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76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Layouts/slideLayout6.xml" ContentType="application/vnd.openxmlformats-officedocument.presentationml.slideLayout+xml"/>
  <Override PartName="/ppt/notesSlides/notesSlide3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67.xml" ContentType="application/vnd.openxmlformats-officedocument.presentationml.notesSlide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slides/slide7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27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74.xml" ContentType="application/vnd.openxmlformats-officedocument.presentationml.notesSlide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63.xml" ContentType="application/vnd.openxmlformats-officedocument.presentationml.notes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notesSlides/notesSlide23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70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77.xml" ContentType="application/vnd.openxmlformats-officedocument.presentationml.slide+xml"/>
  <Override PartName="/ppt/viewProps.xml" ContentType="application/vnd.openxmlformats-officedocument.presentationml.viewProp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48.xml" ContentType="application/vnd.openxmlformats-officedocument.presentationml.slide+xml"/>
  <Override PartName="/ppt/slides/slide66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3.xml" ContentType="application/vnd.openxmlformats-officedocument.presentationml.notesSlide+xml"/>
  <Override PartName="/ppt/notesSlides/notesSlide68.xml" ContentType="application/vnd.openxmlformats-officedocument.presentationml.notes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55.xml" ContentType="application/vnd.openxmlformats-officedocument.presentationml.slide+xml"/>
  <Override PartName="/ppt/slides/slide73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notesSlides/notesSlide39.xml" ContentType="application/vnd.openxmlformats-officedocument.presentationml.notesSlide+xml"/>
  <Override PartName="/ppt/notesSlides/notesSlide57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33.xml" ContentType="application/vnd.openxmlformats-officedocument.presentationml.slide+xml"/>
  <Override PartName="/ppt/slides/slide44.xml" ContentType="application/vnd.openxmlformats-officedocument.presentationml.slide+xml"/>
  <Override PartName="/ppt/slides/slide62.xml" ContentType="application/vnd.openxmlformats-officedocument.presentationml.slide+xml"/>
  <Override PartName="/ppt/slideLayouts/slideLayout3.xml" ContentType="application/vnd.openxmlformats-officedocument.presentationml.slideLayout+xml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64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slides/slide51.xml" ContentType="application/vnd.openxmlformats-officedocument.presentationml.slide+xml"/>
  <Override PartName="/ppt/notesSlides/notesSlide2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71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4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60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69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Layouts/slideLayout4.xml" ContentType="application/vnd.openxmlformats-officedocument.presentationml.slideLayout+xml"/>
  <Override PartName="/ppt/notesSlides/notesSlide29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58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notesSlides/notesSlide18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65.xml" ContentType="application/vnd.openxmlformats-officedocument.presentationml.notesSlide+xml"/>
  <Default Extension="wmf" ContentType="image/x-wmf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  <Override PartName="/ppt/notesSlides/notesSlide25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72.xml" ContentType="application/vnd.openxmlformats-officedocument.presentationml.notes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68.xml" ContentType="application/vnd.openxmlformats-officedocument.presentationml.slide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57.xml" ContentType="application/vnd.openxmlformats-officedocument.presentationml.slide+xml"/>
  <Override PartName="/ppt/slides/slide75.xml" ContentType="application/vnd.openxmlformats-officedocument.presentationml.slide+xml"/>
  <Override PartName="/ppt/notesSlides/notesSlide1.xml" ContentType="application/vnd.openxmlformats-officedocument.presentationml.notesSlide+xml"/>
  <Override PartName="/ppt/notesSlides/notesSlide59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46.xml" ContentType="application/vnd.openxmlformats-officedocument.presentationml.slide+xml"/>
  <Override PartName="/ppt/slides/slide64.xml" ContentType="application/vnd.openxmlformats-officedocument.presentationml.slide+xml"/>
  <Override PartName="/ppt/slideLayouts/slideLayout5.xml" ContentType="application/vnd.openxmlformats-officedocument.presentationml.slideLayout+xml"/>
  <Override PartName="/ppt/notesSlides/notesSlide19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66.xml" ContentType="application/vnd.openxmlformats-officedocument.presentationml.notesSlide+xml"/>
  <Override PartName="/ppt/slides/slide24.xml" ContentType="application/vnd.openxmlformats-officedocument.presentationml.slide+xml"/>
  <Override PartName="/ppt/slides/slide35.xml" ContentType="application/vnd.openxmlformats-officedocument.presentationml.slide+xml"/>
  <Override PartName="/ppt/slides/slide53.xml" ContentType="application/vnd.openxmlformats-officedocument.presentationml.slide+xml"/>
  <Override PartName="/ppt/slides/slide71.xml" ContentType="application/vnd.openxmlformats-officedocument.presentationml.slide+xml"/>
  <Default Extension="jpeg" ContentType="image/jpeg"/>
  <Override PartName="/ppt/notesSlides/notesSlide37.xml" ContentType="application/vnd.openxmlformats-officedocument.presentationml.notesSlide+xml"/>
  <Override PartName="/ppt/notesSlides/notesSlide55.xml" ContentType="application/vnd.openxmlformats-officedocument.presentationml.notesSlide+xml"/>
  <Override PartName="/ppt/slides/slide13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73.xml" ContentType="application/vnd.openxmlformats-officedocument.presentationml.notes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40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9"/>
  </p:notes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88" r:id="rId33"/>
    <p:sldId id="289" r:id="rId34"/>
    <p:sldId id="290" r:id="rId35"/>
    <p:sldId id="291" r:id="rId36"/>
    <p:sldId id="292" r:id="rId37"/>
    <p:sldId id="293" r:id="rId38"/>
    <p:sldId id="294" r:id="rId39"/>
    <p:sldId id="295" r:id="rId40"/>
    <p:sldId id="296" r:id="rId41"/>
    <p:sldId id="297" r:id="rId42"/>
    <p:sldId id="298" r:id="rId43"/>
    <p:sldId id="299" r:id="rId44"/>
    <p:sldId id="300" r:id="rId45"/>
    <p:sldId id="301" r:id="rId46"/>
    <p:sldId id="302" r:id="rId47"/>
    <p:sldId id="303" r:id="rId48"/>
    <p:sldId id="304" r:id="rId49"/>
    <p:sldId id="305" r:id="rId50"/>
    <p:sldId id="306" r:id="rId51"/>
    <p:sldId id="307" r:id="rId52"/>
    <p:sldId id="308" r:id="rId53"/>
    <p:sldId id="309" r:id="rId54"/>
    <p:sldId id="310" r:id="rId55"/>
    <p:sldId id="311" r:id="rId56"/>
    <p:sldId id="312" r:id="rId57"/>
    <p:sldId id="313" r:id="rId58"/>
    <p:sldId id="314" r:id="rId59"/>
    <p:sldId id="315" r:id="rId60"/>
    <p:sldId id="316" r:id="rId61"/>
    <p:sldId id="317" r:id="rId62"/>
    <p:sldId id="318" r:id="rId63"/>
    <p:sldId id="319" r:id="rId64"/>
    <p:sldId id="320" r:id="rId65"/>
    <p:sldId id="321" r:id="rId66"/>
    <p:sldId id="322" r:id="rId67"/>
    <p:sldId id="323" r:id="rId68"/>
    <p:sldId id="324" r:id="rId69"/>
    <p:sldId id="325" r:id="rId70"/>
    <p:sldId id="326" r:id="rId71"/>
    <p:sldId id="327" r:id="rId72"/>
    <p:sldId id="328" r:id="rId73"/>
    <p:sldId id="329" r:id="rId74"/>
    <p:sldId id="330" r:id="rId75"/>
    <p:sldId id="331" r:id="rId76"/>
    <p:sldId id="332" r:id="rId77"/>
    <p:sldId id="333" r:id="rId78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showOutlineIcons="0"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836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2388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presProps" Target="pres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B171A0C-718C-439F-92CE-6B306FEF610A}" type="datetimeFigureOut">
              <a:rPr lang="zh-CN" altLang="en-US" smtClean="0"/>
              <a:t>2015-7-16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7CAC9DA-9A6E-4830-AD38-74C4109A4C0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7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7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7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99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12995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dirty="0" smtClean="0"/>
          </a:p>
        </p:txBody>
      </p:sp>
      <p:sp>
        <p:nvSpPr>
          <p:cNvPr id="212996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204FFF5-5EB9-49EC-9104-2AD55A4B1975}" type="slidenum">
              <a:rPr lang="zh-CN" altLang="en-US" smtClean="0"/>
              <a:pPr/>
              <a:t>2</a:t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01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14019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dirty="0" smtClean="0"/>
          </a:p>
        </p:txBody>
      </p:sp>
      <p:sp>
        <p:nvSpPr>
          <p:cNvPr id="214020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6A1DFD5-A75A-4710-BA9E-2033F5A53D70}" type="slidenum">
              <a:rPr lang="zh-CN" altLang="en-US" smtClean="0"/>
              <a:pPr/>
              <a:t>11</a:t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01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14019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dirty="0" smtClean="0"/>
          </a:p>
        </p:txBody>
      </p:sp>
      <p:sp>
        <p:nvSpPr>
          <p:cNvPr id="214020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6A1DFD5-A75A-4710-BA9E-2033F5A53D70}" type="slidenum">
              <a:rPr lang="zh-CN" altLang="en-US" smtClean="0"/>
              <a:pPr/>
              <a:t>12</a:t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01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14019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dirty="0" smtClean="0"/>
          </a:p>
        </p:txBody>
      </p:sp>
      <p:sp>
        <p:nvSpPr>
          <p:cNvPr id="214020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6A1DFD5-A75A-4710-BA9E-2033F5A53D70}" type="slidenum">
              <a:rPr lang="zh-CN" altLang="en-US" smtClean="0"/>
              <a:pPr/>
              <a:t>13</a:t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01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14019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dirty="0" smtClean="0"/>
          </a:p>
        </p:txBody>
      </p:sp>
      <p:sp>
        <p:nvSpPr>
          <p:cNvPr id="214020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6A1DFD5-A75A-4710-BA9E-2033F5A53D70}" type="slidenum">
              <a:rPr lang="zh-CN" altLang="en-US" smtClean="0"/>
              <a:pPr/>
              <a:t>14</a:t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01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14019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dirty="0" smtClean="0"/>
          </a:p>
        </p:txBody>
      </p:sp>
      <p:sp>
        <p:nvSpPr>
          <p:cNvPr id="214020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6A1DFD5-A75A-4710-BA9E-2033F5A53D70}" type="slidenum">
              <a:rPr lang="zh-CN" altLang="en-US" smtClean="0"/>
              <a:pPr/>
              <a:t>15</a:t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01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14019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dirty="0" smtClean="0"/>
          </a:p>
        </p:txBody>
      </p:sp>
      <p:sp>
        <p:nvSpPr>
          <p:cNvPr id="214020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6A1DFD5-A75A-4710-BA9E-2033F5A53D70}" type="slidenum">
              <a:rPr lang="zh-CN" altLang="en-US" smtClean="0"/>
              <a:pPr/>
              <a:t>16</a:t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01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14019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dirty="0" smtClean="0"/>
          </a:p>
        </p:txBody>
      </p:sp>
      <p:sp>
        <p:nvSpPr>
          <p:cNvPr id="214020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6A1DFD5-A75A-4710-BA9E-2033F5A53D70}" type="slidenum">
              <a:rPr lang="zh-CN" altLang="en-US" smtClean="0"/>
              <a:pPr/>
              <a:t>17</a:t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01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14019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dirty="0" smtClean="0"/>
          </a:p>
        </p:txBody>
      </p:sp>
      <p:sp>
        <p:nvSpPr>
          <p:cNvPr id="214020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6A1DFD5-A75A-4710-BA9E-2033F5A53D70}" type="slidenum">
              <a:rPr lang="zh-CN" altLang="en-US" smtClean="0"/>
              <a:pPr/>
              <a:t>18</a:t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01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14019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dirty="0" smtClean="0"/>
          </a:p>
        </p:txBody>
      </p:sp>
      <p:sp>
        <p:nvSpPr>
          <p:cNvPr id="214020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6A1DFD5-A75A-4710-BA9E-2033F5A53D70}" type="slidenum">
              <a:rPr lang="zh-CN" altLang="en-US" smtClean="0"/>
              <a:pPr/>
              <a:t>19</a:t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01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14019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dirty="0" smtClean="0"/>
          </a:p>
        </p:txBody>
      </p:sp>
      <p:sp>
        <p:nvSpPr>
          <p:cNvPr id="214020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6A1DFD5-A75A-4710-BA9E-2033F5A53D70}" type="slidenum">
              <a:rPr lang="zh-CN" altLang="en-US" smtClean="0"/>
              <a:pPr/>
              <a:t>20</a:t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01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14019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dirty="0" smtClean="0"/>
          </a:p>
        </p:txBody>
      </p:sp>
      <p:sp>
        <p:nvSpPr>
          <p:cNvPr id="214020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6A1DFD5-A75A-4710-BA9E-2033F5A53D70}" type="slidenum">
              <a:rPr lang="zh-CN" altLang="en-US" smtClean="0"/>
              <a:pPr/>
              <a:t>3</a:t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01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14019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dirty="0" smtClean="0"/>
          </a:p>
        </p:txBody>
      </p:sp>
      <p:sp>
        <p:nvSpPr>
          <p:cNvPr id="214020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6A1DFD5-A75A-4710-BA9E-2033F5A53D70}" type="slidenum">
              <a:rPr lang="zh-CN" altLang="en-US" smtClean="0"/>
              <a:pPr/>
              <a:t>21</a:t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01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14019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dirty="0" smtClean="0"/>
          </a:p>
        </p:txBody>
      </p:sp>
      <p:sp>
        <p:nvSpPr>
          <p:cNvPr id="214020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6A1DFD5-A75A-4710-BA9E-2033F5A53D70}" type="slidenum">
              <a:rPr lang="zh-CN" altLang="en-US" smtClean="0"/>
              <a:pPr/>
              <a:t>22</a:t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01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14019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dirty="0" smtClean="0"/>
          </a:p>
        </p:txBody>
      </p:sp>
      <p:sp>
        <p:nvSpPr>
          <p:cNvPr id="214020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6A1DFD5-A75A-4710-BA9E-2033F5A53D70}" type="slidenum">
              <a:rPr lang="zh-CN" altLang="en-US" smtClean="0"/>
              <a:pPr/>
              <a:t>23</a:t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01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14019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dirty="0" smtClean="0"/>
          </a:p>
        </p:txBody>
      </p:sp>
      <p:sp>
        <p:nvSpPr>
          <p:cNvPr id="214020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6A1DFD5-A75A-4710-BA9E-2033F5A53D70}" type="slidenum">
              <a:rPr lang="zh-CN" altLang="en-US" smtClean="0"/>
              <a:pPr/>
              <a:t>24</a:t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01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14019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dirty="0" smtClean="0"/>
          </a:p>
        </p:txBody>
      </p:sp>
      <p:sp>
        <p:nvSpPr>
          <p:cNvPr id="214020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6A1DFD5-A75A-4710-BA9E-2033F5A53D70}" type="slidenum">
              <a:rPr lang="zh-CN" altLang="en-US" smtClean="0"/>
              <a:pPr/>
              <a:t>25</a:t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01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14019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dirty="0" smtClean="0"/>
          </a:p>
        </p:txBody>
      </p:sp>
      <p:sp>
        <p:nvSpPr>
          <p:cNvPr id="214020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6A1DFD5-A75A-4710-BA9E-2033F5A53D70}" type="slidenum">
              <a:rPr lang="zh-CN" altLang="en-US" smtClean="0"/>
              <a:pPr/>
              <a:t>26</a:t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01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14019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dirty="0" smtClean="0"/>
          </a:p>
        </p:txBody>
      </p:sp>
      <p:sp>
        <p:nvSpPr>
          <p:cNvPr id="214020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6A1DFD5-A75A-4710-BA9E-2033F5A53D70}" type="slidenum">
              <a:rPr lang="zh-CN" altLang="en-US" smtClean="0"/>
              <a:pPr/>
              <a:t>27</a:t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01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14019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dirty="0" smtClean="0"/>
          </a:p>
        </p:txBody>
      </p:sp>
      <p:sp>
        <p:nvSpPr>
          <p:cNvPr id="214020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6A1DFD5-A75A-4710-BA9E-2033F5A53D70}" type="slidenum">
              <a:rPr lang="zh-CN" altLang="en-US" smtClean="0"/>
              <a:pPr/>
              <a:t>28</a:t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01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14019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dirty="0" smtClean="0"/>
          </a:p>
        </p:txBody>
      </p:sp>
      <p:sp>
        <p:nvSpPr>
          <p:cNvPr id="214020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6A1DFD5-A75A-4710-BA9E-2033F5A53D70}" type="slidenum">
              <a:rPr lang="zh-CN" altLang="en-US" smtClean="0"/>
              <a:pPr/>
              <a:t>29</a:t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01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14019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dirty="0" smtClean="0"/>
          </a:p>
        </p:txBody>
      </p:sp>
      <p:sp>
        <p:nvSpPr>
          <p:cNvPr id="214020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6A1DFD5-A75A-4710-BA9E-2033F5A53D70}" type="slidenum">
              <a:rPr lang="zh-CN" altLang="en-US" smtClean="0"/>
              <a:pPr/>
              <a:t>30</a:t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01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14019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dirty="0" smtClean="0"/>
          </a:p>
        </p:txBody>
      </p:sp>
      <p:sp>
        <p:nvSpPr>
          <p:cNvPr id="214020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6A1DFD5-A75A-4710-BA9E-2033F5A53D70}" type="slidenum">
              <a:rPr lang="zh-CN" altLang="en-US" smtClean="0"/>
              <a:pPr/>
              <a:t>4</a:t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01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14019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dirty="0" smtClean="0"/>
          </a:p>
        </p:txBody>
      </p:sp>
      <p:sp>
        <p:nvSpPr>
          <p:cNvPr id="214020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6A1DFD5-A75A-4710-BA9E-2033F5A53D70}" type="slidenum">
              <a:rPr lang="zh-CN" altLang="en-US" smtClean="0"/>
              <a:pPr/>
              <a:t>31</a:t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01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14019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dirty="0" smtClean="0"/>
          </a:p>
        </p:txBody>
      </p:sp>
      <p:sp>
        <p:nvSpPr>
          <p:cNvPr id="214020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6A1DFD5-A75A-4710-BA9E-2033F5A53D70}" type="slidenum">
              <a:rPr lang="zh-CN" altLang="en-US" smtClean="0"/>
              <a:pPr/>
              <a:t>32</a:t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01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14019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dirty="0" smtClean="0"/>
          </a:p>
        </p:txBody>
      </p:sp>
      <p:sp>
        <p:nvSpPr>
          <p:cNvPr id="214020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6A1DFD5-A75A-4710-BA9E-2033F5A53D70}" type="slidenum">
              <a:rPr lang="zh-CN" altLang="en-US" smtClean="0"/>
              <a:pPr/>
              <a:t>33</a:t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01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14019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dirty="0" smtClean="0"/>
          </a:p>
        </p:txBody>
      </p:sp>
      <p:sp>
        <p:nvSpPr>
          <p:cNvPr id="214020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6A1DFD5-A75A-4710-BA9E-2033F5A53D70}" type="slidenum">
              <a:rPr lang="zh-CN" altLang="en-US" smtClean="0"/>
              <a:pPr/>
              <a:t>34</a:t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01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14019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dirty="0" smtClean="0"/>
          </a:p>
        </p:txBody>
      </p:sp>
      <p:sp>
        <p:nvSpPr>
          <p:cNvPr id="214020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6A1DFD5-A75A-4710-BA9E-2033F5A53D70}" type="slidenum">
              <a:rPr lang="zh-CN" altLang="en-US" smtClean="0"/>
              <a:pPr/>
              <a:t>35</a:t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01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14019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dirty="0" smtClean="0"/>
          </a:p>
        </p:txBody>
      </p:sp>
      <p:sp>
        <p:nvSpPr>
          <p:cNvPr id="214020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6A1DFD5-A75A-4710-BA9E-2033F5A53D70}" type="slidenum">
              <a:rPr lang="zh-CN" altLang="en-US" smtClean="0"/>
              <a:pPr/>
              <a:t>36</a:t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01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14019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dirty="0" smtClean="0"/>
          </a:p>
        </p:txBody>
      </p:sp>
      <p:sp>
        <p:nvSpPr>
          <p:cNvPr id="214020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6A1DFD5-A75A-4710-BA9E-2033F5A53D70}" type="slidenum">
              <a:rPr lang="zh-CN" altLang="en-US" smtClean="0"/>
              <a:pPr/>
              <a:t>37</a:t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01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14019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dirty="0" smtClean="0"/>
          </a:p>
        </p:txBody>
      </p:sp>
      <p:sp>
        <p:nvSpPr>
          <p:cNvPr id="214020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6A1DFD5-A75A-4710-BA9E-2033F5A53D70}" type="slidenum">
              <a:rPr lang="zh-CN" altLang="en-US" smtClean="0"/>
              <a:pPr/>
              <a:t>38</a:t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01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14019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dirty="0" smtClean="0"/>
          </a:p>
        </p:txBody>
      </p:sp>
      <p:sp>
        <p:nvSpPr>
          <p:cNvPr id="214020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6A1DFD5-A75A-4710-BA9E-2033F5A53D70}" type="slidenum">
              <a:rPr lang="zh-CN" altLang="en-US" smtClean="0"/>
              <a:pPr/>
              <a:t>39</a:t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01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14019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dirty="0" smtClean="0"/>
          </a:p>
        </p:txBody>
      </p:sp>
      <p:sp>
        <p:nvSpPr>
          <p:cNvPr id="214020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6A1DFD5-A75A-4710-BA9E-2033F5A53D70}" type="slidenum">
              <a:rPr lang="zh-CN" altLang="en-US" smtClean="0"/>
              <a:pPr/>
              <a:t>40</a:t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01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14019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dirty="0" smtClean="0"/>
          </a:p>
        </p:txBody>
      </p:sp>
      <p:sp>
        <p:nvSpPr>
          <p:cNvPr id="214020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6A1DFD5-A75A-4710-BA9E-2033F5A53D70}" type="slidenum">
              <a:rPr lang="zh-CN" altLang="en-US" smtClean="0"/>
              <a:pPr/>
              <a:t>5</a:t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01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14019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dirty="0" smtClean="0"/>
          </a:p>
        </p:txBody>
      </p:sp>
      <p:sp>
        <p:nvSpPr>
          <p:cNvPr id="214020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6A1DFD5-A75A-4710-BA9E-2033F5A53D70}" type="slidenum">
              <a:rPr lang="zh-CN" altLang="en-US" smtClean="0"/>
              <a:pPr/>
              <a:t>41</a:t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01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14019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dirty="0" smtClean="0"/>
          </a:p>
        </p:txBody>
      </p:sp>
      <p:sp>
        <p:nvSpPr>
          <p:cNvPr id="214020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6A1DFD5-A75A-4710-BA9E-2033F5A53D70}" type="slidenum">
              <a:rPr lang="zh-CN" altLang="en-US" smtClean="0"/>
              <a:pPr/>
              <a:t>42</a:t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01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14019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dirty="0" smtClean="0"/>
          </a:p>
        </p:txBody>
      </p:sp>
      <p:sp>
        <p:nvSpPr>
          <p:cNvPr id="214020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6A1DFD5-A75A-4710-BA9E-2033F5A53D70}" type="slidenum">
              <a:rPr lang="zh-CN" altLang="en-US" smtClean="0"/>
              <a:pPr/>
              <a:t>43</a:t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01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14019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dirty="0" smtClean="0"/>
          </a:p>
        </p:txBody>
      </p:sp>
      <p:sp>
        <p:nvSpPr>
          <p:cNvPr id="214020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6A1DFD5-A75A-4710-BA9E-2033F5A53D70}" type="slidenum">
              <a:rPr lang="zh-CN" altLang="en-US" smtClean="0"/>
              <a:pPr/>
              <a:t>44</a:t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01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14019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dirty="0" smtClean="0"/>
          </a:p>
        </p:txBody>
      </p:sp>
      <p:sp>
        <p:nvSpPr>
          <p:cNvPr id="214020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6A1DFD5-A75A-4710-BA9E-2033F5A53D70}" type="slidenum">
              <a:rPr lang="zh-CN" altLang="en-US" smtClean="0"/>
              <a:pPr/>
              <a:t>45</a:t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01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14019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dirty="0" smtClean="0"/>
          </a:p>
        </p:txBody>
      </p:sp>
      <p:sp>
        <p:nvSpPr>
          <p:cNvPr id="214020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6A1DFD5-A75A-4710-BA9E-2033F5A53D70}" type="slidenum">
              <a:rPr lang="zh-CN" altLang="en-US" smtClean="0"/>
              <a:pPr/>
              <a:t>46</a:t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01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14019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dirty="0" smtClean="0"/>
          </a:p>
        </p:txBody>
      </p:sp>
      <p:sp>
        <p:nvSpPr>
          <p:cNvPr id="214020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6A1DFD5-A75A-4710-BA9E-2033F5A53D70}" type="slidenum">
              <a:rPr lang="zh-CN" altLang="en-US" smtClean="0"/>
              <a:pPr/>
              <a:t>47</a:t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01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14019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dirty="0" smtClean="0"/>
          </a:p>
        </p:txBody>
      </p:sp>
      <p:sp>
        <p:nvSpPr>
          <p:cNvPr id="214020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6A1DFD5-A75A-4710-BA9E-2033F5A53D70}" type="slidenum">
              <a:rPr lang="zh-CN" altLang="en-US" smtClean="0"/>
              <a:pPr/>
              <a:t>48</a:t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01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14019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dirty="0" smtClean="0"/>
          </a:p>
        </p:txBody>
      </p:sp>
      <p:sp>
        <p:nvSpPr>
          <p:cNvPr id="214020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6A1DFD5-A75A-4710-BA9E-2033F5A53D70}" type="slidenum">
              <a:rPr lang="zh-CN" altLang="en-US" smtClean="0"/>
              <a:pPr/>
              <a:t>49</a:t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01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14019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dirty="0" smtClean="0"/>
          </a:p>
        </p:txBody>
      </p:sp>
      <p:sp>
        <p:nvSpPr>
          <p:cNvPr id="214020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6A1DFD5-A75A-4710-BA9E-2033F5A53D70}" type="slidenum">
              <a:rPr lang="zh-CN" altLang="en-US" smtClean="0"/>
              <a:pPr/>
              <a:t>50</a:t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01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14019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dirty="0" smtClean="0"/>
          </a:p>
        </p:txBody>
      </p:sp>
      <p:sp>
        <p:nvSpPr>
          <p:cNvPr id="214020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6A1DFD5-A75A-4710-BA9E-2033F5A53D70}" type="slidenum">
              <a:rPr lang="zh-CN" altLang="en-US" smtClean="0"/>
              <a:pPr/>
              <a:t>6</a:t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01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14019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dirty="0" smtClean="0"/>
          </a:p>
        </p:txBody>
      </p:sp>
      <p:sp>
        <p:nvSpPr>
          <p:cNvPr id="214020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6A1DFD5-A75A-4710-BA9E-2033F5A53D70}" type="slidenum">
              <a:rPr lang="zh-CN" altLang="en-US" smtClean="0"/>
              <a:pPr/>
              <a:t>51</a:t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01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14019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dirty="0" smtClean="0"/>
          </a:p>
        </p:txBody>
      </p:sp>
      <p:sp>
        <p:nvSpPr>
          <p:cNvPr id="214020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6A1DFD5-A75A-4710-BA9E-2033F5A53D70}" type="slidenum">
              <a:rPr lang="zh-CN" altLang="en-US" smtClean="0"/>
              <a:pPr/>
              <a:t>52</a:t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01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14019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dirty="0" smtClean="0"/>
          </a:p>
        </p:txBody>
      </p:sp>
      <p:sp>
        <p:nvSpPr>
          <p:cNvPr id="214020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6A1DFD5-A75A-4710-BA9E-2033F5A53D70}" type="slidenum">
              <a:rPr lang="zh-CN" altLang="en-US" smtClean="0"/>
              <a:pPr/>
              <a:t>53</a:t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01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14019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dirty="0" smtClean="0"/>
          </a:p>
        </p:txBody>
      </p:sp>
      <p:sp>
        <p:nvSpPr>
          <p:cNvPr id="214020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6A1DFD5-A75A-4710-BA9E-2033F5A53D70}" type="slidenum">
              <a:rPr lang="zh-CN" altLang="en-US" smtClean="0"/>
              <a:pPr/>
              <a:t>54</a:t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01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14019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dirty="0" smtClean="0"/>
          </a:p>
        </p:txBody>
      </p:sp>
      <p:sp>
        <p:nvSpPr>
          <p:cNvPr id="214020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6A1DFD5-A75A-4710-BA9E-2033F5A53D70}" type="slidenum">
              <a:rPr lang="zh-CN" altLang="en-US" smtClean="0"/>
              <a:pPr/>
              <a:t>55</a:t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01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14019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dirty="0" smtClean="0"/>
          </a:p>
        </p:txBody>
      </p:sp>
      <p:sp>
        <p:nvSpPr>
          <p:cNvPr id="214020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6A1DFD5-A75A-4710-BA9E-2033F5A53D70}" type="slidenum">
              <a:rPr lang="zh-CN" altLang="en-US" smtClean="0"/>
              <a:pPr/>
              <a:t>56</a:t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01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14019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dirty="0" smtClean="0"/>
          </a:p>
        </p:txBody>
      </p:sp>
      <p:sp>
        <p:nvSpPr>
          <p:cNvPr id="214020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6A1DFD5-A75A-4710-BA9E-2033F5A53D70}" type="slidenum">
              <a:rPr lang="zh-CN" altLang="en-US" smtClean="0"/>
              <a:pPr/>
              <a:t>57</a:t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01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14019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dirty="0" smtClean="0"/>
          </a:p>
        </p:txBody>
      </p:sp>
      <p:sp>
        <p:nvSpPr>
          <p:cNvPr id="214020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6A1DFD5-A75A-4710-BA9E-2033F5A53D70}" type="slidenum">
              <a:rPr lang="zh-CN" altLang="en-US" smtClean="0"/>
              <a:pPr/>
              <a:t>58</a:t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01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14019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dirty="0" smtClean="0"/>
          </a:p>
        </p:txBody>
      </p:sp>
      <p:sp>
        <p:nvSpPr>
          <p:cNvPr id="214020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6A1DFD5-A75A-4710-BA9E-2033F5A53D70}" type="slidenum">
              <a:rPr lang="zh-CN" altLang="en-US" smtClean="0"/>
              <a:pPr/>
              <a:t>59</a:t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01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14019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dirty="0" smtClean="0"/>
          </a:p>
        </p:txBody>
      </p:sp>
      <p:sp>
        <p:nvSpPr>
          <p:cNvPr id="214020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6A1DFD5-A75A-4710-BA9E-2033F5A53D70}" type="slidenum">
              <a:rPr lang="zh-CN" altLang="en-US" smtClean="0"/>
              <a:pPr/>
              <a:t>60</a:t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01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14019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dirty="0" smtClean="0"/>
          </a:p>
        </p:txBody>
      </p:sp>
      <p:sp>
        <p:nvSpPr>
          <p:cNvPr id="214020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6A1DFD5-A75A-4710-BA9E-2033F5A53D70}" type="slidenum">
              <a:rPr lang="zh-CN" altLang="en-US" smtClean="0"/>
              <a:pPr/>
              <a:t>7</a:t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01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14019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dirty="0" smtClean="0"/>
          </a:p>
        </p:txBody>
      </p:sp>
      <p:sp>
        <p:nvSpPr>
          <p:cNvPr id="214020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6A1DFD5-A75A-4710-BA9E-2033F5A53D70}" type="slidenum">
              <a:rPr lang="zh-CN" altLang="en-US" smtClean="0"/>
              <a:pPr/>
              <a:t>61</a:t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01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14019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dirty="0" smtClean="0"/>
          </a:p>
        </p:txBody>
      </p:sp>
      <p:sp>
        <p:nvSpPr>
          <p:cNvPr id="214020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6A1DFD5-A75A-4710-BA9E-2033F5A53D70}" type="slidenum">
              <a:rPr lang="zh-CN" altLang="en-US" smtClean="0"/>
              <a:pPr/>
              <a:t>62</a:t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01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14019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dirty="0" smtClean="0"/>
          </a:p>
        </p:txBody>
      </p:sp>
      <p:sp>
        <p:nvSpPr>
          <p:cNvPr id="214020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6A1DFD5-A75A-4710-BA9E-2033F5A53D70}" type="slidenum">
              <a:rPr lang="zh-CN" altLang="en-US" smtClean="0"/>
              <a:pPr/>
              <a:t>63</a:t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01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14019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dirty="0" smtClean="0"/>
          </a:p>
        </p:txBody>
      </p:sp>
      <p:sp>
        <p:nvSpPr>
          <p:cNvPr id="214020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6A1DFD5-A75A-4710-BA9E-2033F5A53D70}" type="slidenum">
              <a:rPr lang="zh-CN" altLang="en-US" smtClean="0"/>
              <a:pPr/>
              <a:t>64</a:t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01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14019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dirty="0" smtClean="0"/>
          </a:p>
        </p:txBody>
      </p:sp>
      <p:sp>
        <p:nvSpPr>
          <p:cNvPr id="214020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6A1DFD5-A75A-4710-BA9E-2033F5A53D70}" type="slidenum">
              <a:rPr lang="zh-CN" altLang="en-US" smtClean="0"/>
              <a:pPr/>
              <a:t>65</a:t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01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14019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dirty="0" smtClean="0"/>
          </a:p>
        </p:txBody>
      </p:sp>
      <p:sp>
        <p:nvSpPr>
          <p:cNvPr id="214020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6A1DFD5-A75A-4710-BA9E-2033F5A53D70}" type="slidenum">
              <a:rPr lang="zh-CN" altLang="en-US" smtClean="0"/>
              <a:pPr/>
              <a:t>66</a:t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01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14019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dirty="0" smtClean="0"/>
          </a:p>
        </p:txBody>
      </p:sp>
      <p:sp>
        <p:nvSpPr>
          <p:cNvPr id="214020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6A1DFD5-A75A-4710-BA9E-2033F5A53D70}" type="slidenum">
              <a:rPr lang="zh-CN" altLang="en-US" smtClean="0"/>
              <a:pPr/>
              <a:t>67</a:t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01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14019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dirty="0" smtClean="0"/>
          </a:p>
        </p:txBody>
      </p:sp>
      <p:sp>
        <p:nvSpPr>
          <p:cNvPr id="214020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6A1DFD5-A75A-4710-BA9E-2033F5A53D70}" type="slidenum">
              <a:rPr lang="zh-CN" altLang="en-US" smtClean="0"/>
              <a:pPr/>
              <a:t>68</a:t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01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14019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dirty="0" smtClean="0"/>
          </a:p>
        </p:txBody>
      </p:sp>
      <p:sp>
        <p:nvSpPr>
          <p:cNvPr id="214020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6A1DFD5-A75A-4710-BA9E-2033F5A53D70}" type="slidenum">
              <a:rPr lang="zh-CN" altLang="en-US" smtClean="0"/>
              <a:pPr/>
              <a:t>69</a:t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01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14019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dirty="0" smtClean="0"/>
          </a:p>
        </p:txBody>
      </p:sp>
      <p:sp>
        <p:nvSpPr>
          <p:cNvPr id="214020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6A1DFD5-A75A-4710-BA9E-2033F5A53D70}" type="slidenum">
              <a:rPr lang="zh-CN" altLang="en-US" smtClean="0"/>
              <a:pPr/>
              <a:t>70</a:t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01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14019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dirty="0" smtClean="0"/>
          </a:p>
        </p:txBody>
      </p:sp>
      <p:sp>
        <p:nvSpPr>
          <p:cNvPr id="214020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6A1DFD5-A75A-4710-BA9E-2033F5A53D70}" type="slidenum">
              <a:rPr lang="zh-CN" altLang="en-US" smtClean="0"/>
              <a:pPr/>
              <a:t>8</a:t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01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14019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dirty="0" smtClean="0"/>
          </a:p>
        </p:txBody>
      </p:sp>
      <p:sp>
        <p:nvSpPr>
          <p:cNvPr id="214020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6A1DFD5-A75A-4710-BA9E-2033F5A53D70}" type="slidenum">
              <a:rPr lang="zh-CN" altLang="en-US" smtClean="0"/>
              <a:pPr/>
              <a:t>71</a:t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01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14019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dirty="0" smtClean="0"/>
          </a:p>
        </p:txBody>
      </p:sp>
      <p:sp>
        <p:nvSpPr>
          <p:cNvPr id="214020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6A1DFD5-A75A-4710-BA9E-2033F5A53D70}" type="slidenum">
              <a:rPr lang="zh-CN" altLang="en-US" smtClean="0"/>
              <a:pPr/>
              <a:t>72</a:t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01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14019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dirty="0" smtClean="0"/>
          </a:p>
        </p:txBody>
      </p:sp>
      <p:sp>
        <p:nvSpPr>
          <p:cNvPr id="214020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6A1DFD5-A75A-4710-BA9E-2033F5A53D70}" type="slidenum">
              <a:rPr lang="zh-CN" altLang="en-US" smtClean="0"/>
              <a:pPr/>
              <a:t>73</a:t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7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01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14019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dirty="0" smtClean="0"/>
          </a:p>
        </p:txBody>
      </p:sp>
      <p:sp>
        <p:nvSpPr>
          <p:cNvPr id="214020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6A1DFD5-A75A-4710-BA9E-2033F5A53D70}" type="slidenum">
              <a:rPr lang="zh-CN" altLang="en-US" smtClean="0"/>
              <a:pPr/>
              <a:t>74</a:t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7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01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14019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dirty="0" smtClean="0"/>
          </a:p>
        </p:txBody>
      </p:sp>
      <p:sp>
        <p:nvSpPr>
          <p:cNvPr id="214020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6A1DFD5-A75A-4710-BA9E-2033F5A53D70}" type="slidenum">
              <a:rPr lang="zh-CN" altLang="en-US" smtClean="0"/>
              <a:pPr/>
              <a:t>75</a:t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01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14019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dirty="0" smtClean="0"/>
          </a:p>
        </p:txBody>
      </p:sp>
      <p:sp>
        <p:nvSpPr>
          <p:cNvPr id="214020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6A1DFD5-A75A-4710-BA9E-2033F5A53D70}" type="slidenum">
              <a:rPr lang="zh-CN" altLang="en-US" smtClean="0"/>
              <a:pPr/>
              <a:t>9</a:t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01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14019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dirty="0" smtClean="0"/>
          </a:p>
        </p:txBody>
      </p:sp>
      <p:sp>
        <p:nvSpPr>
          <p:cNvPr id="214020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6A1DFD5-A75A-4710-BA9E-2033F5A53D70}" type="slidenum">
              <a:rPr lang="zh-CN" altLang="en-US" smtClean="0"/>
              <a:pPr/>
              <a:t>10</a:t>
            </a:fld>
            <a:endParaRPr lang="zh-CN" alt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2015-7-16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2015-7-16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2015-7-16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2015-7-16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2015-7-16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2015-7-16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2015-7-16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2015-7-16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2015-7-16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2015-7-16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2015-7-16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2015-7-16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1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1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1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12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12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12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12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12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12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12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12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12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12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12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12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12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67.xml"/><Relationship Id="rId1" Type="http://schemas.openxmlformats.org/officeDocument/2006/relationships/slideLayout" Target="../slideLayouts/slideLayout12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68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69.xml"/><Relationship Id="rId1" Type="http://schemas.openxmlformats.org/officeDocument/2006/relationships/slideLayout" Target="../slideLayouts/slideLayout12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70.xml"/><Relationship Id="rId1" Type="http://schemas.openxmlformats.org/officeDocument/2006/relationships/slideLayout" Target="../slideLayouts/slideLayout12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71.xml"/><Relationship Id="rId1" Type="http://schemas.openxmlformats.org/officeDocument/2006/relationships/slideLayout" Target="../slideLayouts/slideLayout12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72.xml"/><Relationship Id="rId1" Type="http://schemas.openxmlformats.org/officeDocument/2006/relationships/slideLayout" Target="../slideLayouts/slideLayout12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73.xml"/><Relationship Id="rId1" Type="http://schemas.openxmlformats.org/officeDocument/2006/relationships/slideLayout" Target="../slideLayouts/slideLayout12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74.xml"/><Relationship Id="rId1" Type="http://schemas.openxmlformats.org/officeDocument/2006/relationships/slideLayout" Target="../slideLayouts/slideLayout12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257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6685085" y="333376"/>
            <a:ext cx="2458915" cy="671513"/>
          </a:xfrm>
        </p:spPr>
        <p:txBody>
          <a:bodyPr lIns="0" tIns="0" rIns="0" bIns="0"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zh-CN" sz="3200" b="1" i="1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 </a:t>
            </a:r>
            <a:endParaRPr lang="en-US" altLang="zh-CN" sz="3200" b="1" i="1" smtClean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黑体" pitchFamily="49" charset="-122"/>
            </a:endParaRPr>
          </a:p>
        </p:txBody>
      </p:sp>
      <p:sp>
        <p:nvSpPr>
          <p:cNvPr id="71683" name="Rectangle 3"/>
          <p:cNvSpPr>
            <a:spLocks noChangeArrowheads="1"/>
          </p:cNvSpPr>
          <p:nvPr/>
        </p:nvSpPr>
        <p:spPr bwMode="auto">
          <a:xfrm>
            <a:off x="549520" y="4975225"/>
            <a:ext cx="8176846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0"/>
              </a:spcBef>
            </a:pPr>
            <a:r>
              <a:rPr lang="zh-CN" altLang="en-US" sz="2800" dirty="0">
                <a:solidFill>
                  <a:srgbClr val="0070C0"/>
                </a:solidFill>
                <a:latin typeface="Arial" charset="0"/>
                <a:ea typeface="华文行楷" pitchFamily="2" charset="-122"/>
              </a:rPr>
              <a:t>中国建设工程造价管理协会</a:t>
            </a:r>
          </a:p>
          <a:p>
            <a:pPr algn="ctr"/>
            <a:r>
              <a:rPr lang="zh-CN" altLang="en-US" sz="2800" dirty="0" smtClean="0">
                <a:solidFill>
                  <a:srgbClr val="0070C0"/>
                </a:solidFill>
                <a:latin typeface="Arial" charset="0"/>
                <a:ea typeface="华文行楷" pitchFamily="2" charset="-122"/>
              </a:rPr>
              <a:t>吴</a:t>
            </a:r>
            <a:r>
              <a:rPr lang="zh-CN" altLang="en-US" sz="2800" dirty="0">
                <a:solidFill>
                  <a:srgbClr val="0070C0"/>
                </a:solidFill>
                <a:latin typeface="Arial" charset="0"/>
                <a:ea typeface="华文行楷" pitchFamily="2" charset="-122"/>
              </a:rPr>
              <a:t>佐民</a:t>
            </a:r>
          </a:p>
        </p:txBody>
      </p:sp>
      <p:sp>
        <p:nvSpPr>
          <p:cNvPr id="792580" name="Rectangle 4"/>
          <p:cNvSpPr>
            <a:spLocks noChangeArrowheads="1"/>
          </p:cNvSpPr>
          <p:nvPr/>
        </p:nvSpPr>
        <p:spPr bwMode="auto">
          <a:xfrm>
            <a:off x="1381858" y="333376"/>
            <a:ext cx="4853354" cy="576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pPr>
              <a:spcBef>
                <a:spcPct val="0"/>
              </a:spcBef>
              <a:defRPr/>
            </a:pPr>
            <a:r>
              <a:rPr lang="zh-CN" altLang="en-US" sz="280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</a:rPr>
              <a:t> </a:t>
            </a:r>
          </a:p>
        </p:txBody>
      </p:sp>
      <p:sp>
        <p:nvSpPr>
          <p:cNvPr id="71685" name="Rectangle 8"/>
          <p:cNvSpPr>
            <a:spLocks noChangeArrowheads="1"/>
          </p:cNvSpPr>
          <p:nvPr/>
        </p:nvSpPr>
        <p:spPr bwMode="auto">
          <a:xfrm>
            <a:off x="967154" y="1773239"/>
            <a:ext cx="7045569" cy="2677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4000" dirty="0" smtClean="0">
                <a:solidFill>
                  <a:srgbClr val="FF0000"/>
                </a:solidFill>
              </a:rPr>
              <a:t>       </a:t>
            </a:r>
            <a:r>
              <a:rPr lang="en-US" altLang="zh-CN" sz="40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《</a:t>
            </a:r>
            <a:r>
              <a:rPr lang="zh-CN" altLang="en-US" sz="4000" dirty="0" smtClean="0">
                <a:solidFill>
                  <a:srgbClr val="FF0000"/>
                </a:solidFill>
              </a:rPr>
              <a:t>建设工程造价咨询规范</a:t>
            </a:r>
            <a:r>
              <a:rPr lang="en-US" altLang="zh-CN" sz="40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》</a:t>
            </a:r>
            <a:r>
              <a:rPr lang="zh-CN" altLang="en-US" sz="3200" dirty="0" smtClean="0">
                <a:solidFill>
                  <a:srgbClr val="1D8AC8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endParaRPr lang="en-US" altLang="zh-CN" sz="3200" dirty="0" smtClean="0">
              <a:solidFill>
                <a:srgbClr val="1D8AC8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sz="3200" dirty="0" smtClean="0">
                <a:solidFill>
                  <a:srgbClr val="1D8AC8"/>
                </a:solidFill>
                <a:latin typeface="微软雅黑" pitchFamily="34" charset="-122"/>
                <a:ea typeface="微软雅黑" pitchFamily="34" charset="-122"/>
              </a:rPr>
              <a:t>                     </a:t>
            </a:r>
            <a:r>
              <a:rPr lang="zh-CN" altLang="en-US" sz="40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宣  贯  材  料</a:t>
            </a:r>
          </a:p>
          <a:p>
            <a:endParaRPr lang="zh-CN" altLang="en-US" sz="4000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>
              <a:spcBef>
                <a:spcPct val="20000"/>
              </a:spcBef>
            </a:pPr>
            <a:endParaRPr lang="en-US" altLang="zh-CN" sz="4000" dirty="0">
              <a:solidFill>
                <a:srgbClr val="2613B5"/>
              </a:solidFill>
              <a:latin typeface="Arial" charset="0"/>
              <a:ea typeface="华文行楷" pitchFamily="2" charset="-122"/>
            </a:endParaRPr>
          </a:p>
        </p:txBody>
      </p:sp>
      <p:pic>
        <p:nvPicPr>
          <p:cNvPr id="7168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99389" y="3789363"/>
            <a:ext cx="1478573" cy="1060450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4"/>
          <p:cNvGrpSpPr>
            <a:grpSpLocks/>
          </p:cNvGrpSpPr>
          <p:nvPr/>
        </p:nvGrpSpPr>
        <p:grpSpPr bwMode="auto">
          <a:xfrm>
            <a:off x="633046" y="422275"/>
            <a:ext cx="4868008" cy="642938"/>
            <a:chOff x="632383" y="422260"/>
            <a:chExt cx="4868311" cy="642941"/>
          </a:xfrm>
        </p:grpSpPr>
        <p:pic>
          <p:nvPicPr>
            <p:cNvPr id="74765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632383" y="422260"/>
              <a:ext cx="969760" cy="642941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</p:spPr>
        </p:pic>
        <p:sp>
          <p:nvSpPr>
            <p:cNvPr id="74766" name="TextBox 6"/>
            <p:cNvSpPr txBox="1">
              <a:spLocks noChangeArrowheads="1"/>
            </p:cNvSpPr>
            <p:nvPr/>
          </p:nvSpPr>
          <p:spPr bwMode="auto">
            <a:xfrm>
              <a:off x="1503067" y="430185"/>
              <a:ext cx="3926189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2400">
                  <a:solidFill>
                    <a:srgbClr val="1D8AC8"/>
                  </a:solidFill>
                  <a:latin typeface="华文新魏" pitchFamily="2" charset="-122"/>
                  <a:ea typeface="华文新魏" pitchFamily="2" charset="-122"/>
                </a:rPr>
                <a:t>中国建设工程造价管理协会</a:t>
              </a:r>
            </a:p>
          </p:txBody>
        </p:sp>
        <p:sp>
          <p:nvSpPr>
            <p:cNvPr id="8" name="矩形 7"/>
            <p:cNvSpPr/>
            <p:nvPr/>
          </p:nvSpPr>
          <p:spPr>
            <a:xfrm>
              <a:off x="1502876" y="1008051"/>
              <a:ext cx="3997818" cy="46037"/>
            </a:xfrm>
            <a:prstGeom prst="rect">
              <a:avLst/>
            </a:prstGeom>
            <a:solidFill>
              <a:srgbClr val="1D8AC8"/>
            </a:solidFill>
            <a:ln>
              <a:solidFill>
                <a:srgbClr val="1D8AC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rgbClr val="FF0000"/>
                </a:solidFill>
              </a:endParaRPr>
            </a:p>
          </p:txBody>
        </p:sp>
      </p:grpSp>
      <p:sp>
        <p:nvSpPr>
          <p:cNvPr id="9" name="同侧圆角矩形 4"/>
          <p:cNvSpPr/>
          <p:nvPr/>
        </p:nvSpPr>
        <p:spPr bwMode="auto">
          <a:xfrm>
            <a:off x="6814054" y="500043"/>
            <a:ext cx="1450741" cy="714359"/>
          </a:xfrm>
          <a:prstGeom prst="rect">
            <a:avLst/>
          </a:prstGeom>
          <a:ln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lIns="247650" tIns="123825" rIns="247650" bIns="123825" spcCol="1270" anchor="ctr"/>
          <a:lstStyle/>
          <a:p>
            <a:pPr>
              <a:defRPr/>
            </a:pPr>
            <a:r>
              <a:rPr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  附  录</a:t>
            </a:r>
            <a:endParaRPr lang="zh-CN" altLang="zh-CN" sz="2400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Rectangle 1"/>
          <p:cNvSpPr>
            <a:spLocks noChangeArrowheads="1"/>
          </p:cNvSpPr>
          <p:nvPr/>
        </p:nvSpPr>
        <p:spPr bwMode="auto">
          <a:xfrm>
            <a:off x="3121259" y="1000108"/>
            <a:ext cx="3626852" cy="6103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165048" rIns="91440" bIns="165048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kumimoji="0" lang="x-none" altLang="zh-CN" dirty="0" smtClean="0" bmk="_Toc385509759">
                <a:solidFill>
                  <a:schemeClr val="tx1"/>
                </a:solidFill>
                <a:latin typeface="Cambria" pitchFamily="18" charset="0"/>
                <a:cs typeface="宋体" pitchFamily="2" charset="-122"/>
              </a:rPr>
              <a:t>附录B </a:t>
            </a:r>
            <a:r>
              <a:rPr kumimoji="0" lang="en-US" altLang="zh-CN" dirty="0" smtClean="0" bmk="_Toc385509759">
                <a:solidFill>
                  <a:schemeClr val="tx1"/>
                </a:solidFill>
                <a:latin typeface="Cambria" pitchFamily="18" charset="0"/>
                <a:cs typeface="宋体" pitchFamily="2" charset="-122"/>
              </a:rPr>
              <a:t> </a:t>
            </a:r>
            <a:r>
              <a:rPr kumimoji="0" lang="x-none" altLang="zh-CN" dirty="0" smtClean="0" bmk="_Toc385509759">
                <a:solidFill>
                  <a:schemeClr val="tx1"/>
                </a:solidFill>
                <a:latin typeface="Cambria" pitchFamily="18" charset="0"/>
                <a:cs typeface="宋体" pitchFamily="2" charset="-122"/>
              </a:rPr>
              <a:t>设计概算成果文件格式</a:t>
            </a:r>
            <a:endParaRPr kumimoji="0" lang="zh-CN" altLang="en-US" dirty="0" smtClean="0" bmk="_Toc385509759">
              <a:solidFill>
                <a:schemeClr val="tx1"/>
              </a:solidFill>
              <a:latin typeface="Cambria" pitchFamily="18" charset="0"/>
              <a:cs typeface="宋体" pitchFamily="2" charset="-122"/>
            </a:endParaRPr>
          </a:p>
        </p:txBody>
      </p:sp>
      <p:sp>
        <p:nvSpPr>
          <p:cNvPr id="567297" name="Rectangle 1"/>
          <p:cNvSpPr>
            <a:spLocks noChangeArrowheads="1"/>
          </p:cNvSpPr>
          <p:nvPr/>
        </p:nvSpPr>
        <p:spPr bwMode="auto">
          <a:xfrm>
            <a:off x="747319" y="1500174"/>
            <a:ext cx="6396449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>
              <a:spcBef>
                <a:spcPct val="0"/>
              </a:spcBef>
            </a:pPr>
            <a:r>
              <a:rPr kumimoji="0" lang="en-US" altLang="zh-CN" b="0" dirty="0" smtClean="0">
                <a:solidFill>
                  <a:schemeClr val="tx1"/>
                </a:solidFill>
                <a:latin typeface="+mn-ea"/>
                <a:ea typeface="+mn-ea"/>
                <a:cs typeface="Times New Roman" pitchFamily="18" charset="0"/>
              </a:rPr>
              <a:t>B.0.2  </a:t>
            </a:r>
            <a:r>
              <a:rPr kumimoji="0" lang="zh-CN" altLang="en-US" b="0" dirty="0" smtClean="0">
                <a:solidFill>
                  <a:schemeClr val="tx1"/>
                </a:solidFill>
                <a:latin typeface="+mn-ea"/>
                <a:ea typeface="+mn-ea"/>
                <a:cs typeface="Times New Roman" pitchFamily="18" charset="0"/>
              </a:rPr>
              <a:t>设计概算签署页可按表</a:t>
            </a:r>
            <a:r>
              <a:rPr kumimoji="0" lang="en-US" altLang="zh-CN" b="0" dirty="0" smtClean="0">
                <a:solidFill>
                  <a:schemeClr val="tx1"/>
                </a:solidFill>
                <a:latin typeface="+mn-ea"/>
                <a:ea typeface="+mn-ea"/>
                <a:cs typeface="Times New Roman" pitchFamily="18" charset="0"/>
              </a:rPr>
              <a:t>B.0.2</a:t>
            </a:r>
            <a:r>
              <a:rPr kumimoji="0" lang="zh-CN" altLang="en-US" b="0" dirty="0" smtClean="0">
                <a:solidFill>
                  <a:schemeClr val="tx1"/>
                </a:solidFill>
                <a:latin typeface="+mn-ea"/>
                <a:ea typeface="+mn-ea"/>
                <a:cs typeface="Times New Roman" pitchFamily="18" charset="0"/>
              </a:rPr>
              <a:t>编制。</a:t>
            </a:r>
          </a:p>
        </p:txBody>
      </p:sp>
      <p:sp>
        <p:nvSpPr>
          <p:cNvPr id="678913" name="Rectangle 1"/>
          <p:cNvSpPr>
            <a:spLocks noChangeArrowheads="1"/>
          </p:cNvSpPr>
          <p:nvPr/>
        </p:nvSpPr>
        <p:spPr bwMode="auto">
          <a:xfrm>
            <a:off x="4044458" y="1928803"/>
            <a:ext cx="2249334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eaLnBrk="1" latinLnBrk="0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tabLst/>
            </a:pPr>
            <a:r>
              <a:rPr kumimoji="0" lang="zh-CN" altLang="en-US" sz="1400" dirty="0" smtClean="0">
                <a:solidFill>
                  <a:schemeClr val="tx1"/>
                </a:solidFill>
                <a:latin typeface="+mn-ea"/>
                <a:ea typeface="+mn-ea"/>
                <a:cs typeface="宋体" pitchFamily="2" charset="-122"/>
              </a:rPr>
              <a:t>表</a:t>
            </a:r>
            <a:r>
              <a:rPr kumimoji="0" lang="en-US" altLang="zh-CN" sz="1400" dirty="0" smtClean="0">
                <a:solidFill>
                  <a:schemeClr val="tx1"/>
                </a:solidFill>
                <a:latin typeface="+mn-ea"/>
                <a:ea typeface="+mn-ea"/>
                <a:cs typeface="宋体" pitchFamily="2" charset="-122"/>
              </a:rPr>
              <a:t>B.0.2  </a:t>
            </a:r>
            <a:r>
              <a:rPr kumimoji="0" lang="zh-CN" altLang="en-US" sz="1400" dirty="0" smtClean="0">
                <a:solidFill>
                  <a:schemeClr val="tx1"/>
                </a:solidFill>
                <a:latin typeface="+mn-ea"/>
                <a:ea typeface="+mn-ea"/>
                <a:cs typeface="宋体" pitchFamily="2" charset="-122"/>
              </a:rPr>
              <a:t>设计概算签署页</a:t>
            </a:r>
          </a:p>
        </p:txBody>
      </p:sp>
      <p:graphicFrame>
        <p:nvGraphicFramePr>
          <p:cNvPr id="13" name="表格 12"/>
          <p:cNvGraphicFramePr>
            <a:graphicFrameLocks noGrp="1"/>
          </p:cNvGraphicFramePr>
          <p:nvPr/>
        </p:nvGraphicFramePr>
        <p:xfrm>
          <a:off x="3319088" y="2357430"/>
          <a:ext cx="3890623" cy="4214842"/>
        </p:xfrm>
        <a:graphic>
          <a:graphicData uri="http://schemas.openxmlformats.org/drawingml/2006/table">
            <a:tbl>
              <a:tblPr/>
              <a:tblGrid>
                <a:gridCol w="3890623"/>
              </a:tblGrid>
              <a:tr h="4214842"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en-US" sz="1200" b="1" kern="100" dirty="0" smtClean="0">
                        <a:latin typeface="+mn-ea"/>
                        <a:ea typeface="+mn-ea"/>
                        <a:cs typeface="Times New Roman"/>
                      </a:endParaRPr>
                    </a:p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1400" b="1" kern="100" dirty="0" smtClean="0">
                          <a:latin typeface="+mn-ea"/>
                          <a:ea typeface="+mn-ea"/>
                          <a:cs typeface="Times New Roman"/>
                        </a:rPr>
                        <a:t>(</a:t>
                      </a:r>
                      <a:r>
                        <a:rPr lang="zh-CN" sz="1400" b="1" kern="100" dirty="0">
                          <a:latin typeface="+mn-ea"/>
                          <a:ea typeface="+mn-ea"/>
                          <a:cs typeface="Times New Roman"/>
                        </a:rPr>
                        <a:t>工程名称</a:t>
                      </a:r>
                      <a:r>
                        <a:rPr lang="en-US" sz="1400" b="1" kern="100" dirty="0">
                          <a:latin typeface="+mn-ea"/>
                          <a:ea typeface="+mn-ea"/>
                          <a:cs typeface="Times New Roman"/>
                        </a:rPr>
                        <a:t>)</a:t>
                      </a:r>
                      <a:endParaRPr lang="zh-CN" sz="1400" b="1" kern="100" dirty="0">
                        <a:latin typeface="+mn-ea"/>
                        <a:ea typeface="+mn-ea"/>
                        <a:cs typeface="Times New Roman"/>
                      </a:endParaRPr>
                    </a:p>
                    <a:p>
                      <a:r>
                        <a:rPr lang="zh-CN" altLang="en-US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                          设 计 概 算</a:t>
                      </a:r>
                      <a:endParaRPr lang="zh-CN" altLang="en-US" sz="18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en-US" altLang="zh-CN" sz="1600" b="1" kern="100" dirty="0" smtClean="0">
                        <a:latin typeface="Times New Roman"/>
                        <a:ea typeface="黑体"/>
                        <a:cs typeface="Times New Roman"/>
                      </a:endParaRPr>
                    </a:p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  <a:p>
                      <a:pPr marL="0" algn="ctr" defTabSz="914400" rtl="0" eaLnBrk="1" latinLnBrk="0" hangingPunct="1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1400" b="1" kern="1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Times New Roman"/>
                        </a:rPr>
                        <a:t>档案号：</a:t>
                      </a:r>
                      <a:r>
                        <a:rPr lang="en-US" sz="1200" b="1" kern="1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Times New Roman"/>
                        </a:rPr>
                        <a:t>  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CN" sz="1400" b="1" kern="100" dirty="0" smtClean="0">
                        <a:solidFill>
                          <a:schemeClr val="tx1"/>
                        </a:solidFill>
                        <a:latin typeface="+mn-ea"/>
                        <a:ea typeface="+mn-ea"/>
                        <a:cs typeface="Times New Roman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400" b="1" kern="1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Times New Roman"/>
                        </a:rPr>
                        <a:t>共</a:t>
                      </a:r>
                      <a:r>
                        <a:rPr lang="en-US" sz="1400" b="1" kern="1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Times New Roman"/>
                        </a:rPr>
                        <a:t>    </a:t>
                      </a:r>
                      <a:r>
                        <a:rPr lang="zh-CN" altLang="en-US" sz="1400" b="1" kern="1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Times New Roman"/>
                        </a:rPr>
                        <a:t>册</a:t>
                      </a:r>
                      <a:r>
                        <a:rPr lang="en-US" sz="1400" b="1" kern="1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Times New Roman"/>
                        </a:rPr>
                        <a:t>     </a:t>
                      </a:r>
                      <a:r>
                        <a:rPr lang="zh-CN" altLang="en-US" sz="1400" b="1" kern="1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Times New Roman"/>
                        </a:rPr>
                        <a:t>第</a:t>
                      </a:r>
                      <a:r>
                        <a:rPr lang="en-US" sz="1400" b="1" kern="1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Times New Roman"/>
                        </a:rPr>
                        <a:t>    </a:t>
                      </a:r>
                      <a:r>
                        <a:rPr lang="zh-CN" altLang="en-US" sz="1400" b="1" kern="1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Times New Roman"/>
                        </a:rPr>
                        <a:t>册</a:t>
                      </a:r>
                    </a:p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en-US" sz="800" b="1" kern="100" dirty="0" smtClean="0">
                        <a:latin typeface="Times New Roman"/>
                        <a:ea typeface="宋体"/>
                        <a:cs typeface="Times New Roman"/>
                      </a:endParaRPr>
                    </a:p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en-US" sz="800" b="1" kern="100" dirty="0" smtClean="0">
                        <a:latin typeface="Times New Roman"/>
                        <a:ea typeface="宋体"/>
                        <a:cs typeface="Times New Roman"/>
                      </a:endParaRPr>
                    </a:p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en-US" sz="800" b="1" kern="100" dirty="0" smtClean="0">
                        <a:latin typeface="Times New Roman"/>
                        <a:ea typeface="宋体"/>
                        <a:cs typeface="Times New Roman"/>
                      </a:endParaRPr>
                    </a:p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en-US" sz="800" b="1" kern="100" dirty="0" smtClean="0">
                        <a:latin typeface="Times New Roman"/>
                        <a:ea typeface="宋体"/>
                        <a:cs typeface="Times New Roman"/>
                      </a:endParaRPr>
                    </a:p>
                    <a:p>
                      <a:r>
                        <a:rPr lang="zh-CN" altLang="en-US" sz="1000" b="1" kern="12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    编</a:t>
                      </a:r>
                      <a:r>
                        <a:rPr lang="en-US" sz="1000" b="1" kern="12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  </a:t>
                      </a:r>
                      <a:r>
                        <a:rPr lang="zh-CN" altLang="en-US" sz="1000" b="1" kern="12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制</a:t>
                      </a:r>
                      <a:r>
                        <a:rPr lang="en-US" sz="1000" b="1" kern="12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  </a:t>
                      </a:r>
                      <a:r>
                        <a:rPr lang="zh-CN" altLang="en-US" sz="1000" b="1" kern="12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人：</a:t>
                      </a:r>
                      <a:r>
                        <a:rPr lang="en-US" sz="1000" b="1" u="sng" kern="12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                   </a:t>
                      </a:r>
                      <a:r>
                        <a:rPr lang="en-US" sz="1000" b="1" kern="12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  </a:t>
                      </a:r>
                      <a:r>
                        <a:rPr lang="zh-CN" altLang="en-US" sz="1000" b="1" kern="12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（执业或从业印章）</a:t>
                      </a:r>
                      <a:r>
                        <a:rPr lang="en-US" sz="1000" u="sng" kern="12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1" u="sng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000" u="sng" kern="12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000" b="1" u="sng" kern="12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        </a:t>
                      </a:r>
                      <a:endParaRPr lang="zh-CN" altLang="en-US" sz="1000" kern="1200" dirty="0" smtClean="0">
                        <a:solidFill>
                          <a:schemeClr val="tx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  <a:p>
                      <a:r>
                        <a:rPr lang="en-US" sz="1000" b="1" kern="12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 </a:t>
                      </a:r>
                      <a:endParaRPr lang="zh-CN" altLang="en-US" sz="1000" kern="1200" dirty="0" smtClean="0">
                        <a:solidFill>
                          <a:schemeClr val="tx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  <a:p>
                      <a:r>
                        <a:rPr lang="en-US" sz="1000" b="1" kern="12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        </a:t>
                      </a:r>
                      <a:r>
                        <a:rPr lang="zh-CN" altLang="en-US" sz="1000" b="1" kern="12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审</a:t>
                      </a:r>
                      <a:r>
                        <a:rPr lang="en-US" sz="1000" b="1" kern="12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  </a:t>
                      </a:r>
                      <a:r>
                        <a:rPr lang="zh-CN" altLang="en-US" sz="1000" b="1" kern="12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核</a:t>
                      </a:r>
                      <a:r>
                        <a:rPr lang="en-US" sz="1000" b="1" kern="12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  </a:t>
                      </a:r>
                      <a:r>
                        <a:rPr lang="zh-CN" altLang="en-US" sz="1000" b="1" kern="12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人：</a:t>
                      </a:r>
                      <a:r>
                        <a:rPr lang="en-US" sz="1000" b="1" u="sng" kern="12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                     </a:t>
                      </a:r>
                      <a:r>
                        <a:rPr lang="zh-CN" altLang="en-US" sz="1000" b="1" kern="12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（执业或从业印章）</a:t>
                      </a:r>
                      <a:r>
                        <a:rPr lang="en-US" sz="1000" u="sng" kern="12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  </a:t>
                      </a:r>
                      <a:r>
                        <a:rPr lang="en-US" sz="1000" b="1" u="sng" kern="12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        </a:t>
                      </a:r>
                      <a:endParaRPr lang="zh-CN" altLang="en-US" sz="1000" kern="1200" dirty="0" smtClean="0">
                        <a:solidFill>
                          <a:schemeClr val="tx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  <a:p>
                      <a:r>
                        <a:rPr lang="en-US" sz="1000" b="1" kern="12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 </a:t>
                      </a:r>
                      <a:endParaRPr lang="zh-CN" altLang="en-US" sz="1000" kern="1200" dirty="0" smtClean="0">
                        <a:solidFill>
                          <a:schemeClr val="tx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  <a:p>
                      <a:r>
                        <a:rPr lang="zh-CN" altLang="en-US" sz="1000" b="1" kern="12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    审</a:t>
                      </a:r>
                      <a:r>
                        <a:rPr lang="en-US" sz="1000" b="1" kern="12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  </a:t>
                      </a:r>
                      <a:r>
                        <a:rPr lang="zh-CN" altLang="en-US" sz="1000" b="1" kern="12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定</a:t>
                      </a:r>
                      <a:r>
                        <a:rPr lang="en-US" sz="1000" b="1" kern="12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  </a:t>
                      </a:r>
                      <a:r>
                        <a:rPr lang="zh-CN" altLang="en-US" sz="1000" b="1" kern="12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人：</a:t>
                      </a:r>
                      <a:r>
                        <a:rPr lang="en-US" sz="1000" b="1" u="sng" kern="12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                     </a:t>
                      </a:r>
                      <a:r>
                        <a:rPr lang="zh-CN" altLang="en-US" sz="1000" b="1" kern="12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（执业或从业印章）</a:t>
                      </a:r>
                      <a:r>
                        <a:rPr lang="en-US" sz="1000" u="sng" kern="12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  </a:t>
                      </a:r>
                      <a:r>
                        <a:rPr lang="en-US" sz="1000" b="1" u="sng" kern="12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        </a:t>
                      </a:r>
                      <a:r>
                        <a:rPr lang="en-US" sz="1000" b="1" kern="12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 </a:t>
                      </a:r>
                      <a:endParaRPr lang="zh-CN" altLang="en-US" sz="1000" kern="1200" dirty="0" smtClean="0">
                        <a:solidFill>
                          <a:schemeClr val="tx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  <a:p>
                      <a:r>
                        <a:rPr lang="en-US" sz="1000" b="1" kern="12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 </a:t>
                      </a:r>
                      <a:r>
                        <a:rPr lang="zh-CN" altLang="en-US" sz="1000" b="1" u="sng" kern="12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 </a:t>
                      </a:r>
                      <a:endParaRPr lang="zh-CN" altLang="en-US" sz="1000" kern="1200" dirty="0" smtClean="0">
                        <a:solidFill>
                          <a:schemeClr val="tx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  <a:p>
                      <a:r>
                        <a:rPr lang="en-US" sz="1000" b="1" kern="12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        </a:t>
                      </a:r>
                      <a:r>
                        <a:rPr lang="zh-CN" altLang="en-US" sz="1000" b="1" kern="12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法定代表人或其授权人：</a:t>
                      </a:r>
                      <a:endParaRPr lang="zh-CN" sz="1000" b="1" u="sng" kern="100" dirty="0">
                        <a:latin typeface="+mn-ea"/>
                        <a:ea typeface="+mn-ea"/>
                        <a:cs typeface="Times New Roman"/>
                      </a:endParaRPr>
                    </a:p>
                  </a:txBody>
                  <a:tcPr marL="49305" marR="493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cxnSp>
        <p:nvCxnSpPr>
          <p:cNvPr id="14" name="直接连接符 13"/>
          <p:cNvCxnSpPr/>
          <p:nvPr/>
        </p:nvCxnSpPr>
        <p:spPr>
          <a:xfrm>
            <a:off x="4967657" y="6284932"/>
            <a:ext cx="1780455" cy="1588"/>
          </a:xfrm>
          <a:prstGeom prst="line">
            <a:avLst/>
          </a:prstGeom>
          <a:ln w="127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5956798" y="5356238"/>
            <a:ext cx="725370" cy="1588"/>
          </a:xfrm>
          <a:prstGeom prst="line">
            <a:avLst/>
          </a:prstGeom>
          <a:ln w="127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5956798" y="5711840"/>
            <a:ext cx="725370" cy="1588"/>
          </a:xfrm>
          <a:prstGeom prst="line">
            <a:avLst/>
          </a:prstGeom>
          <a:ln w="127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5956798" y="5999180"/>
            <a:ext cx="725370" cy="1588"/>
          </a:xfrm>
          <a:prstGeom prst="line">
            <a:avLst/>
          </a:prstGeom>
          <a:ln w="127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4"/>
          <p:cNvGrpSpPr>
            <a:grpSpLocks/>
          </p:cNvGrpSpPr>
          <p:nvPr/>
        </p:nvGrpSpPr>
        <p:grpSpPr bwMode="auto">
          <a:xfrm>
            <a:off x="633046" y="422275"/>
            <a:ext cx="4868008" cy="642938"/>
            <a:chOff x="632383" y="422260"/>
            <a:chExt cx="4868311" cy="642941"/>
          </a:xfrm>
        </p:grpSpPr>
        <p:pic>
          <p:nvPicPr>
            <p:cNvPr id="74765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632383" y="422260"/>
              <a:ext cx="969760" cy="642941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</p:spPr>
        </p:pic>
        <p:sp>
          <p:nvSpPr>
            <p:cNvPr id="74766" name="TextBox 6"/>
            <p:cNvSpPr txBox="1">
              <a:spLocks noChangeArrowheads="1"/>
            </p:cNvSpPr>
            <p:nvPr/>
          </p:nvSpPr>
          <p:spPr bwMode="auto">
            <a:xfrm>
              <a:off x="1503067" y="430185"/>
              <a:ext cx="3926189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2400">
                  <a:solidFill>
                    <a:srgbClr val="1D8AC8"/>
                  </a:solidFill>
                  <a:latin typeface="华文新魏" pitchFamily="2" charset="-122"/>
                  <a:ea typeface="华文新魏" pitchFamily="2" charset="-122"/>
                </a:rPr>
                <a:t>中国建设工程造价管理协会</a:t>
              </a:r>
            </a:p>
          </p:txBody>
        </p:sp>
        <p:sp>
          <p:nvSpPr>
            <p:cNvPr id="8" name="矩形 7"/>
            <p:cNvSpPr/>
            <p:nvPr/>
          </p:nvSpPr>
          <p:spPr>
            <a:xfrm>
              <a:off x="1502876" y="1008051"/>
              <a:ext cx="3997818" cy="46037"/>
            </a:xfrm>
            <a:prstGeom prst="rect">
              <a:avLst/>
            </a:prstGeom>
            <a:solidFill>
              <a:srgbClr val="1D8AC8"/>
            </a:solidFill>
            <a:ln>
              <a:solidFill>
                <a:srgbClr val="1D8AC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rgbClr val="FF0000"/>
                </a:solidFill>
              </a:endParaRPr>
            </a:p>
          </p:txBody>
        </p:sp>
      </p:grpSp>
      <p:sp>
        <p:nvSpPr>
          <p:cNvPr id="9" name="同侧圆角矩形 4"/>
          <p:cNvSpPr/>
          <p:nvPr/>
        </p:nvSpPr>
        <p:spPr bwMode="auto">
          <a:xfrm>
            <a:off x="6814054" y="500043"/>
            <a:ext cx="1450741" cy="714359"/>
          </a:xfrm>
          <a:prstGeom prst="rect">
            <a:avLst/>
          </a:prstGeom>
          <a:ln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lIns="247650" tIns="123825" rIns="247650" bIns="123825" spcCol="1270" anchor="ctr"/>
          <a:lstStyle/>
          <a:p>
            <a:pPr>
              <a:defRPr/>
            </a:pPr>
            <a:r>
              <a:rPr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  附  录</a:t>
            </a:r>
            <a:endParaRPr lang="zh-CN" altLang="zh-CN" sz="2400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Rectangle 1"/>
          <p:cNvSpPr>
            <a:spLocks noChangeArrowheads="1"/>
          </p:cNvSpPr>
          <p:nvPr/>
        </p:nvSpPr>
        <p:spPr bwMode="auto">
          <a:xfrm>
            <a:off x="3121259" y="1000108"/>
            <a:ext cx="3626852" cy="6103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165048" rIns="91440" bIns="165048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kumimoji="0" lang="x-none" altLang="zh-CN" dirty="0" smtClean="0" bmk="_Toc385509759">
                <a:solidFill>
                  <a:schemeClr val="tx1"/>
                </a:solidFill>
                <a:latin typeface="Cambria" pitchFamily="18" charset="0"/>
                <a:cs typeface="宋体" pitchFamily="2" charset="-122"/>
              </a:rPr>
              <a:t>附录B </a:t>
            </a:r>
            <a:r>
              <a:rPr kumimoji="0" lang="en-US" altLang="zh-CN" dirty="0" smtClean="0" bmk="_Toc385509759">
                <a:solidFill>
                  <a:schemeClr val="tx1"/>
                </a:solidFill>
                <a:latin typeface="Cambria" pitchFamily="18" charset="0"/>
                <a:cs typeface="宋体" pitchFamily="2" charset="-122"/>
              </a:rPr>
              <a:t> </a:t>
            </a:r>
            <a:r>
              <a:rPr kumimoji="0" lang="x-none" altLang="zh-CN" dirty="0" smtClean="0" bmk="_Toc385509759">
                <a:solidFill>
                  <a:schemeClr val="tx1"/>
                </a:solidFill>
                <a:latin typeface="Cambria" pitchFamily="18" charset="0"/>
                <a:cs typeface="宋体" pitchFamily="2" charset="-122"/>
              </a:rPr>
              <a:t>设计概算成果文件格式</a:t>
            </a:r>
            <a:endParaRPr kumimoji="0" lang="zh-CN" altLang="en-US" dirty="0" smtClean="0" bmk="_Toc385509759">
              <a:solidFill>
                <a:schemeClr val="tx1"/>
              </a:solidFill>
              <a:latin typeface="Cambria" pitchFamily="18" charset="0"/>
              <a:cs typeface="宋体" pitchFamily="2" charset="-122"/>
            </a:endParaRPr>
          </a:p>
        </p:txBody>
      </p:sp>
      <p:sp>
        <p:nvSpPr>
          <p:cNvPr id="567297" name="Rectangle 1"/>
          <p:cNvSpPr>
            <a:spLocks noChangeArrowheads="1"/>
          </p:cNvSpPr>
          <p:nvPr/>
        </p:nvSpPr>
        <p:spPr bwMode="auto">
          <a:xfrm>
            <a:off x="747319" y="1500174"/>
            <a:ext cx="6396449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>
              <a:spcBef>
                <a:spcPct val="0"/>
              </a:spcBef>
            </a:pPr>
            <a:r>
              <a:rPr kumimoji="0" lang="en-US" altLang="zh-CN" b="0" dirty="0" smtClean="0">
                <a:solidFill>
                  <a:schemeClr val="tx1"/>
                </a:solidFill>
                <a:latin typeface="+mn-ea"/>
                <a:ea typeface="+mn-ea"/>
                <a:cs typeface="Times New Roman" pitchFamily="18" charset="0"/>
              </a:rPr>
              <a:t>B.0.3  </a:t>
            </a:r>
            <a:r>
              <a:rPr kumimoji="0" lang="zh-CN" altLang="en-US" b="0" dirty="0" smtClean="0">
                <a:solidFill>
                  <a:schemeClr val="tx1"/>
                </a:solidFill>
                <a:latin typeface="+mn-ea"/>
                <a:ea typeface="+mn-ea"/>
                <a:cs typeface="Times New Roman" pitchFamily="18" charset="0"/>
              </a:rPr>
              <a:t>设计概算目录可按表</a:t>
            </a:r>
            <a:r>
              <a:rPr kumimoji="0" lang="en-US" altLang="zh-CN" b="0" dirty="0" smtClean="0">
                <a:solidFill>
                  <a:schemeClr val="tx1"/>
                </a:solidFill>
                <a:latin typeface="+mn-ea"/>
                <a:ea typeface="+mn-ea"/>
                <a:cs typeface="Times New Roman" pitchFamily="18" charset="0"/>
              </a:rPr>
              <a:t>B.0.3</a:t>
            </a:r>
            <a:r>
              <a:rPr kumimoji="0" lang="zh-CN" altLang="en-US" b="0" dirty="0" smtClean="0">
                <a:solidFill>
                  <a:schemeClr val="tx1"/>
                </a:solidFill>
                <a:latin typeface="+mn-ea"/>
                <a:ea typeface="+mn-ea"/>
                <a:cs typeface="Times New Roman" pitchFamily="18" charset="0"/>
              </a:rPr>
              <a:t>编制。</a:t>
            </a:r>
          </a:p>
        </p:txBody>
      </p:sp>
      <p:sp>
        <p:nvSpPr>
          <p:cNvPr id="678913" name="Rectangle 1"/>
          <p:cNvSpPr>
            <a:spLocks noChangeArrowheads="1"/>
          </p:cNvSpPr>
          <p:nvPr/>
        </p:nvSpPr>
        <p:spPr bwMode="auto">
          <a:xfrm>
            <a:off x="4044458" y="1928803"/>
            <a:ext cx="2176111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>
              <a:spcBef>
                <a:spcPct val="0"/>
              </a:spcBef>
            </a:pPr>
            <a:r>
              <a:rPr kumimoji="0" lang="zh-CN" altLang="en-US" sz="1400" dirty="0" smtClean="0">
                <a:solidFill>
                  <a:schemeClr val="tx1"/>
                </a:solidFill>
                <a:latin typeface="+mn-ea"/>
                <a:ea typeface="+mn-ea"/>
                <a:cs typeface="宋体" pitchFamily="2" charset="-122"/>
              </a:rPr>
              <a:t>表</a:t>
            </a:r>
            <a:r>
              <a:rPr kumimoji="0" lang="en-US" altLang="zh-CN" sz="1400" dirty="0" smtClean="0">
                <a:solidFill>
                  <a:schemeClr val="tx1"/>
                </a:solidFill>
                <a:latin typeface="+mn-ea"/>
                <a:cs typeface="宋体" pitchFamily="2" charset="-122"/>
              </a:rPr>
              <a:t>B.0.3</a:t>
            </a:r>
            <a:r>
              <a:rPr kumimoji="0" lang="en-US" altLang="en-US" sz="1400" dirty="0" smtClean="0">
                <a:solidFill>
                  <a:schemeClr val="tx1"/>
                </a:solidFill>
                <a:latin typeface="+mn-ea"/>
                <a:ea typeface="+mn-ea"/>
                <a:cs typeface="宋体" pitchFamily="2" charset="-122"/>
              </a:rPr>
              <a:t>    </a:t>
            </a:r>
            <a:r>
              <a:rPr kumimoji="0" lang="zh-CN" altLang="en-US" sz="1400" dirty="0" smtClean="0">
                <a:solidFill>
                  <a:schemeClr val="tx1"/>
                </a:solidFill>
                <a:latin typeface="+mn-ea"/>
                <a:ea typeface="+mn-ea"/>
                <a:cs typeface="宋体" pitchFamily="2" charset="-122"/>
              </a:rPr>
              <a:t>设计概算目录</a:t>
            </a:r>
          </a:p>
        </p:txBody>
      </p:sp>
      <p:graphicFrame>
        <p:nvGraphicFramePr>
          <p:cNvPr id="23" name="表格 22"/>
          <p:cNvGraphicFramePr>
            <a:graphicFrameLocks noGrp="1"/>
          </p:cNvGraphicFramePr>
          <p:nvPr/>
        </p:nvGraphicFramePr>
        <p:xfrm>
          <a:off x="2986474" y="3071810"/>
          <a:ext cx="4487007" cy="2428894"/>
        </p:xfrm>
        <a:graphic>
          <a:graphicData uri="http://schemas.openxmlformats.org/drawingml/2006/table">
            <a:tbl>
              <a:tblPr/>
              <a:tblGrid>
                <a:gridCol w="555674"/>
                <a:gridCol w="773723"/>
                <a:gridCol w="2409678"/>
                <a:gridCol w="747932"/>
              </a:tblGrid>
              <a:tr h="186838"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zh-CN" sz="1050" b="1" kern="100" dirty="0">
                          <a:latin typeface="Times New Roman"/>
                          <a:ea typeface="宋体"/>
                          <a:cs typeface="Times New Roman"/>
                        </a:rPr>
                        <a:t>序号</a:t>
                      </a:r>
                      <a:endParaRPr lang="zh-CN" sz="105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3305" marR="633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zh-CN" sz="1050" b="1" kern="100">
                          <a:latin typeface="Times New Roman"/>
                          <a:ea typeface="宋体"/>
                          <a:cs typeface="Times New Roman"/>
                        </a:rPr>
                        <a:t>编  号</a:t>
                      </a:r>
                      <a:endParaRPr lang="zh-CN" sz="105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3305" marR="633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zh-CN" sz="1050" b="1" kern="100" dirty="0">
                          <a:latin typeface="Times New Roman"/>
                          <a:ea typeface="宋体"/>
                          <a:cs typeface="Times New Roman"/>
                        </a:rPr>
                        <a:t>名</a:t>
                      </a:r>
                      <a:r>
                        <a:rPr lang="en-US" sz="1050" b="1" kern="100" dirty="0">
                          <a:latin typeface="Times New Roman"/>
                          <a:ea typeface="宋体"/>
                          <a:cs typeface="Times New Roman"/>
                        </a:rPr>
                        <a:t>  </a:t>
                      </a:r>
                      <a:r>
                        <a:rPr lang="zh-CN" sz="1050" b="1" kern="100" dirty="0">
                          <a:latin typeface="Times New Roman"/>
                          <a:ea typeface="宋体"/>
                          <a:cs typeface="Times New Roman"/>
                        </a:rPr>
                        <a:t>称</a:t>
                      </a:r>
                      <a:endParaRPr lang="zh-CN" sz="105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3305" marR="633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zh-CN" sz="1050" b="1" kern="100">
                          <a:latin typeface="Times New Roman"/>
                          <a:ea typeface="宋体"/>
                          <a:cs typeface="Times New Roman"/>
                        </a:rPr>
                        <a:t>页</a:t>
                      </a:r>
                      <a:r>
                        <a:rPr lang="en-US" sz="1050" b="1" kern="100">
                          <a:latin typeface="Times New Roman"/>
                          <a:ea typeface="宋体"/>
                          <a:cs typeface="Times New Roman"/>
                        </a:rPr>
                        <a:t>  </a:t>
                      </a:r>
                      <a:r>
                        <a:rPr lang="zh-CN" sz="1050" b="1" kern="100">
                          <a:latin typeface="Times New Roman"/>
                          <a:ea typeface="宋体"/>
                          <a:cs typeface="Times New Roman"/>
                        </a:rPr>
                        <a:t>次</a:t>
                      </a:r>
                      <a:endParaRPr lang="zh-CN" sz="105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3305" marR="633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6838"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050" kern="100">
                          <a:latin typeface="Times New Roman"/>
                          <a:ea typeface="宋体"/>
                          <a:cs typeface="Times New Roman"/>
                        </a:rPr>
                        <a:t>1</a:t>
                      </a:r>
                      <a:endParaRPr lang="zh-CN" sz="105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3305" marR="633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endParaRPr lang="en-US" sz="105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3305" marR="633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zh-CN" sz="1050" kern="100" dirty="0">
                          <a:latin typeface="Times New Roman"/>
                          <a:ea typeface="宋体"/>
                          <a:cs typeface="Times New Roman"/>
                        </a:rPr>
                        <a:t>编制说明</a:t>
                      </a:r>
                    </a:p>
                  </a:txBody>
                  <a:tcPr marL="63305" marR="633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endParaRPr lang="en-US" sz="105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3305" marR="633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6838"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050" kern="100">
                          <a:latin typeface="Times New Roman"/>
                          <a:ea typeface="宋体"/>
                          <a:cs typeface="Times New Roman"/>
                        </a:rPr>
                        <a:t>2</a:t>
                      </a:r>
                      <a:endParaRPr lang="zh-CN" sz="105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3305" marR="633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endParaRPr lang="en-US" sz="105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3305" marR="633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zh-CN" sz="1050" kern="100">
                          <a:latin typeface="Times New Roman"/>
                          <a:ea typeface="宋体"/>
                          <a:cs typeface="Times New Roman"/>
                        </a:rPr>
                        <a:t>总概算表</a:t>
                      </a:r>
                    </a:p>
                  </a:txBody>
                  <a:tcPr marL="63305" marR="633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endParaRPr lang="en-US" sz="105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3305" marR="633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6838"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050" kern="100">
                          <a:latin typeface="Times New Roman"/>
                          <a:ea typeface="宋体"/>
                          <a:cs typeface="Times New Roman"/>
                        </a:rPr>
                        <a:t>3</a:t>
                      </a:r>
                      <a:endParaRPr lang="zh-CN" sz="105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3305" marR="633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endParaRPr lang="en-US" sz="105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3305" marR="633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zh-CN" sz="1050" kern="100" dirty="0">
                          <a:latin typeface="Times New Roman"/>
                          <a:ea typeface="宋体"/>
                          <a:cs typeface="Times New Roman"/>
                        </a:rPr>
                        <a:t>其他费用表</a:t>
                      </a:r>
                    </a:p>
                  </a:txBody>
                  <a:tcPr marL="63305" marR="633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endParaRPr lang="en-US" sz="105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3305" marR="633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6838"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050" kern="100">
                          <a:latin typeface="Times New Roman"/>
                          <a:ea typeface="宋体"/>
                          <a:cs typeface="Times New Roman"/>
                        </a:rPr>
                        <a:t>4</a:t>
                      </a:r>
                      <a:endParaRPr lang="zh-CN" sz="105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3305" marR="633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endParaRPr lang="en-US" sz="105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3305" marR="633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zh-CN" sz="1050" kern="100">
                          <a:latin typeface="Times New Roman"/>
                          <a:ea typeface="宋体"/>
                          <a:cs typeface="Times New Roman"/>
                        </a:rPr>
                        <a:t>综合概算表</a:t>
                      </a:r>
                    </a:p>
                  </a:txBody>
                  <a:tcPr marL="63305" marR="633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endParaRPr lang="en-US" sz="105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3305" marR="633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6838"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050" kern="100">
                          <a:latin typeface="Times New Roman"/>
                          <a:ea typeface="宋体"/>
                          <a:cs typeface="Times New Roman"/>
                        </a:rPr>
                        <a:t>5</a:t>
                      </a:r>
                      <a:endParaRPr lang="zh-CN" sz="105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3305" marR="633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endParaRPr lang="en-US" sz="105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3305" marR="633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zh-CN" sz="1050" kern="100">
                          <a:latin typeface="Times New Roman"/>
                          <a:ea typeface="宋体"/>
                          <a:cs typeface="Times New Roman"/>
                        </a:rPr>
                        <a:t>×××单项工程概算表</a:t>
                      </a:r>
                    </a:p>
                  </a:txBody>
                  <a:tcPr marL="63305" marR="633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endParaRPr lang="en-US" sz="105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3305" marR="633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6838"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050" kern="100">
                          <a:latin typeface="Times New Roman"/>
                          <a:ea typeface="宋体"/>
                          <a:cs typeface="Times New Roman"/>
                        </a:rPr>
                        <a:t>6</a:t>
                      </a:r>
                      <a:endParaRPr lang="zh-CN" sz="105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3305" marR="633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endParaRPr lang="en-US" sz="105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3305" marR="633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zh-CN" sz="1050" kern="100">
                          <a:latin typeface="Times New Roman"/>
                          <a:ea typeface="宋体"/>
                          <a:cs typeface="Times New Roman"/>
                        </a:rPr>
                        <a:t>×××单项工程概算表</a:t>
                      </a:r>
                    </a:p>
                  </a:txBody>
                  <a:tcPr marL="63305" marR="633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endParaRPr lang="en-US" sz="105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3305" marR="633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6838"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endParaRPr lang="en-US" sz="105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3305" marR="633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endParaRPr lang="en-US" sz="105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3305" marR="633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zh-CN" sz="1050" kern="100">
                          <a:latin typeface="Times New Roman"/>
                          <a:ea typeface="宋体"/>
                          <a:cs typeface="Times New Roman"/>
                        </a:rPr>
                        <a:t>……</a:t>
                      </a:r>
                    </a:p>
                  </a:txBody>
                  <a:tcPr marL="63305" marR="633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endParaRPr lang="en-US" sz="105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3305" marR="633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6838"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endParaRPr lang="zh-CN" sz="105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3305" marR="633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endParaRPr lang="en-US" sz="105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3305" marR="633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zh-CN" sz="1050" kern="100">
                          <a:latin typeface="Times New Roman"/>
                          <a:ea typeface="宋体"/>
                          <a:cs typeface="Times New Roman"/>
                        </a:rPr>
                        <a:t>主要设备材料数量及价格表</a:t>
                      </a:r>
                    </a:p>
                  </a:txBody>
                  <a:tcPr marL="63305" marR="633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endParaRPr lang="en-US" sz="105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3305" marR="633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6838"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endParaRPr lang="zh-CN" sz="105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3305" marR="633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endParaRPr lang="en-US" sz="105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3305" marR="633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zh-CN" sz="1050" kern="100">
                          <a:latin typeface="Times New Roman"/>
                          <a:ea typeface="宋体"/>
                          <a:cs typeface="Times New Roman"/>
                        </a:rPr>
                        <a:t>概算相关资料</a:t>
                      </a:r>
                    </a:p>
                  </a:txBody>
                  <a:tcPr marL="63305" marR="633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endParaRPr lang="en-US" sz="105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3305" marR="633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6838"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endParaRPr lang="en-US" sz="105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3305" marR="633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endParaRPr lang="en-US" sz="105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3305" marR="633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endParaRPr lang="en-US" sz="105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3305" marR="633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endParaRPr lang="en-US" sz="105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3305" marR="633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6838"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endParaRPr lang="en-US" sz="105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3305" marR="633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endParaRPr lang="en-US" sz="105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3305" marR="633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endParaRPr lang="en-US" sz="105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3305" marR="633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endParaRPr lang="en-US" sz="105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3305" marR="633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6838"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endParaRPr lang="en-US" sz="105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3305" marR="633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endParaRPr lang="en-US" sz="105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3305" marR="633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endParaRPr lang="en-US" sz="105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3305" marR="633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endParaRPr lang="en-US" sz="105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3305" marR="633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4" name="矩形 23"/>
          <p:cNvSpPr/>
          <p:nvPr/>
        </p:nvSpPr>
        <p:spPr>
          <a:xfrm>
            <a:off x="2329946" y="2428868"/>
            <a:ext cx="5605135" cy="3571900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0961" name="Rectangle 1"/>
          <p:cNvSpPr>
            <a:spLocks noChangeArrowheads="1"/>
          </p:cNvSpPr>
          <p:nvPr/>
        </p:nvSpPr>
        <p:spPr bwMode="auto">
          <a:xfrm>
            <a:off x="3846630" y="2571744"/>
            <a:ext cx="2439882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49" charset="-122"/>
                <a:ea typeface="黑体" pitchFamily="49" charset="-122"/>
                <a:cs typeface="Times New Roman" pitchFamily="18" charset="0"/>
              </a:rPr>
              <a:t>目</a:t>
            </a:r>
            <a:r>
              <a:rPr kumimoji="0" lang="zh-CN" altLang="en-US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    </a:t>
            </a:r>
            <a:r>
              <a:rPr kumimoji="0" lang="zh-CN" altLang="en-US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49" charset="-122"/>
                <a:ea typeface="黑体" pitchFamily="49" charset="-122"/>
                <a:cs typeface="Times New Roman" pitchFamily="18" charset="0"/>
              </a:rPr>
              <a:t>录</a:t>
            </a:r>
            <a:endParaRPr kumimoji="0" lang="zh-CN" alt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4"/>
          <p:cNvGrpSpPr>
            <a:grpSpLocks/>
          </p:cNvGrpSpPr>
          <p:nvPr/>
        </p:nvGrpSpPr>
        <p:grpSpPr bwMode="auto">
          <a:xfrm>
            <a:off x="633046" y="422275"/>
            <a:ext cx="4868008" cy="642938"/>
            <a:chOff x="632383" y="422260"/>
            <a:chExt cx="4868311" cy="642941"/>
          </a:xfrm>
        </p:grpSpPr>
        <p:pic>
          <p:nvPicPr>
            <p:cNvPr id="74765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632383" y="422260"/>
              <a:ext cx="969760" cy="642941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</p:spPr>
        </p:pic>
        <p:sp>
          <p:nvSpPr>
            <p:cNvPr id="74766" name="TextBox 6"/>
            <p:cNvSpPr txBox="1">
              <a:spLocks noChangeArrowheads="1"/>
            </p:cNvSpPr>
            <p:nvPr/>
          </p:nvSpPr>
          <p:spPr bwMode="auto">
            <a:xfrm>
              <a:off x="1503067" y="430185"/>
              <a:ext cx="3926189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2400">
                  <a:solidFill>
                    <a:srgbClr val="1D8AC8"/>
                  </a:solidFill>
                  <a:latin typeface="华文新魏" pitchFamily="2" charset="-122"/>
                  <a:ea typeface="华文新魏" pitchFamily="2" charset="-122"/>
                </a:rPr>
                <a:t>中国建设工程造价管理协会</a:t>
              </a:r>
            </a:p>
          </p:txBody>
        </p:sp>
        <p:sp>
          <p:nvSpPr>
            <p:cNvPr id="8" name="矩形 7"/>
            <p:cNvSpPr/>
            <p:nvPr/>
          </p:nvSpPr>
          <p:spPr>
            <a:xfrm>
              <a:off x="1502876" y="1008051"/>
              <a:ext cx="3997818" cy="46037"/>
            </a:xfrm>
            <a:prstGeom prst="rect">
              <a:avLst/>
            </a:prstGeom>
            <a:solidFill>
              <a:srgbClr val="1D8AC8"/>
            </a:solidFill>
            <a:ln>
              <a:solidFill>
                <a:srgbClr val="1D8AC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rgbClr val="FF0000"/>
                </a:solidFill>
              </a:endParaRPr>
            </a:p>
          </p:txBody>
        </p:sp>
      </p:grpSp>
      <p:sp>
        <p:nvSpPr>
          <p:cNvPr id="9" name="同侧圆角矩形 4"/>
          <p:cNvSpPr/>
          <p:nvPr/>
        </p:nvSpPr>
        <p:spPr bwMode="auto">
          <a:xfrm>
            <a:off x="6814054" y="500043"/>
            <a:ext cx="1450741" cy="714359"/>
          </a:xfrm>
          <a:prstGeom prst="rect">
            <a:avLst/>
          </a:prstGeom>
          <a:ln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lIns="247650" tIns="123825" rIns="247650" bIns="123825" spcCol="1270" anchor="ctr"/>
          <a:lstStyle/>
          <a:p>
            <a:pPr>
              <a:defRPr/>
            </a:pPr>
            <a:r>
              <a:rPr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  附  录</a:t>
            </a:r>
            <a:endParaRPr lang="zh-CN" altLang="zh-CN" sz="2400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Rectangle 1"/>
          <p:cNvSpPr>
            <a:spLocks noChangeArrowheads="1"/>
          </p:cNvSpPr>
          <p:nvPr/>
        </p:nvSpPr>
        <p:spPr bwMode="auto">
          <a:xfrm>
            <a:off x="3121259" y="1000108"/>
            <a:ext cx="3626852" cy="6103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165048" rIns="91440" bIns="165048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kumimoji="0" lang="x-none" altLang="zh-CN" dirty="0" smtClean="0" bmk="_Toc385509759">
                <a:solidFill>
                  <a:schemeClr val="tx1"/>
                </a:solidFill>
                <a:latin typeface="Cambria" pitchFamily="18" charset="0"/>
                <a:cs typeface="宋体" pitchFamily="2" charset="-122"/>
              </a:rPr>
              <a:t>附录B </a:t>
            </a:r>
            <a:r>
              <a:rPr kumimoji="0" lang="en-US" altLang="zh-CN" dirty="0" smtClean="0" bmk="_Toc385509759">
                <a:solidFill>
                  <a:schemeClr val="tx1"/>
                </a:solidFill>
                <a:latin typeface="Cambria" pitchFamily="18" charset="0"/>
                <a:cs typeface="宋体" pitchFamily="2" charset="-122"/>
              </a:rPr>
              <a:t>  </a:t>
            </a:r>
            <a:r>
              <a:rPr kumimoji="0" lang="x-none" altLang="zh-CN" dirty="0" smtClean="0" bmk="_Toc385509759">
                <a:solidFill>
                  <a:schemeClr val="tx1"/>
                </a:solidFill>
                <a:latin typeface="Cambria" pitchFamily="18" charset="0"/>
                <a:cs typeface="宋体" pitchFamily="2" charset="-122"/>
              </a:rPr>
              <a:t>设计概算成果文件格式</a:t>
            </a:r>
            <a:endParaRPr kumimoji="0" lang="zh-CN" altLang="en-US" dirty="0" smtClean="0" bmk="_Toc385509759">
              <a:solidFill>
                <a:schemeClr val="tx1"/>
              </a:solidFill>
              <a:latin typeface="Cambria" pitchFamily="18" charset="0"/>
              <a:cs typeface="宋体" pitchFamily="2" charset="-122"/>
            </a:endParaRPr>
          </a:p>
        </p:txBody>
      </p:sp>
      <p:sp>
        <p:nvSpPr>
          <p:cNvPr id="567297" name="Rectangle 1"/>
          <p:cNvSpPr>
            <a:spLocks noChangeArrowheads="1"/>
          </p:cNvSpPr>
          <p:nvPr/>
        </p:nvSpPr>
        <p:spPr bwMode="auto">
          <a:xfrm>
            <a:off x="549491" y="1500174"/>
            <a:ext cx="6396449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>
              <a:spcBef>
                <a:spcPct val="0"/>
              </a:spcBef>
            </a:pPr>
            <a:r>
              <a:rPr kumimoji="0" lang="en-US" altLang="zh-CN" b="0" dirty="0" smtClean="0">
                <a:solidFill>
                  <a:schemeClr val="tx1"/>
                </a:solidFill>
                <a:latin typeface="+mn-ea"/>
                <a:ea typeface="+mn-ea"/>
                <a:cs typeface="Times New Roman" pitchFamily="18" charset="0"/>
              </a:rPr>
              <a:t>B.0.4  </a:t>
            </a:r>
            <a:r>
              <a:rPr kumimoji="0" lang="zh-CN" altLang="en-US" b="0" dirty="0" smtClean="0">
                <a:solidFill>
                  <a:schemeClr val="tx1"/>
                </a:solidFill>
                <a:latin typeface="+mn-ea"/>
                <a:ea typeface="+mn-ea"/>
                <a:cs typeface="Times New Roman" pitchFamily="18" charset="0"/>
              </a:rPr>
              <a:t>设计概算编制说明可按表</a:t>
            </a:r>
            <a:r>
              <a:rPr kumimoji="0" lang="en-US" altLang="zh-CN" b="0" dirty="0" smtClean="0">
                <a:solidFill>
                  <a:schemeClr val="tx1"/>
                </a:solidFill>
                <a:latin typeface="+mn-ea"/>
                <a:ea typeface="+mn-ea"/>
                <a:cs typeface="Times New Roman" pitchFamily="18" charset="0"/>
              </a:rPr>
              <a:t>B.0.4</a:t>
            </a:r>
            <a:r>
              <a:rPr kumimoji="0" lang="zh-CN" altLang="en-US" b="0" dirty="0" smtClean="0">
                <a:solidFill>
                  <a:schemeClr val="tx1"/>
                </a:solidFill>
                <a:latin typeface="+mn-ea"/>
                <a:ea typeface="+mn-ea"/>
                <a:cs typeface="Times New Roman" pitchFamily="18" charset="0"/>
              </a:rPr>
              <a:t>编制。</a:t>
            </a:r>
          </a:p>
        </p:txBody>
      </p:sp>
      <p:sp>
        <p:nvSpPr>
          <p:cNvPr id="678913" name="Rectangle 1"/>
          <p:cNvSpPr>
            <a:spLocks noChangeArrowheads="1"/>
          </p:cNvSpPr>
          <p:nvPr/>
        </p:nvSpPr>
        <p:spPr bwMode="auto">
          <a:xfrm>
            <a:off x="4044458" y="1928803"/>
            <a:ext cx="2505825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>
              <a:spcBef>
                <a:spcPct val="0"/>
              </a:spcBef>
            </a:pPr>
            <a:r>
              <a:rPr kumimoji="0" lang="zh-CN" altLang="en-US" sz="1400" dirty="0" smtClean="0">
                <a:solidFill>
                  <a:schemeClr val="tx1"/>
                </a:solidFill>
                <a:latin typeface="+mn-ea"/>
                <a:ea typeface="+mn-ea"/>
                <a:cs typeface="宋体" pitchFamily="2" charset="-122"/>
              </a:rPr>
              <a:t>表</a:t>
            </a:r>
            <a:r>
              <a:rPr kumimoji="0" lang="en-US" altLang="zh-CN" sz="1400" dirty="0" smtClean="0">
                <a:solidFill>
                  <a:schemeClr val="tx1"/>
                </a:solidFill>
                <a:latin typeface="+mn-ea"/>
                <a:cs typeface="宋体" pitchFamily="2" charset="-122"/>
              </a:rPr>
              <a:t>B.0.4</a:t>
            </a:r>
            <a:r>
              <a:rPr kumimoji="0" lang="en-US" altLang="en-US" sz="1400" dirty="0" smtClean="0">
                <a:solidFill>
                  <a:schemeClr val="tx1"/>
                </a:solidFill>
                <a:latin typeface="+mn-ea"/>
                <a:ea typeface="+mn-ea"/>
                <a:cs typeface="宋体" pitchFamily="2" charset="-122"/>
              </a:rPr>
              <a:t>  </a:t>
            </a:r>
            <a:r>
              <a:rPr kumimoji="0" lang="zh-CN" altLang="en-US" sz="1400" dirty="0" smtClean="0">
                <a:solidFill>
                  <a:schemeClr val="tx1"/>
                </a:solidFill>
                <a:latin typeface="+mn-ea"/>
                <a:ea typeface="+mn-ea"/>
                <a:cs typeface="宋体" pitchFamily="2" charset="-122"/>
              </a:rPr>
              <a:t>设计概算编制说明</a:t>
            </a:r>
          </a:p>
        </p:txBody>
      </p:sp>
      <p:graphicFrame>
        <p:nvGraphicFramePr>
          <p:cNvPr id="13" name="表格 12"/>
          <p:cNvGraphicFramePr>
            <a:graphicFrameLocks noGrp="1"/>
          </p:cNvGraphicFramePr>
          <p:nvPr/>
        </p:nvGraphicFramePr>
        <p:xfrm>
          <a:off x="2989374" y="2357430"/>
          <a:ext cx="4286280" cy="3786214"/>
        </p:xfrm>
        <a:graphic>
          <a:graphicData uri="http://schemas.openxmlformats.org/drawingml/2006/table">
            <a:tbl>
              <a:tblPr/>
              <a:tblGrid>
                <a:gridCol w="4286280"/>
              </a:tblGrid>
              <a:tr h="378621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8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1400" b="1" kern="100" dirty="0">
                          <a:latin typeface="Times New Roman"/>
                          <a:ea typeface="宋体"/>
                          <a:cs typeface="Times New Roman"/>
                        </a:rPr>
                        <a:t>编 制 说 明</a:t>
                      </a:r>
                      <a:endParaRPr lang="zh-CN" sz="14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  <a:p>
                      <a:pPr marL="30480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latin typeface="Times New Roman"/>
                          <a:ea typeface="宋体"/>
                          <a:cs typeface="Times New Roman"/>
                        </a:rPr>
                        <a:t>1  </a:t>
                      </a:r>
                      <a:r>
                        <a:rPr lang="zh-CN" sz="1200" kern="100" dirty="0">
                          <a:latin typeface="Times New Roman"/>
                          <a:ea typeface="宋体"/>
                          <a:cs typeface="Times New Roman"/>
                        </a:rPr>
                        <a:t>工程概况</a:t>
                      </a:r>
                    </a:p>
                    <a:p>
                      <a:pPr marL="290195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latin typeface="Times New Roman"/>
                          <a:ea typeface="宋体"/>
                          <a:cs typeface="Times New Roman"/>
                        </a:rPr>
                        <a:t>2  </a:t>
                      </a:r>
                      <a:r>
                        <a:rPr lang="zh-CN" sz="1200" kern="100" dirty="0">
                          <a:latin typeface="Times New Roman"/>
                          <a:ea typeface="宋体"/>
                          <a:cs typeface="Times New Roman"/>
                        </a:rPr>
                        <a:t>主要技术经济指标</a:t>
                      </a:r>
                    </a:p>
                    <a:p>
                      <a:pPr marL="290195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latin typeface="Times New Roman"/>
                          <a:ea typeface="宋体"/>
                          <a:cs typeface="Times New Roman"/>
                        </a:rPr>
                        <a:t>3  </a:t>
                      </a:r>
                      <a:r>
                        <a:rPr lang="zh-CN" sz="1200" kern="100" dirty="0">
                          <a:latin typeface="Times New Roman"/>
                          <a:ea typeface="宋体"/>
                          <a:cs typeface="Times New Roman"/>
                        </a:rPr>
                        <a:t>编制依据</a:t>
                      </a:r>
                    </a:p>
                    <a:p>
                      <a:pPr marL="290195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latin typeface="Times New Roman"/>
                          <a:ea typeface="宋体"/>
                          <a:cs typeface="Times New Roman"/>
                        </a:rPr>
                        <a:t>4  </a:t>
                      </a:r>
                      <a:r>
                        <a:rPr lang="zh-CN" sz="1200" kern="100" dirty="0">
                          <a:latin typeface="Times New Roman"/>
                          <a:ea typeface="宋体"/>
                          <a:cs typeface="Times New Roman"/>
                        </a:rPr>
                        <a:t>工程费用计算</a:t>
                      </a:r>
                    </a:p>
                    <a:p>
                      <a:pPr marL="290830" indent="15240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latin typeface="Times New Roman"/>
                          <a:ea typeface="宋体"/>
                          <a:cs typeface="Times New Roman"/>
                        </a:rPr>
                        <a:t>1)  </a:t>
                      </a:r>
                      <a:r>
                        <a:rPr lang="zh-CN" sz="1200" kern="100" dirty="0">
                          <a:latin typeface="Times New Roman"/>
                          <a:ea typeface="宋体"/>
                          <a:cs typeface="Times New Roman"/>
                        </a:rPr>
                        <a:t>建筑工程</a:t>
                      </a:r>
                    </a:p>
                    <a:p>
                      <a:pPr marL="290830" indent="15240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latin typeface="Times New Roman"/>
                          <a:ea typeface="宋体"/>
                          <a:cs typeface="Times New Roman"/>
                        </a:rPr>
                        <a:t>2)  </a:t>
                      </a:r>
                      <a:r>
                        <a:rPr lang="zh-CN" sz="1200" kern="100" dirty="0">
                          <a:latin typeface="Times New Roman"/>
                          <a:ea typeface="宋体"/>
                          <a:cs typeface="Times New Roman"/>
                        </a:rPr>
                        <a:t>设备安装工程</a:t>
                      </a:r>
                    </a:p>
                    <a:p>
                      <a:pPr marL="290195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latin typeface="Times New Roman"/>
                          <a:ea typeface="宋体"/>
                          <a:cs typeface="Times New Roman"/>
                        </a:rPr>
                        <a:t>5  </a:t>
                      </a:r>
                      <a:r>
                        <a:rPr lang="zh-CN" sz="1200" kern="100" dirty="0">
                          <a:latin typeface="Times New Roman"/>
                          <a:ea typeface="宋体"/>
                          <a:cs typeface="Times New Roman"/>
                        </a:rPr>
                        <a:t>引进设备材料有关费率取定及依据</a:t>
                      </a:r>
                    </a:p>
                    <a:p>
                      <a:pPr marL="290195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200" kern="100" dirty="0" smtClean="0">
                          <a:latin typeface="Times New Roman"/>
                          <a:ea typeface="宋体"/>
                          <a:cs typeface="Times New Roman"/>
                        </a:rPr>
                        <a:t>国外</a:t>
                      </a:r>
                      <a:r>
                        <a:rPr lang="zh-CN" sz="1200" kern="100" dirty="0">
                          <a:latin typeface="Times New Roman"/>
                          <a:ea typeface="宋体"/>
                          <a:cs typeface="Times New Roman"/>
                        </a:rPr>
                        <a:t>运输费、国外运输保险费、海关税费、增值税、国内运杂费、其他有关税费</a:t>
                      </a:r>
                    </a:p>
                    <a:p>
                      <a:pPr marL="290195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latin typeface="Times New Roman"/>
                          <a:ea typeface="宋体"/>
                          <a:cs typeface="Times New Roman"/>
                        </a:rPr>
                        <a:t>6  </a:t>
                      </a:r>
                      <a:r>
                        <a:rPr lang="zh-CN" sz="1200" kern="100" dirty="0">
                          <a:latin typeface="Times New Roman"/>
                          <a:ea typeface="宋体"/>
                          <a:cs typeface="Times New Roman"/>
                        </a:rPr>
                        <a:t>工程建设其他费用、预备费等的说明</a:t>
                      </a:r>
                    </a:p>
                    <a:p>
                      <a:pPr marL="290195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latin typeface="Times New Roman"/>
                          <a:ea typeface="宋体"/>
                          <a:cs typeface="Times New Roman"/>
                        </a:rPr>
                        <a:t>7  </a:t>
                      </a:r>
                      <a:r>
                        <a:rPr lang="zh-CN" sz="1200" kern="100" dirty="0">
                          <a:latin typeface="Times New Roman"/>
                          <a:ea typeface="宋体"/>
                          <a:cs typeface="Times New Roman"/>
                        </a:rPr>
                        <a:t>其他应说明的问题</a:t>
                      </a:r>
                    </a:p>
                  </a:txBody>
                  <a:tcPr marL="41422" marR="414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4"/>
          <p:cNvGrpSpPr>
            <a:grpSpLocks/>
          </p:cNvGrpSpPr>
          <p:nvPr/>
        </p:nvGrpSpPr>
        <p:grpSpPr bwMode="auto">
          <a:xfrm>
            <a:off x="633046" y="422275"/>
            <a:ext cx="4868008" cy="642938"/>
            <a:chOff x="632383" y="422260"/>
            <a:chExt cx="4868311" cy="642941"/>
          </a:xfrm>
        </p:grpSpPr>
        <p:pic>
          <p:nvPicPr>
            <p:cNvPr id="74765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632383" y="422260"/>
              <a:ext cx="969760" cy="642941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</p:spPr>
        </p:pic>
        <p:sp>
          <p:nvSpPr>
            <p:cNvPr id="74766" name="TextBox 6"/>
            <p:cNvSpPr txBox="1">
              <a:spLocks noChangeArrowheads="1"/>
            </p:cNvSpPr>
            <p:nvPr/>
          </p:nvSpPr>
          <p:spPr bwMode="auto">
            <a:xfrm>
              <a:off x="1503067" y="430185"/>
              <a:ext cx="3926189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2400">
                  <a:solidFill>
                    <a:srgbClr val="1D8AC8"/>
                  </a:solidFill>
                  <a:latin typeface="华文新魏" pitchFamily="2" charset="-122"/>
                  <a:ea typeface="华文新魏" pitchFamily="2" charset="-122"/>
                </a:rPr>
                <a:t>中国建设工程造价管理协会</a:t>
              </a:r>
            </a:p>
          </p:txBody>
        </p:sp>
        <p:sp>
          <p:nvSpPr>
            <p:cNvPr id="8" name="矩形 7"/>
            <p:cNvSpPr/>
            <p:nvPr/>
          </p:nvSpPr>
          <p:spPr>
            <a:xfrm>
              <a:off x="1502876" y="1008051"/>
              <a:ext cx="3997818" cy="46037"/>
            </a:xfrm>
            <a:prstGeom prst="rect">
              <a:avLst/>
            </a:prstGeom>
            <a:solidFill>
              <a:srgbClr val="1D8AC8"/>
            </a:solidFill>
            <a:ln>
              <a:solidFill>
                <a:srgbClr val="1D8AC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rgbClr val="FF0000"/>
                </a:solidFill>
              </a:endParaRPr>
            </a:p>
          </p:txBody>
        </p:sp>
      </p:grpSp>
      <p:sp>
        <p:nvSpPr>
          <p:cNvPr id="9" name="同侧圆角矩形 4"/>
          <p:cNvSpPr/>
          <p:nvPr/>
        </p:nvSpPr>
        <p:spPr bwMode="auto">
          <a:xfrm>
            <a:off x="6814054" y="500043"/>
            <a:ext cx="1450741" cy="714359"/>
          </a:xfrm>
          <a:prstGeom prst="rect">
            <a:avLst/>
          </a:prstGeom>
          <a:ln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lIns="247650" tIns="123825" rIns="247650" bIns="123825" spcCol="1270" anchor="ctr"/>
          <a:lstStyle/>
          <a:p>
            <a:pPr>
              <a:defRPr/>
            </a:pPr>
            <a:r>
              <a:rPr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  附  录</a:t>
            </a:r>
            <a:endParaRPr lang="zh-CN" altLang="zh-CN" sz="2400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Rectangle 1"/>
          <p:cNvSpPr>
            <a:spLocks noChangeArrowheads="1"/>
          </p:cNvSpPr>
          <p:nvPr/>
        </p:nvSpPr>
        <p:spPr bwMode="auto">
          <a:xfrm>
            <a:off x="3121259" y="1000108"/>
            <a:ext cx="3626852" cy="6103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165048" rIns="91440" bIns="165048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kumimoji="0" lang="x-none" altLang="zh-CN" dirty="0" smtClean="0" bmk="_Toc385509759">
                <a:solidFill>
                  <a:schemeClr val="tx1"/>
                </a:solidFill>
                <a:latin typeface="Cambria" pitchFamily="18" charset="0"/>
                <a:cs typeface="宋体" pitchFamily="2" charset="-122"/>
              </a:rPr>
              <a:t>附录B </a:t>
            </a:r>
            <a:r>
              <a:rPr kumimoji="0" lang="en-US" altLang="zh-CN" dirty="0" smtClean="0" bmk="_Toc385509759">
                <a:solidFill>
                  <a:schemeClr val="tx1"/>
                </a:solidFill>
                <a:latin typeface="Cambria" pitchFamily="18" charset="0"/>
                <a:cs typeface="宋体" pitchFamily="2" charset="-122"/>
              </a:rPr>
              <a:t>  </a:t>
            </a:r>
            <a:r>
              <a:rPr kumimoji="0" lang="x-none" altLang="zh-CN" dirty="0" smtClean="0" bmk="_Toc385509759">
                <a:solidFill>
                  <a:schemeClr val="tx1"/>
                </a:solidFill>
                <a:latin typeface="Cambria" pitchFamily="18" charset="0"/>
                <a:cs typeface="宋体" pitchFamily="2" charset="-122"/>
              </a:rPr>
              <a:t>设计概算成果文件格式</a:t>
            </a:r>
            <a:endParaRPr kumimoji="0" lang="zh-CN" altLang="en-US" dirty="0" smtClean="0" bmk="_Toc385509759">
              <a:solidFill>
                <a:schemeClr val="tx1"/>
              </a:solidFill>
              <a:latin typeface="Cambria" pitchFamily="18" charset="0"/>
              <a:cs typeface="宋体" pitchFamily="2" charset="-122"/>
            </a:endParaRPr>
          </a:p>
        </p:txBody>
      </p:sp>
      <p:sp>
        <p:nvSpPr>
          <p:cNvPr id="567297" name="Rectangle 1"/>
          <p:cNvSpPr>
            <a:spLocks noChangeArrowheads="1"/>
          </p:cNvSpPr>
          <p:nvPr/>
        </p:nvSpPr>
        <p:spPr bwMode="auto">
          <a:xfrm>
            <a:off x="549491" y="1500174"/>
            <a:ext cx="6396449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>
              <a:spcBef>
                <a:spcPct val="0"/>
              </a:spcBef>
            </a:pPr>
            <a:r>
              <a:rPr kumimoji="0" lang="en-US" altLang="zh-CN" b="0" dirty="0" smtClean="0">
                <a:solidFill>
                  <a:schemeClr val="tx1"/>
                </a:solidFill>
                <a:latin typeface="+mn-ea"/>
                <a:ea typeface="+mn-ea"/>
                <a:cs typeface="Times New Roman" pitchFamily="18" charset="0"/>
              </a:rPr>
              <a:t>B.0.5  </a:t>
            </a:r>
            <a:r>
              <a:rPr kumimoji="0" lang="zh-CN" altLang="en-US" b="0" dirty="0" smtClean="0">
                <a:solidFill>
                  <a:schemeClr val="tx1"/>
                </a:solidFill>
                <a:latin typeface="+mn-ea"/>
                <a:ea typeface="+mn-ea"/>
                <a:cs typeface="Times New Roman" pitchFamily="18" charset="0"/>
              </a:rPr>
              <a:t>总概算表可按表</a:t>
            </a:r>
            <a:r>
              <a:rPr kumimoji="0" lang="en-US" altLang="zh-CN" b="0" dirty="0" smtClean="0">
                <a:solidFill>
                  <a:schemeClr val="tx1"/>
                </a:solidFill>
                <a:latin typeface="+mn-ea"/>
                <a:ea typeface="+mn-ea"/>
                <a:cs typeface="Times New Roman" pitchFamily="18" charset="0"/>
              </a:rPr>
              <a:t>B.0.5-1</a:t>
            </a:r>
            <a:r>
              <a:rPr kumimoji="0" lang="zh-CN" altLang="en-US" b="0" dirty="0" smtClean="0">
                <a:solidFill>
                  <a:schemeClr val="tx1"/>
                </a:solidFill>
                <a:latin typeface="+mn-ea"/>
                <a:ea typeface="+mn-ea"/>
                <a:cs typeface="Times New Roman" pitchFamily="18" charset="0"/>
              </a:rPr>
              <a:t>或表</a:t>
            </a:r>
            <a:r>
              <a:rPr kumimoji="0" lang="en-US" altLang="zh-CN" b="0" dirty="0" smtClean="0">
                <a:solidFill>
                  <a:schemeClr val="tx1"/>
                </a:solidFill>
                <a:latin typeface="+mn-ea"/>
                <a:ea typeface="+mn-ea"/>
                <a:cs typeface="Times New Roman" pitchFamily="18" charset="0"/>
              </a:rPr>
              <a:t>B.0.5-2</a:t>
            </a:r>
            <a:r>
              <a:rPr kumimoji="0" lang="zh-CN" altLang="en-US" b="0" dirty="0" smtClean="0">
                <a:solidFill>
                  <a:schemeClr val="tx1"/>
                </a:solidFill>
                <a:latin typeface="+mn-ea"/>
                <a:ea typeface="+mn-ea"/>
                <a:cs typeface="Times New Roman" pitchFamily="18" charset="0"/>
              </a:rPr>
              <a:t>编制。</a:t>
            </a:r>
          </a:p>
        </p:txBody>
      </p:sp>
      <p:sp>
        <p:nvSpPr>
          <p:cNvPr id="678913" name="Rectangle 1"/>
          <p:cNvSpPr>
            <a:spLocks noChangeArrowheads="1"/>
          </p:cNvSpPr>
          <p:nvPr/>
        </p:nvSpPr>
        <p:spPr bwMode="auto">
          <a:xfrm>
            <a:off x="3648801" y="1928803"/>
            <a:ext cx="2505825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>
              <a:spcBef>
                <a:spcPct val="0"/>
              </a:spcBef>
            </a:pPr>
            <a:r>
              <a:rPr kumimoji="0" lang="zh-CN" altLang="en-US" sz="1400" dirty="0" smtClean="0">
                <a:solidFill>
                  <a:schemeClr val="tx1"/>
                </a:solidFill>
                <a:latin typeface="+mn-ea"/>
                <a:ea typeface="+mn-ea"/>
                <a:cs typeface="宋体" pitchFamily="2" charset="-122"/>
              </a:rPr>
              <a:t>表</a:t>
            </a:r>
            <a:r>
              <a:rPr kumimoji="0" lang="en-US" altLang="zh-CN" sz="1400" dirty="0" smtClean="0">
                <a:solidFill>
                  <a:schemeClr val="tx1"/>
                </a:solidFill>
                <a:latin typeface="+mn-ea"/>
                <a:ea typeface="+mn-ea"/>
                <a:cs typeface="宋体" pitchFamily="2" charset="-122"/>
              </a:rPr>
              <a:t>B.0.5-1</a:t>
            </a:r>
            <a:r>
              <a:rPr kumimoji="0" lang="en-US" altLang="en-US" sz="1400" dirty="0" smtClean="0">
                <a:solidFill>
                  <a:schemeClr val="tx1"/>
                </a:solidFill>
                <a:latin typeface="+mn-ea"/>
                <a:ea typeface="+mn-ea"/>
                <a:cs typeface="宋体" pitchFamily="2" charset="-122"/>
              </a:rPr>
              <a:t>    </a:t>
            </a:r>
            <a:r>
              <a:rPr kumimoji="0" lang="zh-CN" altLang="en-US" sz="1400" dirty="0" smtClean="0">
                <a:solidFill>
                  <a:schemeClr val="tx1"/>
                </a:solidFill>
                <a:latin typeface="+mn-ea"/>
                <a:ea typeface="+mn-ea"/>
                <a:cs typeface="宋体" pitchFamily="2" charset="-122"/>
              </a:rPr>
              <a:t>总概算表</a:t>
            </a:r>
          </a:p>
        </p:txBody>
      </p:sp>
      <p:graphicFrame>
        <p:nvGraphicFramePr>
          <p:cNvPr id="12" name="表格 11"/>
          <p:cNvGraphicFramePr>
            <a:graphicFrameLocks noGrp="1"/>
          </p:cNvGraphicFramePr>
          <p:nvPr/>
        </p:nvGraphicFramePr>
        <p:xfrm>
          <a:off x="1670519" y="2571744"/>
          <a:ext cx="6096001" cy="3619500"/>
        </p:xfrm>
        <a:graphic>
          <a:graphicData uri="http://schemas.openxmlformats.org/drawingml/2006/table">
            <a:tbl>
              <a:tblPr/>
              <a:tblGrid>
                <a:gridCol w="388830"/>
                <a:gridCol w="575469"/>
                <a:gridCol w="1290918"/>
                <a:gridCol w="466597"/>
                <a:gridCol w="466597"/>
                <a:gridCol w="466597"/>
                <a:gridCol w="435490"/>
                <a:gridCol w="466597"/>
                <a:gridCol w="466597"/>
                <a:gridCol w="466597"/>
                <a:gridCol w="605712"/>
              </a:tblGrid>
              <a:tr h="168493">
                <a:tc rowSpan="2"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900" b="1" kern="100" dirty="0">
                          <a:latin typeface="Times New Roman"/>
                          <a:ea typeface="宋体"/>
                          <a:cs typeface="Times New Roman"/>
                        </a:rPr>
                        <a:t>序</a:t>
                      </a:r>
                      <a:endParaRPr lang="zh-CN" sz="8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900" b="1" kern="100" dirty="0">
                          <a:latin typeface="Times New Roman"/>
                          <a:ea typeface="宋体"/>
                          <a:cs typeface="Times New Roman"/>
                        </a:rPr>
                        <a:t>号</a:t>
                      </a:r>
                      <a:endParaRPr lang="zh-CN" sz="8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660" marR="466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900" b="1" kern="100">
                          <a:latin typeface="Times New Roman"/>
                          <a:ea typeface="宋体"/>
                          <a:cs typeface="Times New Roman"/>
                        </a:rPr>
                        <a:t>概算编号</a:t>
                      </a: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660" marR="466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900" b="1" kern="100">
                          <a:latin typeface="Times New Roman"/>
                          <a:ea typeface="宋体"/>
                          <a:cs typeface="Times New Roman"/>
                        </a:rPr>
                        <a:t>工程项目或费用名称</a:t>
                      </a: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660" marR="466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900" b="1" kern="100">
                          <a:latin typeface="Times New Roman"/>
                          <a:ea typeface="宋体"/>
                          <a:cs typeface="Times New Roman"/>
                        </a:rPr>
                        <a:t>建</a:t>
                      </a:r>
                      <a:r>
                        <a:rPr lang="en-US" sz="900" b="1" kern="100">
                          <a:latin typeface="Times New Roman"/>
                          <a:ea typeface="宋体"/>
                          <a:cs typeface="Times New Roman"/>
                        </a:rPr>
                        <a:t>  </a:t>
                      </a:r>
                      <a:r>
                        <a:rPr lang="zh-CN" sz="900" b="1" kern="100">
                          <a:latin typeface="Times New Roman"/>
                          <a:ea typeface="宋体"/>
                          <a:cs typeface="Times New Roman"/>
                        </a:rPr>
                        <a:t>筑</a:t>
                      </a: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900" b="1" kern="100">
                          <a:latin typeface="Times New Roman"/>
                          <a:ea typeface="宋体"/>
                          <a:cs typeface="Times New Roman"/>
                        </a:rPr>
                        <a:t>工程费</a:t>
                      </a: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660" marR="466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900" b="1" kern="100">
                          <a:latin typeface="Times New Roman"/>
                          <a:ea typeface="宋体"/>
                          <a:cs typeface="Times New Roman"/>
                        </a:rPr>
                        <a:t>设</a:t>
                      </a:r>
                      <a:r>
                        <a:rPr lang="en-US" sz="900" b="1" kern="100">
                          <a:latin typeface="Times New Roman"/>
                          <a:ea typeface="宋体"/>
                          <a:cs typeface="Times New Roman"/>
                        </a:rPr>
                        <a:t>  </a:t>
                      </a:r>
                      <a:r>
                        <a:rPr lang="zh-CN" sz="900" b="1" kern="100">
                          <a:latin typeface="Times New Roman"/>
                          <a:ea typeface="宋体"/>
                          <a:cs typeface="Times New Roman"/>
                        </a:rPr>
                        <a:t>备</a:t>
                      </a: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900" b="1" kern="100">
                          <a:latin typeface="Times New Roman"/>
                          <a:ea typeface="宋体"/>
                          <a:cs typeface="Times New Roman"/>
                        </a:rPr>
                        <a:t>购置费</a:t>
                      </a: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660" marR="466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900" b="1" kern="100">
                          <a:latin typeface="Times New Roman"/>
                          <a:ea typeface="宋体"/>
                          <a:cs typeface="Times New Roman"/>
                        </a:rPr>
                        <a:t>安</a:t>
                      </a:r>
                      <a:r>
                        <a:rPr lang="en-US" sz="900" b="1" kern="100">
                          <a:latin typeface="Times New Roman"/>
                          <a:ea typeface="宋体"/>
                          <a:cs typeface="Times New Roman"/>
                        </a:rPr>
                        <a:t>  </a:t>
                      </a:r>
                      <a:r>
                        <a:rPr lang="zh-CN" sz="900" b="1" kern="100">
                          <a:latin typeface="Times New Roman"/>
                          <a:ea typeface="宋体"/>
                          <a:cs typeface="Times New Roman"/>
                        </a:rPr>
                        <a:t>装</a:t>
                      </a: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900" b="1" kern="100">
                          <a:latin typeface="Times New Roman"/>
                          <a:ea typeface="宋体"/>
                          <a:cs typeface="Times New Roman"/>
                        </a:rPr>
                        <a:t>工程费</a:t>
                      </a: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660" marR="466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900" b="1" kern="100">
                          <a:latin typeface="Times New Roman"/>
                          <a:ea typeface="宋体"/>
                          <a:cs typeface="Times New Roman"/>
                        </a:rPr>
                        <a:t>其他费用</a:t>
                      </a: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660" marR="466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900" b="1" kern="100">
                          <a:latin typeface="Times New Roman"/>
                          <a:ea typeface="宋体"/>
                          <a:cs typeface="Times New Roman"/>
                        </a:rPr>
                        <a:t>合</a:t>
                      </a:r>
                      <a:r>
                        <a:rPr lang="en-US" sz="900" b="1" kern="100">
                          <a:latin typeface="Times New Roman"/>
                          <a:ea typeface="宋体"/>
                          <a:cs typeface="Times New Roman"/>
                        </a:rPr>
                        <a:t>   </a:t>
                      </a:r>
                      <a:r>
                        <a:rPr lang="zh-CN" sz="900" b="1" kern="100">
                          <a:latin typeface="Times New Roman"/>
                          <a:ea typeface="宋体"/>
                          <a:cs typeface="Times New Roman"/>
                        </a:rPr>
                        <a:t>计</a:t>
                      </a: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660" marR="466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900" b="1" kern="100">
                          <a:latin typeface="Times New Roman"/>
                          <a:ea typeface="宋体"/>
                          <a:cs typeface="Times New Roman"/>
                        </a:rPr>
                        <a:t>其中：引进部分</a:t>
                      </a: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660" marR="466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900" b="1" kern="100">
                          <a:latin typeface="Times New Roman"/>
                          <a:ea typeface="宋体"/>
                          <a:cs typeface="Times New Roman"/>
                        </a:rPr>
                        <a:t>占投总资</a:t>
                      </a: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900" b="1" kern="100">
                          <a:latin typeface="Times New Roman"/>
                          <a:ea typeface="宋体"/>
                          <a:cs typeface="Times New Roman"/>
                        </a:rPr>
                        <a:t>比例</a:t>
                      </a: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900" b="1" kern="100">
                          <a:latin typeface="Times New Roman"/>
                          <a:ea typeface="宋体"/>
                          <a:cs typeface="Times New Roman"/>
                        </a:rPr>
                        <a:t>(%)</a:t>
                      </a: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660" marR="466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6987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900" b="1" kern="100">
                          <a:latin typeface="Times New Roman"/>
                          <a:ea typeface="宋体"/>
                          <a:cs typeface="Times New Roman"/>
                        </a:rPr>
                        <a:t>美 元</a:t>
                      </a: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660" marR="466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900" b="1" kern="100">
                          <a:latin typeface="Times New Roman"/>
                          <a:ea typeface="宋体"/>
                          <a:cs typeface="Times New Roman"/>
                        </a:rPr>
                        <a:t>折合</a:t>
                      </a: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900" b="1" kern="100">
                          <a:latin typeface="Times New Roman"/>
                          <a:ea typeface="宋体"/>
                          <a:cs typeface="Times New Roman"/>
                        </a:rPr>
                        <a:t>人民币</a:t>
                      </a: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660" marR="466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168493"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900" b="1" kern="100">
                          <a:latin typeface="Times New Roman"/>
                          <a:ea typeface="宋体"/>
                          <a:cs typeface="Times New Roman"/>
                        </a:rPr>
                        <a:t>一</a:t>
                      </a: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660" marR="466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660" marR="466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900" b="1" kern="100">
                          <a:latin typeface="Times New Roman"/>
                          <a:ea typeface="宋体"/>
                          <a:cs typeface="Times New Roman"/>
                        </a:rPr>
                        <a:t>工程费用</a:t>
                      </a: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660" marR="466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660" marR="466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660" marR="466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660" marR="466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660" marR="466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660" marR="466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660" marR="466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660" marR="466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660" marR="466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8493"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900" b="1" kern="100">
                          <a:latin typeface="Times New Roman"/>
                          <a:ea typeface="宋体"/>
                          <a:cs typeface="Times New Roman"/>
                        </a:rPr>
                        <a:t>1</a:t>
                      </a: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660" marR="466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660" marR="466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900" b="1" kern="100">
                          <a:latin typeface="Times New Roman"/>
                          <a:ea typeface="宋体"/>
                          <a:cs typeface="Times New Roman"/>
                        </a:rPr>
                        <a:t>主要工程</a:t>
                      </a: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660" marR="466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660" marR="466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660" marR="466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660" marR="466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660" marR="466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660" marR="466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660" marR="466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660" marR="466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660" marR="466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7432"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660" marR="466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660" marR="466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660" marR="466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660" marR="466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660" marR="466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660" marR="466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660" marR="466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660" marR="466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660" marR="466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660" marR="466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660" marR="466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7432"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660" marR="466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660" marR="466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660" marR="466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660" marR="466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660" marR="466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660" marR="466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660" marR="466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660" marR="466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660" marR="466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660" marR="466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660" marR="466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8493"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900" b="1" kern="100">
                          <a:latin typeface="Times New Roman"/>
                          <a:ea typeface="宋体"/>
                          <a:cs typeface="Times New Roman"/>
                        </a:rPr>
                        <a:t>2</a:t>
                      </a: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660" marR="466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660" marR="466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900" b="1" kern="100">
                          <a:latin typeface="Times New Roman"/>
                          <a:ea typeface="宋体"/>
                          <a:cs typeface="Times New Roman"/>
                        </a:rPr>
                        <a:t>辅助工程</a:t>
                      </a: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660" marR="466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660" marR="466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660" marR="466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660" marR="466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660" marR="466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660" marR="466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660" marR="466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660" marR="466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660" marR="466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7432"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660" marR="466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660" marR="466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660" marR="466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660" marR="466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660" marR="466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660" marR="466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660" marR="466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660" marR="466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660" marR="466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660" marR="466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660" marR="466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7432"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660" marR="466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660" marR="466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660" marR="466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660" marR="466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660" marR="466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660" marR="466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660" marR="466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660" marR="466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660" marR="466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660" marR="466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660" marR="466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8493"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900" b="1" kern="100">
                          <a:latin typeface="Times New Roman"/>
                          <a:ea typeface="宋体"/>
                          <a:cs typeface="Times New Roman"/>
                        </a:rPr>
                        <a:t>3</a:t>
                      </a: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660" marR="466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660" marR="466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900" b="1" kern="100">
                          <a:latin typeface="Times New Roman"/>
                          <a:ea typeface="宋体"/>
                          <a:cs typeface="Times New Roman"/>
                        </a:rPr>
                        <a:t>配套工程</a:t>
                      </a: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660" marR="466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660" marR="466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660" marR="466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660" marR="466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660" marR="466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660" marR="466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660" marR="466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660" marR="466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660" marR="466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7432"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660" marR="466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660" marR="466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660" marR="466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660" marR="466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660" marR="466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660" marR="466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660" marR="466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660" marR="466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660" marR="466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660" marR="466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660" marR="466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7432"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660" marR="466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660" marR="466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660" marR="466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660" marR="466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660" marR="466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660" marR="466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660" marR="466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660" marR="466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660" marR="466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660" marR="466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660" marR="466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8493"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900" b="1" kern="100">
                          <a:latin typeface="Times New Roman"/>
                          <a:ea typeface="宋体"/>
                          <a:cs typeface="Times New Roman"/>
                        </a:rPr>
                        <a:t>二</a:t>
                      </a: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660" marR="466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660" marR="466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900" b="1" kern="100">
                          <a:latin typeface="Times New Roman"/>
                          <a:ea typeface="宋体"/>
                          <a:cs typeface="Times New Roman"/>
                        </a:rPr>
                        <a:t>工程建设其他费用</a:t>
                      </a: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660" marR="466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660" marR="466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660" marR="466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660" marR="466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660" marR="466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660" marR="466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660" marR="466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660" marR="466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660" marR="466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8493"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900" b="1" kern="100">
                          <a:latin typeface="Times New Roman"/>
                          <a:ea typeface="宋体"/>
                          <a:cs typeface="Times New Roman"/>
                        </a:rPr>
                        <a:t>1</a:t>
                      </a: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660" marR="466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660" marR="466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660" marR="466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660" marR="466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660" marR="466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660" marR="466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660" marR="466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660" marR="466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660" marR="466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660" marR="466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660" marR="466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8493"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900" b="1" kern="100">
                          <a:latin typeface="Times New Roman"/>
                          <a:ea typeface="宋体"/>
                          <a:cs typeface="Times New Roman"/>
                        </a:rPr>
                        <a:t>2</a:t>
                      </a: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660" marR="466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660" marR="466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660" marR="466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660" marR="466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660" marR="466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660" marR="466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660" marR="466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660" marR="466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660" marR="466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660" marR="466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660" marR="466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8493"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900" b="1" kern="100">
                          <a:latin typeface="Times New Roman"/>
                          <a:ea typeface="宋体"/>
                          <a:cs typeface="Times New Roman"/>
                        </a:rPr>
                        <a:t>三</a:t>
                      </a: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660" marR="466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660" marR="466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900" b="1" kern="100">
                          <a:latin typeface="Times New Roman"/>
                          <a:ea typeface="宋体"/>
                          <a:cs typeface="Times New Roman"/>
                        </a:rPr>
                        <a:t>预备费</a:t>
                      </a: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660" marR="466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660" marR="466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660" marR="466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660" marR="466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660" marR="466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660" marR="466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660" marR="466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660" marR="466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660" marR="466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7432"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660" marR="466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660" marR="466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660" marR="466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660" marR="466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660" marR="466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660" marR="466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660" marR="466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660" marR="466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660" marR="466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660" marR="466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660" marR="466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8493"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900" b="1" kern="100">
                          <a:latin typeface="Times New Roman"/>
                          <a:ea typeface="宋体"/>
                          <a:cs typeface="Times New Roman"/>
                        </a:rPr>
                        <a:t>四</a:t>
                      </a: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660" marR="466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660" marR="466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900" b="1" kern="100">
                          <a:latin typeface="Times New Roman"/>
                          <a:ea typeface="宋体"/>
                          <a:cs typeface="Times New Roman"/>
                        </a:rPr>
                        <a:t>建设期利息</a:t>
                      </a: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660" marR="466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660" marR="466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660" marR="466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660" marR="466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660" marR="466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660" marR="466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660" marR="466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660" marR="466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660" marR="466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7432"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660" marR="466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660" marR="466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660" marR="466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660" marR="466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660" marR="466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660" marR="466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660" marR="466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660" marR="466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660" marR="466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660" marR="466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660" marR="466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8493"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900" b="1" kern="100">
                          <a:latin typeface="Times New Roman"/>
                          <a:ea typeface="宋体"/>
                          <a:cs typeface="Times New Roman"/>
                        </a:rPr>
                        <a:t>五</a:t>
                      </a: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660" marR="466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660" marR="466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900" b="1" kern="100">
                          <a:latin typeface="Times New Roman"/>
                          <a:ea typeface="宋体"/>
                          <a:cs typeface="Times New Roman"/>
                        </a:rPr>
                        <a:t>流动资金</a:t>
                      </a: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660" marR="466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660" marR="466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660" marR="466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660" marR="466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660" marR="466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660" marR="466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660" marR="466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660" marR="466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660" marR="466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8493"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660" marR="466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660" marR="466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900" b="1" kern="100" dirty="0">
                          <a:latin typeface="Times New Roman"/>
                          <a:ea typeface="宋体"/>
                          <a:cs typeface="Times New Roman"/>
                        </a:rPr>
                        <a:t>建设项目概算总投资</a:t>
                      </a:r>
                      <a:endParaRPr lang="zh-CN" sz="8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660" marR="466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660" marR="466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660" marR="466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660" marR="466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660" marR="466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660" marR="466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660" marR="466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660" marR="466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660" marR="466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685057" name="Rectangle 1"/>
          <p:cNvSpPr>
            <a:spLocks noChangeArrowheads="1"/>
          </p:cNvSpPr>
          <p:nvPr/>
        </p:nvSpPr>
        <p:spPr bwMode="auto">
          <a:xfrm>
            <a:off x="1692563" y="2269475"/>
            <a:ext cx="6110633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总概算编号：</a:t>
            </a:r>
            <a:r>
              <a:rPr kumimoji="0" lang="zh-CN" altLang="en-US" sz="10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          </a:t>
            </a:r>
            <a:r>
              <a:rPr kumimoji="0" lang="zh-CN" altLang="en-US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     工程名称：</a:t>
            </a:r>
            <a:r>
              <a:rPr kumimoji="0" lang="zh-CN" altLang="en-US" sz="10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                                       </a:t>
            </a:r>
            <a:r>
              <a:rPr kumimoji="0" lang="zh-CN" altLang="en-US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                                          单位：万元       共    页   第    页</a:t>
            </a:r>
            <a:endParaRPr kumimoji="0" lang="zh-CN" altLang="en-US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685058" name="Rectangle 2"/>
          <p:cNvSpPr>
            <a:spLocks noChangeArrowheads="1"/>
          </p:cNvSpPr>
          <p:nvPr/>
        </p:nvSpPr>
        <p:spPr bwMode="auto">
          <a:xfrm>
            <a:off x="1670518" y="6286521"/>
            <a:ext cx="613267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1143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编制人：</a:t>
            </a:r>
            <a:r>
              <a:rPr kumimoji="0" lang="zh-CN" altLang="en-US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                                                                             审核人：                                                                           审定人：</a:t>
            </a:r>
            <a:endParaRPr kumimoji="0" lang="zh-CN" altLang="en-US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4"/>
          <p:cNvGrpSpPr>
            <a:grpSpLocks/>
          </p:cNvGrpSpPr>
          <p:nvPr/>
        </p:nvGrpSpPr>
        <p:grpSpPr bwMode="auto">
          <a:xfrm>
            <a:off x="633046" y="422275"/>
            <a:ext cx="4868008" cy="642938"/>
            <a:chOff x="632383" y="422260"/>
            <a:chExt cx="4868311" cy="642941"/>
          </a:xfrm>
        </p:grpSpPr>
        <p:pic>
          <p:nvPicPr>
            <p:cNvPr id="74765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632383" y="422260"/>
              <a:ext cx="969760" cy="642941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</p:spPr>
        </p:pic>
        <p:sp>
          <p:nvSpPr>
            <p:cNvPr id="74766" name="TextBox 6"/>
            <p:cNvSpPr txBox="1">
              <a:spLocks noChangeArrowheads="1"/>
            </p:cNvSpPr>
            <p:nvPr/>
          </p:nvSpPr>
          <p:spPr bwMode="auto">
            <a:xfrm>
              <a:off x="1503067" y="430185"/>
              <a:ext cx="3926189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2400">
                  <a:solidFill>
                    <a:srgbClr val="1D8AC8"/>
                  </a:solidFill>
                  <a:latin typeface="华文新魏" pitchFamily="2" charset="-122"/>
                  <a:ea typeface="华文新魏" pitchFamily="2" charset="-122"/>
                </a:rPr>
                <a:t>中国建设工程造价管理协会</a:t>
              </a:r>
            </a:p>
          </p:txBody>
        </p:sp>
        <p:sp>
          <p:nvSpPr>
            <p:cNvPr id="8" name="矩形 7"/>
            <p:cNvSpPr/>
            <p:nvPr/>
          </p:nvSpPr>
          <p:spPr>
            <a:xfrm>
              <a:off x="1502876" y="1008051"/>
              <a:ext cx="3997818" cy="46037"/>
            </a:xfrm>
            <a:prstGeom prst="rect">
              <a:avLst/>
            </a:prstGeom>
            <a:solidFill>
              <a:srgbClr val="1D8AC8"/>
            </a:solidFill>
            <a:ln>
              <a:solidFill>
                <a:srgbClr val="1D8AC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rgbClr val="FF0000"/>
                </a:solidFill>
              </a:endParaRPr>
            </a:p>
          </p:txBody>
        </p:sp>
      </p:grpSp>
      <p:sp>
        <p:nvSpPr>
          <p:cNvPr id="9" name="同侧圆角矩形 4"/>
          <p:cNvSpPr/>
          <p:nvPr/>
        </p:nvSpPr>
        <p:spPr bwMode="auto">
          <a:xfrm>
            <a:off x="6814054" y="500043"/>
            <a:ext cx="1450741" cy="714359"/>
          </a:xfrm>
          <a:prstGeom prst="rect">
            <a:avLst/>
          </a:prstGeom>
          <a:ln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lIns="247650" tIns="123825" rIns="247650" bIns="123825" spcCol="1270" anchor="ctr"/>
          <a:lstStyle/>
          <a:p>
            <a:pPr>
              <a:defRPr/>
            </a:pPr>
            <a:r>
              <a:rPr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  附  录</a:t>
            </a:r>
            <a:endParaRPr lang="zh-CN" altLang="zh-CN" sz="2400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Rectangle 1"/>
          <p:cNvSpPr>
            <a:spLocks noChangeArrowheads="1"/>
          </p:cNvSpPr>
          <p:nvPr/>
        </p:nvSpPr>
        <p:spPr bwMode="auto">
          <a:xfrm>
            <a:off x="3121259" y="1000108"/>
            <a:ext cx="3626852" cy="6103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165048" rIns="91440" bIns="165048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kumimoji="0" lang="x-none" altLang="zh-CN" dirty="0" smtClean="0" bmk="_Toc385509759">
                <a:solidFill>
                  <a:schemeClr val="tx1"/>
                </a:solidFill>
                <a:latin typeface="Cambria" pitchFamily="18" charset="0"/>
                <a:cs typeface="宋体" pitchFamily="2" charset="-122"/>
              </a:rPr>
              <a:t>附录B </a:t>
            </a:r>
            <a:r>
              <a:rPr kumimoji="0" lang="en-US" altLang="zh-CN" dirty="0" smtClean="0" bmk="_Toc385509759">
                <a:solidFill>
                  <a:schemeClr val="tx1"/>
                </a:solidFill>
                <a:latin typeface="Cambria" pitchFamily="18" charset="0"/>
                <a:cs typeface="宋体" pitchFamily="2" charset="-122"/>
              </a:rPr>
              <a:t>  </a:t>
            </a:r>
            <a:r>
              <a:rPr kumimoji="0" lang="x-none" altLang="zh-CN" dirty="0" smtClean="0" bmk="_Toc385509759">
                <a:solidFill>
                  <a:schemeClr val="tx1"/>
                </a:solidFill>
                <a:latin typeface="Cambria" pitchFamily="18" charset="0"/>
                <a:cs typeface="宋体" pitchFamily="2" charset="-122"/>
              </a:rPr>
              <a:t>设计概算成果文件格式</a:t>
            </a:r>
            <a:endParaRPr kumimoji="0" lang="zh-CN" altLang="en-US" dirty="0" smtClean="0" bmk="_Toc385509759">
              <a:solidFill>
                <a:schemeClr val="tx1"/>
              </a:solidFill>
              <a:latin typeface="Cambria" pitchFamily="18" charset="0"/>
              <a:cs typeface="宋体" pitchFamily="2" charset="-122"/>
            </a:endParaRPr>
          </a:p>
        </p:txBody>
      </p:sp>
      <p:sp>
        <p:nvSpPr>
          <p:cNvPr id="567297" name="Rectangle 1"/>
          <p:cNvSpPr>
            <a:spLocks noChangeArrowheads="1"/>
          </p:cNvSpPr>
          <p:nvPr/>
        </p:nvSpPr>
        <p:spPr bwMode="auto">
          <a:xfrm>
            <a:off x="615434" y="1500174"/>
            <a:ext cx="6396449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>
              <a:spcBef>
                <a:spcPct val="0"/>
              </a:spcBef>
            </a:pPr>
            <a:r>
              <a:rPr kumimoji="0" lang="en-US" altLang="zh-CN" b="0" dirty="0" smtClean="0">
                <a:solidFill>
                  <a:schemeClr val="tx1"/>
                </a:solidFill>
                <a:latin typeface="+mn-ea"/>
                <a:ea typeface="+mn-ea"/>
                <a:cs typeface="Times New Roman" pitchFamily="18" charset="0"/>
              </a:rPr>
              <a:t>B.0.5  </a:t>
            </a:r>
            <a:r>
              <a:rPr kumimoji="0" lang="zh-CN" altLang="en-US" b="0" dirty="0" smtClean="0">
                <a:solidFill>
                  <a:schemeClr val="tx1"/>
                </a:solidFill>
                <a:latin typeface="+mn-ea"/>
                <a:ea typeface="+mn-ea"/>
                <a:cs typeface="Times New Roman" pitchFamily="18" charset="0"/>
              </a:rPr>
              <a:t>总概算表可按表</a:t>
            </a:r>
            <a:r>
              <a:rPr kumimoji="0" lang="en-US" altLang="zh-CN" b="0" dirty="0" smtClean="0">
                <a:solidFill>
                  <a:schemeClr val="tx1"/>
                </a:solidFill>
                <a:latin typeface="+mn-ea"/>
                <a:ea typeface="+mn-ea"/>
                <a:cs typeface="Times New Roman" pitchFamily="18" charset="0"/>
              </a:rPr>
              <a:t>B.0.5-1</a:t>
            </a:r>
            <a:r>
              <a:rPr kumimoji="0" lang="zh-CN" altLang="en-US" b="0" dirty="0" smtClean="0">
                <a:solidFill>
                  <a:schemeClr val="tx1"/>
                </a:solidFill>
                <a:latin typeface="+mn-ea"/>
                <a:ea typeface="+mn-ea"/>
                <a:cs typeface="Times New Roman" pitchFamily="18" charset="0"/>
              </a:rPr>
              <a:t>或表</a:t>
            </a:r>
            <a:r>
              <a:rPr kumimoji="0" lang="en-US" altLang="zh-CN" b="0" dirty="0" smtClean="0">
                <a:solidFill>
                  <a:schemeClr val="tx1"/>
                </a:solidFill>
                <a:latin typeface="+mn-ea"/>
                <a:ea typeface="+mn-ea"/>
                <a:cs typeface="Times New Roman" pitchFamily="18" charset="0"/>
              </a:rPr>
              <a:t>B.0.5-2</a:t>
            </a:r>
            <a:r>
              <a:rPr kumimoji="0" lang="zh-CN" altLang="en-US" b="0" dirty="0" smtClean="0">
                <a:solidFill>
                  <a:schemeClr val="tx1"/>
                </a:solidFill>
                <a:latin typeface="+mn-ea"/>
                <a:ea typeface="+mn-ea"/>
                <a:cs typeface="Times New Roman" pitchFamily="18" charset="0"/>
              </a:rPr>
              <a:t>编制。</a:t>
            </a:r>
          </a:p>
        </p:txBody>
      </p:sp>
      <p:sp>
        <p:nvSpPr>
          <p:cNvPr id="678913" name="Rectangle 1"/>
          <p:cNvSpPr>
            <a:spLocks noChangeArrowheads="1"/>
          </p:cNvSpPr>
          <p:nvPr/>
        </p:nvSpPr>
        <p:spPr bwMode="auto">
          <a:xfrm>
            <a:off x="3648801" y="1857364"/>
            <a:ext cx="2505825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>
              <a:spcBef>
                <a:spcPct val="0"/>
              </a:spcBef>
            </a:pPr>
            <a:r>
              <a:rPr kumimoji="0" lang="zh-CN" altLang="en-US" sz="1400" dirty="0" smtClean="0">
                <a:solidFill>
                  <a:schemeClr val="tx1"/>
                </a:solidFill>
                <a:latin typeface="+mn-ea"/>
                <a:ea typeface="+mn-ea"/>
                <a:cs typeface="宋体" pitchFamily="2" charset="-122"/>
              </a:rPr>
              <a:t>表</a:t>
            </a:r>
            <a:r>
              <a:rPr kumimoji="0" lang="en-US" altLang="zh-CN" sz="1400" dirty="0" smtClean="0">
                <a:solidFill>
                  <a:schemeClr val="tx1"/>
                </a:solidFill>
                <a:latin typeface="+mn-ea"/>
                <a:ea typeface="+mn-ea"/>
                <a:cs typeface="宋体" pitchFamily="2" charset="-122"/>
              </a:rPr>
              <a:t>B.0.5-2   </a:t>
            </a:r>
            <a:r>
              <a:rPr kumimoji="0" lang="zh-CN" altLang="en-US" sz="1400" dirty="0" smtClean="0">
                <a:solidFill>
                  <a:schemeClr val="tx1"/>
                </a:solidFill>
                <a:latin typeface="+mn-ea"/>
                <a:ea typeface="+mn-ea"/>
                <a:cs typeface="宋体" pitchFamily="2" charset="-122"/>
              </a:rPr>
              <a:t>总概算表</a:t>
            </a:r>
          </a:p>
          <a:p>
            <a:pPr algn="ctr">
              <a:spcBef>
                <a:spcPct val="0"/>
              </a:spcBef>
            </a:pPr>
            <a:endParaRPr kumimoji="0" lang="zh-CN" altLang="en-US" sz="1400" dirty="0" smtClean="0">
              <a:solidFill>
                <a:schemeClr val="tx1"/>
              </a:solidFill>
              <a:latin typeface="+mn-ea"/>
              <a:ea typeface="+mn-ea"/>
              <a:cs typeface="宋体" pitchFamily="2" charset="-122"/>
            </a:endParaRPr>
          </a:p>
        </p:txBody>
      </p:sp>
      <p:sp>
        <p:nvSpPr>
          <p:cNvPr id="685057" name="Rectangle 1"/>
          <p:cNvSpPr>
            <a:spLocks noChangeArrowheads="1"/>
          </p:cNvSpPr>
          <p:nvPr/>
        </p:nvSpPr>
        <p:spPr bwMode="auto">
          <a:xfrm>
            <a:off x="1692563" y="2143117"/>
            <a:ext cx="6110633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总概算编号：</a:t>
            </a:r>
            <a:r>
              <a:rPr kumimoji="0" lang="zh-CN" altLang="en-US" sz="10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          </a:t>
            </a:r>
            <a:r>
              <a:rPr kumimoji="0" lang="zh-CN" altLang="en-US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     工程名称：</a:t>
            </a:r>
            <a:r>
              <a:rPr kumimoji="0" lang="zh-CN" altLang="en-US" sz="10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                                       </a:t>
            </a:r>
            <a:r>
              <a:rPr kumimoji="0" lang="zh-CN" altLang="en-US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                                        单位：万元       共    页   第    页</a:t>
            </a:r>
            <a:endParaRPr kumimoji="0" lang="zh-CN" altLang="en-US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685058" name="Rectangle 2"/>
          <p:cNvSpPr>
            <a:spLocks noChangeArrowheads="1"/>
          </p:cNvSpPr>
          <p:nvPr/>
        </p:nvSpPr>
        <p:spPr bwMode="auto">
          <a:xfrm>
            <a:off x="1802403" y="6357959"/>
            <a:ext cx="613267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1143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编制人：</a:t>
            </a:r>
            <a:r>
              <a:rPr kumimoji="0" lang="zh-CN" altLang="en-US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                                                                             审核人：                                                                           审定人：</a:t>
            </a:r>
            <a:endParaRPr kumimoji="0" lang="zh-CN" altLang="en-US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graphicFrame>
        <p:nvGraphicFramePr>
          <p:cNvPr id="14" name="表格 13"/>
          <p:cNvGraphicFramePr>
            <a:graphicFrameLocks noGrp="1"/>
          </p:cNvGraphicFramePr>
          <p:nvPr/>
        </p:nvGraphicFramePr>
        <p:xfrm>
          <a:off x="1736461" y="2428868"/>
          <a:ext cx="6096000" cy="4191000"/>
        </p:xfrm>
        <a:graphic>
          <a:graphicData uri="http://schemas.openxmlformats.org/drawingml/2006/table">
            <a:tbl>
              <a:tblPr/>
              <a:tblGrid>
                <a:gridCol w="388858"/>
                <a:gridCol w="466630"/>
                <a:gridCol w="1121208"/>
                <a:gridCol w="667540"/>
                <a:gridCol w="388858"/>
                <a:gridCol w="388858"/>
                <a:gridCol w="388858"/>
                <a:gridCol w="388858"/>
                <a:gridCol w="466630"/>
                <a:gridCol w="466630"/>
                <a:gridCol w="466630"/>
                <a:gridCol w="496442"/>
              </a:tblGrid>
              <a:tr h="168505">
                <a:tc rowSpan="2"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900" b="1" kern="100" dirty="0">
                          <a:latin typeface="Times New Roman"/>
                          <a:ea typeface="宋体"/>
                          <a:cs typeface="Times New Roman"/>
                        </a:rPr>
                        <a:t>序</a:t>
                      </a:r>
                      <a:endParaRPr lang="zh-CN" sz="8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900" b="1" kern="100" dirty="0">
                          <a:latin typeface="Times New Roman"/>
                          <a:ea typeface="宋体"/>
                          <a:cs typeface="Times New Roman"/>
                        </a:rPr>
                        <a:t>号</a:t>
                      </a:r>
                      <a:endParaRPr lang="zh-CN" sz="8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663" marR="466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900" b="1" kern="100">
                          <a:latin typeface="Times New Roman"/>
                          <a:ea typeface="宋体"/>
                          <a:cs typeface="Times New Roman"/>
                        </a:rPr>
                        <a:t>概算编号</a:t>
                      </a: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663" marR="466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900" b="1" kern="100" dirty="0">
                          <a:latin typeface="Times New Roman"/>
                          <a:ea typeface="宋体"/>
                          <a:cs typeface="Times New Roman"/>
                        </a:rPr>
                        <a:t>工程项目或费用名称</a:t>
                      </a:r>
                      <a:endParaRPr lang="zh-CN" sz="8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663" marR="466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900" b="1" kern="100">
                          <a:latin typeface="Times New Roman"/>
                          <a:ea typeface="宋体"/>
                          <a:cs typeface="Times New Roman"/>
                        </a:rPr>
                        <a:t>设计规模或主要工程量</a:t>
                      </a: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663" marR="466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900" b="1" kern="100">
                          <a:latin typeface="Times New Roman"/>
                          <a:ea typeface="宋体"/>
                          <a:cs typeface="Times New Roman"/>
                        </a:rPr>
                        <a:t>建</a:t>
                      </a:r>
                      <a:r>
                        <a:rPr lang="en-US" sz="900" b="1" kern="100">
                          <a:latin typeface="Times New Roman"/>
                          <a:ea typeface="宋体"/>
                          <a:cs typeface="Times New Roman"/>
                        </a:rPr>
                        <a:t>  </a:t>
                      </a:r>
                      <a:r>
                        <a:rPr lang="zh-CN" sz="900" b="1" kern="100">
                          <a:latin typeface="Times New Roman"/>
                          <a:ea typeface="宋体"/>
                          <a:cs typeface="Times New Roman"/>
                        </a:rPr>
                        <a:t>筑</a:t>
                      </a: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900" b="1" kern="100">
                          <a:latin typeface="Times New Roman"/>
                          <a:ea typeface="宋体"/>
                          <a:cs typeface="Times New Roman"/>
                        </a:rPr>
                        <a:t>工程费</a:t>
                      </a: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663" marR="466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900" b="1" kern="100">
                          <a:latin typeface="Times New Roman"/>
                          <a:ea typeface="宋体"/>
                          <a:cs typeface="Times New Roman"/>
                        </a:rPr>
                        <a:t>设备 </a:t>
                      </a: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900" b="1" kern="100">
                          <a:latin typeface="Times New Roman"/>
                          <a:ea typeface="宋体"/>
                          <a:cs typeface="Times New Roman"/>
                        </a:rPr>
                        <a:t>购置费</a:t>
                      </a: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663" marR="466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900" b="1" kern="100">
                          <a:latin typeface="Times New Roman"/>
                          <a:ea typeface="宋体"/>
                          <a:cs typeface="Times New Roman"/>
                        </a:rPr>
                        <a:t>安装</a:t>
                      </a: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900" b="1" kern="100">
                          <a:latin typeface="Times New Roman"/>
                          <a:ea typeface="宋体"/>
                          <a:cs typeface="Times New Roman"/>
                        </a:rPr>
                        <a:t>工程费</a:t>
                      </a: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663" marR="466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900" b="1" kern="100">
                          <a:latin typeface="Times New Roman"/>
                          <a:ea typeface="宋体"/>
                          <a:cs typeface="Times New Roman"/>
                        </a:rPr>
                        <a:t>其他</a:t>
                      </a: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900" b="1" kern="100">
                          <a:latin typeface="Times New Roman"/>
                          <a:ea typeface="宋体"/>
                          <a:cs typeface="Times New Roman"/>
                        </a:rPr>
                        <a:t>费用</a:t>
                      </a: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663" marR="466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17145"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900" b="1" kern="100">
                          <a:latin typeface="Times New Roman"/>
                          <a:ea typeface="宋体"/>
                          <a:cs typeface="Times New Roman"/>
                        </a:rPr>
                        <a:t>合</a:t>
                      </a:r>
                      <a:r>
                        <a:rPr lang="en-US" sz="900" b="1" kern="100">
                          <a:latin typeface="Times New Roman"/>
                          <a:ea typeface="宋体"/>
                          <a:cs typeface="Times New Roman"/>
                        </a:rPr>
                        <a:t>  </a:t>
                      </a:r>
                      <a:r>
                        <a:rPr lang="zh-CN" sz="900" b="1" kern="100">
                          <a:latin typeface="Times New Roman"/>
                          <a:ea typeface="宋体"/>
                          <a:cs typeface="Times New Roman"/>
                        </a:rPr>
                        <a:t>计</a:t>
                      </a: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663" marR="466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900" b="1" kern="100">
                          <a:latin typeface="Times New Roman"/>
                          <a:ea typeface="宋体"/>
                          <a:cs typeface="Times New Roman"/>
                        </a:rPr>
                        <a:t>其中：引进部分</a:t>
                      </a: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663" marR="466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900" b="1" kern="100">
                          <a:latin typeface="Times New Roman"/>
                          <a:ea typeface="宋体"/>
                          <a:cs typeface="Times New Roman"/>
                        </a:rPr>
                        <a:t>占投总资</a:t>
                      </a: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900" b="1" kern="100">
                          <a:latin typeface="Times New Roman"/>
                          <a:ea typeface="宋体"/>
                          <a:cs typeface="Times New Roman"/>
                        </a:rPr>
                        <a:t>比例</a:t>
                      </a:r>
                      <a:r>
                        <a:rPr lang="en-US" sz="900" b="1" kern="100">
                          <a:latin typeface="Times New Roman"/>
                          <a:ea typeface="宋体"/>
                          <a:cs typeface="Times New Roman"/>
                        </a:rPr>
                        <a:t>(%)</a:t>
                      </a: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663" marR="466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701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900" b="1" kern="100">
                          <a:latin typeface="Times New Roman"/>
                          <a:ea typeface="宋体"/>
                          <a:cs typeface="Times New Roman"/>
                        </a:rPr>
                        <a:t>美元</a:t>
                      </a: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663" marR="466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900" b="1" kern="100">
                          <a:latin typeface="Times New Roman"/>
                          <a:ea typeface="宋体"/>
                          <a:cs typeface="Times New Roman"/>
                        </a:rPr>
                        <a:t>折合人民币</a:t>
                      </a: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663" marR="466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168505"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900" b="1" kern="100">
                          <a:latin typeface="Times New Roman"/>
                          <a:ea typeface="宋体"/>
                          <a:cs typeface="Times New Roman"/>
                        </a:rPr>
                        <a:t>一</a:t>
                      </a: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663" marR="466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663" marR="466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900" b="1" kern="100">
                          <a:latin typeface="Times New Roman"/>
                          <a:ea typeface="宋体"/>
                          <a:cs typeface="Times New Roman"/>
                        </a:rPr>
                        <a:t>工程费用</a:t>
                      </a: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663" marR="466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663" marR="466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663" marR="466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663" marR="466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663" marR="466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663" marR="466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663" marR="466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663" marR="466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663" marR="466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663" marR="466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8505"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900" b="1" kern="100">
                          <a:latin typeface="Times New Roman"/>
                          <a:ea typeface="宋体"/>
                          <a:cs typeface="Times New Roman"/>
                        </a:rPr>
                        <a:t>1</a:t>
                      </a: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663" marR="466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663" marR="466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900" b="1" kern="100">
                          <a:latin typeface="Times New Roman"/>
                          <a:ea typeface="宋体"/>
                          <a:cs typeface="Times New Roman"/>
                        </a:rPr>
                        <a:t>主要工程</a:t>
                      </a: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663" marR="466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663" marR="466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663" marR="466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663" marR="466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663" marR="466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663" marR="466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663" marR="466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663" marR="466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663" marR="466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663" marR="466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8505"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900" b="1" kern="100">
                          <a:latin typeface="Times New Roman"/>
                          <a:ea typeface="宋体"/>
                          <a:cs typeface="Times New Roman"/>
                        </a:rPr>
                        <a:t>(1)</a:t>
                      </a: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663" marR="466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663" marR="466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663" marR="466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663" marR="466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663" marR="466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663" marR="466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663" marR="466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663" marR="466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663" marR="466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663" marR="466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663" marR="466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663" marR="466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8505"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900" b="1" kern="100">
                          <a:latin typeface="Times New Roman"/>
                          <a:ea typeface="宋体"/>
                          <a:cs typeface="Times New Roman"/>
                        </a:rPr>
                        <a:t>(2)</a:t>
                      </a: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663" marR="466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663" marR="466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663" marR="466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663" marR="466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663" marR="466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663" marR="466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663" marR="466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663" marR="466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663" marR="466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663" marR="466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663" marR="466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663" marR="466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7442"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663" marR="466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663" marR="466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663" marR="466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663" marR="466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663" marR="466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663" marR="466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663" marR="466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663" marR="466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663" marR="466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663" marR="466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663" marR="466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663" marR="466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8505"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900" b="1" kern="100">
                          <a:latin typeface="Times New Roman"/>
                          <a:ea typeface="宋体"/>
                          <a:cs typeface="Times New Roman"/>
                        </a:rPr>
                        <a:t>2</a:t>
                      </a: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663" marR="466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663" marR="466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900" b="1" kern="100">
                          <a:latin typeface="Times New Roman"/>
                          <a:ea typeface="宋体"/>
                          <a:cs typeface="Times New Roman"/>
                        </a:rPr>
                        <a:t>辅助工程</a:t>
                      </a: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663" marR="466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663" marR="466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663" marR="466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663" marR="466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663" marR="466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663" marR="466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663" marR="466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663" marR="466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663" marR="466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663" marR="466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8505"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900" b="1" kern="100">
                          <a:latin typeface="Times New Roman"/>
                          <a:ea typeface="宋体"/>
                          <a:cs typeface="Times New Roman"/>
                        </a:rPr>
                        <a:t>(1)</a:t>
                      </a: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663" marR="466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663" marR="466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663" marR="466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663" marR="466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663" marR="466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663" marR="466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663" marR="466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663" marR="466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663" marR="466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663" marR="466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663" marR="466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663" marR="466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7442"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663" marR="466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663" marR="466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663" marR="466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663" marR="466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663" marR="466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663" marR="466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663" marR="466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663" marR="466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663" marR="466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663" marR="466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663" marR="466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663" marR="466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8505"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900" b="1" kern="100">
                          <a:latin typeface="Times New Roman"/>
                          <a:ea typeface="宋体"/>
                          <a:cs typeface="Times New Roman"/>
                        </a:rPr>
                        <a:t>3</a:t>
                      </a: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663" marR="466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663" marR="466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900" b="1" kern="100">
                          <a:latin typeface="Times New Roman"/>
                          <a:ea typeface="宋体"/>
                          <a:cs typeface="Times New Roman"/>
                        </a:rPr>
                        <a:t>配套工程</a:t>
                      </a: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663" marR="466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663" marR="466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663" marR="466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663" marR="466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663" marR="466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663" marR="466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663" marR="466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663" marR="466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663" marR="466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663" marR="466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8505"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900" b="1" kern="100">
                          <a:latin typeface="Times New Roman"/>
                          <a:ea typeface="宋体"/>
                          <a:cs typeface="Times New Roman"/>
                        </a:rPr>
                        <a:t>(1)</a:t>
                      </a: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663" marR="466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663" marR="466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663" marR="466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663" marR="466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663" marR="466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663" marR="466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663" marR="466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663" marR="466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663" marR="466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663" marR="466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663" marR="466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663" marR="466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7442"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663" marR="466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663" marR="466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663" marR="466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663" marR="466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663" marR="466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663" marR="466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663" marR="466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663" marR="466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663" marR="466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663" marR="466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663" marR="466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663" marR="466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8505"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900" b="1" kern="100">
                          <a:latin typeface="Times New Roman"/>
                          <a:ea typeface="宋体"/>
                          <a:cs typeface="Times New Roman"/>
                        </a:rPr>
                        <a:t>二</a:t>
                      </a: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663" marR="466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663" marR="466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900" b="1" kern="100">
                          <a:latin typeface="Times New Roman"/>
                          <a:ea typeface="宋体"/>
                          <a:cs typeface="Times New Roman"/>
                        </a:rPr>
                        <a:t>工程建设其他费用</a:t>
                      </a: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663" marR="466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663" marR="466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663" marR="466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663" marR="466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663" marR="466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663" marR="466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663" marR="466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663" marR="466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663" marR="466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663" marR="466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8505"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900" b="1" kern="100">
                          <a:latin typeface="Times New Roman"/>
                          <a:ea typeface="宋体"/>
                          <a:cs typeface="Times New Roman"/>
                        </a:rPr>
                        <a:t>1</a:t>
                      </a: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663" marR="466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663" marR="466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663" marR="466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663" marR="466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663" marR="466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663" marR="466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663" marR="466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663" marR="466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663" marR="466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663" marR="466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663" marR="466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663" marR="466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8505"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900" b="1" kern="100">
                          <a:latin typeface="Times New Roman"/>
                          <a:ea typeface="宋体"/>
                          <a:cs typeface="Times New Roman"/>
                        </a:rPr>
                        <a:t>2</a:t>
                      </a: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663" marR="466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663" marR="466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663" marR="466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663" marR="466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663" marR="466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663" marR="466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663" marR="466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663" marR="466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663" marR="466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663" marR="466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663" marR="466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663" marR="466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8505"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900" b="1" kern="100">
                          <a:latin typeface="Times New Roman"/>
                          <a:ea typeface="宋体"/>
                          <a:cs typeface="Times New Roman"/>
                        </a:rPr>
                        <a:t>三</a:t>
                      </a: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663" marR="466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663" marR="466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900" b="1" kern="100">
                          <a:latin typeface="Times New Roman"/>
                          <a:ea typeface="宋体"/>
                          <a:cs typeface="Times New Roman"/>
                        </a:rPr>
                        <a:t>预备费</a:t>
                      </a: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663" marR="466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663" marR="466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663" marR="466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663" marR="466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663" marR="466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663" marR="466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663" marR="466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663" marR="466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663" marR="466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663" marR="466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7442"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663" marR="466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663" marR="466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663" marR="466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663" marR="466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663" marR="466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663" marR="466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663" marR="466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663" marR="466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663" marR="466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663" marR="466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663" marR="466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663" marR="466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8505"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900" b="1" kern="100">
                          <a:latin typeface="Times New Roman"/>
                          <a:ea typeface="宋体"/>
                          <a:cs typeface="Times New Roman"/>
                        </a:rPr>
                        <a:t>四</a:t>
                      </a: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663" marR="466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663" marR="466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900" b="1" kern="100">
                          <a:latin typeface="Times New Roman"/>
                          <a:ea typeface="宋体"/>
                          <a:cs typeface="Times New Roman"/>
                        </a:rPr>
                        <a:t>建设期利息</a:t>
                      </a: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663" marR="466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663" marR="466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663" marR="466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663" marR="466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663" marR="466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663" marR="466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663" marR="466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663" marR="466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663" marR="466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663" marR="466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7442"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663" marR="466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663" marR="466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663" marR="466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663" marR="466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663" marR="466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663" marR="466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663" marR="466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663" marR="466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663" marR="466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663" marR="466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663" marR="466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663" marR="466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8505"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900" b="1" kern="100">
                          <a:latin typeface="Times New Roman"/>
                          <a:ea typeface="宋体"/>
                          <a:cs typeface="Times New Roman"/>
                        </a:rPr>
                        <a:t>五</a:t>
                      </a: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663" marR="466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663" marR="466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900" b="1" kern="100">
                          <a:latin typeface="Times New Roman"/>
                          <a:ea typeface="宋体"/>
                          <a:cs typeface="Times New Roman"/>
                        </a:rPr>
                        <a:t>流动资金</a:t>
                      </a: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663" marR="466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663" marR="466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663" marR="466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663" marR="466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663" marR="466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663" marR="466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663" marR="466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663" marR="466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663" marR="466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663" marR="466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8505"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663" marR="466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663" marR="466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900" b="1" kern="100">
                          <a:latin typeface="Times New Roman"/>
                          <a:ea typeface="宋体"/>
                          <a:cs typeface="Times New Roman"/>
                        </a:rPr>
                        <a:t>建设项目概算总投资</a:t>
                      </a: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663" marR="466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663" marR="466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663" marR="466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663" marR="466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663" marR="466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663" marR="466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663" marR="466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663" marR="466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663" marR="466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663" marR="466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4"/>
          <p:cNvGrpSpPr>
            <a:grpSpLocks/>
          </p:cNvGrpSpPr>
          <p:nvPr/>
        </p:nvGrpSpPr>
        <p:grpSpPr bwMode="auto">
          <a:xfrm>
            <a:off x="633046" y="422275"/>
            <a:ext cx="4868008" cy="642938"/>
            <a:chOff x="632383" y="422260"/>
            <a:chExt cx="4868311" cy="642941"/>
          </a:xfrm>
        </p:grpSpPr>
        <p:pic>
          <p:nvPicPr>
            <p:cNvPr id="74765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632383" y="422260"/>
              <a:ext cx="969760" cy="642941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</p:spPr>
        </p:pic>
        <p:sp>
          <p:nvSpPr>
            <p:cNvPr id="74766" name="TextBox 6"/>
            <p:cNvSpPr txBox="1">
              <a:spLocks noChangeArrowheads="1"/>
            </p:cNvSpPr>
            <p:nvPr/>
          </p:nvSpPr>
          <p:spPr bwMode="auto">
            <a:xfrm>
              <a:off x="1503067" y="430185"/>
              <a:ext cx="3926189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2400">
                  <a:solidFill>
                    <a:srgbClr val="1D8AC8"/>
                  </a:solidFill>
                  <a:latin typeface="华文新魏" pitchFamily="2" charset="-122"/>
                  <a:ea typeface="华文新魏" pitchFamily="2" charset="-122"/>
                </a:rPr>
                <a:t>中国建设工程造价管理协会</a:t>
              </a:r>
            </a:p>
          </p:txBody>
        </p:sp>
        <p:sp>
          <p:nvSpPr>
            <p:cNvPr id="8" name="矩形 7"/>
            <p:cNvSpPr/>
            <p:nvPr/>
          </p:nvSpPr>
          <p:spPr>
            <a:xfrm>
              <a:off x="1502876" y="1008051"/>
              <a:ext cx="3997818" cy="46037"/>
            </a:xfrm>
            <a:prstGeom prst="rect">
              <a:avLst/>
            </a:prstGeom>
            <a:solidFill>
              <a:srgbClr val="1D8AC8"/>
            </a:solidFill>
            <a:ln>
              <a:solidFill>
                <a:srgbClr val="1D8AC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rgbClr val="FF0000"/>
                </a:solidFill>
              </a:endParaRPr>
            </a:p>
          </p:txBody>
        </p:sp>
      </p:grpSp>
      <p:sp>
        <p:nvSpPr>
          <p:cNvPr id="9" name="同侧圆角矩形 4"/>
          <p:cNvSpPr/>
          <p:nvPr/>
        </p:nvSpPr>
        <p:spPr bwMode="auto">
          <a:xfrm>
            <a:off x="6814054" y="500043"/>
            <a:ext cx="1450741" cy="714359"/>
          </a:xfrm>
          <a:prstGeom prst="rect">
            <a:avLst/>
          </a:prstGeom>
          <a:ln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lIns="247650" tIns="123825" rIns="247650" bIns="123825" spcCol="1270" anchor="ctr"/>
          <a:lstStyle/>
          <a:p>
            <a:pPr>
              <a:defRPr/>
            </a:pPr>
            <a:r>
              <a:rPr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  附  录</a:t>
            </a:r>
            <a:endParaRPr lang="zh-CN" altLang="zh-CN" sz="2400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Rectangle 1"/>
          <p:cNvSpPr>
            <a:spLocks noChangeArrowheads="1"/>
          </p:cNvSpPr>
          <p:nvPr/>
        </p:nvSpPr>
        <p:spPr bwMode="auto">
          <a:xfrm>
            <a:off x="3121259" y="1000108"/>
            <a:ext cx="3626852" cy="6103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165048" rIns="91440" bIns="165048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kumimoji="0" lang="x-none" altLang="zh-CN" dirty="0" smtClean="0" bmk="_Toc385509759">
                <a:solidFill>
                  <a:schemeClr val="tx1"/>
                </a:solidFill>
                <a:latin typeface="Cambria" pitchFamily="18" charset="0"/>
                <a:cs typeface="宋体" pitchFamily="2" charset="-122"/>
              </a:rPr>
              <a:t>附录B </a:t>
            </a:r>
            <a:r>
              <a:rPr kumimoji="0" lang="en-US" altLang="zh-CN" dirty="0" smtClean="0" bmk="_Toc385509759">
                <a:solidFill>
                  <a:schemeClr val="tx1"/>
                </a:solidFill>
                <a:latin typeface="Cambria" pitchFamily="18" charset="0"/>
                <a:cs typeface="宋体" pitchFamily="2" charset="-122"/>
              </a:rPr>
              <a:t>  </a:t>
            </a:r>
            <a:r>
              <a:rPr kumimoji="0" lang="x-none" altLang="zh-CN" dirty="0" smtClean="0" bmk="_Toc385509759">
                <a:solidFill>
                  <a:schemeClr val="tx1"/>
                </a:solidFill>
                <a:latin typeface="Cambria" pitchFamily="18" charset="0"/>
                <a:cs typeface="宋体" pitchFamily="2" charset="-122"/>
              </a:rPr>
              <a:t>设计概算成果文件格式</a:t>
            </a:r>
            <a:endParaRPr kumimoji="0" lang="zh-CN" altLang="en-US" dirty="0" smtClean="0" bmk="_Toc385509759">
              <a:solidFill>
                <a:schemeClr val="tx1"/>
              </a:solidFill>
              <a:latin typeface="Cambria" pitchFamily="18" charset="0"/>
              <a:cs typeface="宋体" pitchFamily="2" charset="-122"/>
            </a:endParaRPr>
          </a:p>
        </p:txBody>
      </p:sp>
      <p:sp>
        <p:nvSpPr>
          <p:cNvPr id="567297" name="Rectangle 1"/>
          <p:cNvSpPr>
            <a:spLocks noChangeArrowheads="1"/>
          </p:cNvSpPr>
          <p:nvPr/>
        </p:nvSpPr>
        <p:spPr bwMode="auto">
          <a:xfrm>
            <a:off x="615434" y="1500174"/>
            <a:ext cx="6396449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>
              <a:spcBef>
                <a:spcPct val="0"/>
              </a:spcBef>
            </a:pPr>
            <a:r>
              <a:rPr kumimoji="0" lang="en-US" altLang="zh-CN" b="0" dirty="0" smtClean="0">
                <a:solidFill>
                  <a:schemeClr val="tx1"/>
                </a:solidFill>
                <a:latin typeface="+mn-ea"/>
                <a:ea typeface="+mn-ea"/>
                <a:cs typeface="Times New Roman" pitchFamily="18" charset="0"/>
              </a:rPr>
              <a:t>B.0.6  </a:t>
            </a:r>
            <a:r>
              <a:rPr kumimoji="0" lang="zh-CN" altLang="en-US" b="0" dirty="0" smtClean="0">
                <a:solidFill>
                  <a:schemeClr val="tx1"/>
                </a:solidFill>
                <a:latin typeface="+mn-ea"/>
                <a:ea typeface="+mn-ea"/>
                <a:cs typeface="Times New Roman" pitchFamily="18" charset="0"/>
              </a:rPr>
              <a:t>工程建设其他费用表可按表</a:t>
            </a:r>
            <a:r>
              <a:rPr kumimoji="0" lang="en-US" altLang="zh-CN" b="0" dirty="0" smtClean="0">
                <a:solidFill>
                  <a:schemeClr val="tx1"/>
                </a:solidFill>
                <a:latin typeface="+mn-ea"/>
                <a:ea typeface="+mn-ea"/>
                <a:cs typeface="Times New Roman" pitchFamily="18" charset="0"/>
              </a:rPr>
              <a:t>B.0.6</a:t>
            </a:r>
            <a:r>
              <a:rPr kumimoji="0" lang="zh-CN" altLang="en-US" b="0" dirty="0" smtClean="0">
                <a:solidFill>
                  <a:schemeClr val="tx1"/>
                </a:solidFill>
                <a:latin typeface="+mn-ea"/>
                <a:ea typeface="+mn-ea"/>
                <a:cs typeface="Times New Roman" pitchFamily="18" charset="0"/>
              </a:rPr>
              <a:t>编制。</a:t>
            </a:r>
          </a:p>
        </p:txBody>
      </p:sp>
      <p:sp>
        <p:nvSpPr>
          <p:cNvPr id="678913" name="Rectangle 1"/>
          <p:cNvSpPr>
            <a:spLocks noChangeArrowheads="1"/>
          </p:cNvSpPr>
          <p:nvPr/>
        </p:nvSpPr>
        <p:spPr bwMode="auto">
          <a:xfrm>
            <a:off x="3516916" y="1977086"/>
            <a:ext cx="2769596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>
              <a:spcBef>
                <a:spcPct val="0"/>
              </a:spcBef>
            </a:pPr>
            <a:r>
              <a:rPr kumimoji="0" lang="zh-CN" altLang="en-US" sz="1400" dirty="0" smtClean="0">
                <a:solidFill>
                  <a:schemeClr val="tx1"/>
                </a:solidFill>
                <a:latin typeface="+mn-ea"/>
                <a:ea typeface="+mn-ea"/>
                <a:cs typeface="宋体" pitchFamily="2" charset="-122"/>
              </a:rPr>
              <a:t>表</a:t>
            </a:r>
            <a:r>
              <a:rPr kumimoji="0" lang="en-US" altLang="zh-CN" sz="1400" dirty="0" smtClean="0">
                <a:solidFill>
                  <a:schemeClr val="tx1"/>
                </a:solidFill>
                <a:latin typeface="+mn-ea"/>
                <a:cs typeface="宋体" pitchFamily="2" charset="-122"/>
              </a:rPr>
              <a:t>B.0.6</a:t>
            </a:r>
            <a:r>
              <a:rPr kumimoji="0" lang="en-US" altLang="en-US" sz="1400" dirty="0" smtClean="0">
                <a:solidFill>
                  <a:schemeClr val="tx1"/>
                </a:solidFill>
                <a:latin typeface="+mn-ea"/>
                <a:ea typeface="+mn-ea"/>
                <a:cs typeface="宋体" pitchFamily="2" charset="-122"/>
              </a:rPr>
              <a:t>  </a:t>
            </a:r>
            <a:r>
              <a:rPr kumimoji="0" lang="zh-CN" altLang="en-US" sz="1400" dirty="0" smtClean="0">
                <a:solidFill>
                  <a:schemeClr val="tx1"/>
                </a:solidFill>
                <a:latin typeface="+mn-ea"/>
                <a:ea typeface="+mn-ea"/>
                <a:cs typeface="宋体" pitchFamily="2" charset="-122"/>
              </a:rPr>
              <a:t>工程建设其他费用表</a:t>
            </a:r>
          </a:p>
          <a:p>
            <a:pPr algn="ctr">
              <a:spcBef>
                <a:spcPct val="0"/>
              </a:spcBef>
            </a:pPr>
            <a:endParaRPr kumimoji="0" lang="zh-CN" altLang="en-US" sz="1400" dirty="0" smtClean="0">
              <a:solidFill>
                <a:schemeClr val="tx1"/>
              </a:solidFill>
              <a:latin typeface="+mn-ea"/>
              <a:ea typeface="+mn-ea"/>
              <a:cs typeface="宋体" pitchFamily="2" charset="-122"/>
            </a:endParaRPr>
          </a:p>
        </p:txBody>
      </p:sp>
      <p:sp>
        <p:nvSpPr>
          <p:cNvPr id="685058" name="Rectangle 2"/>
          <p:cNvSpPr>
            <a:spLocks noChangeArrowheads="1"/>
          </p:cNvSpPr>
          <p:nvPr/>
        </p:nvSpPr>
        <p:spPr bwMode="auto">
          <a:xfrm>
            <a:off x="1472690" y="5143513"/>
            <a:ext cx="613267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1143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编制人：</a:t>
            </a:r>
            <a:r>
              <a:rPr kumimoji="0" lang="zh-CN" altLang="en-US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                                                                             审核人：                                                                           审定人：</a:t>
            </a:r>
            <a:endParaRPr kumimoji="0" lang="zh-CN" altLang="en-US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graphicFrame>
        <p:nvGraphicFramePr>
          <p:cNvPr id="13" name="表格 12"/>
          <p:cNvGraphicFramePr>
            <a:graphicFrameLocks noGrp="1"/>
          </p:cNvGraphicFramePr>
          <p:nvPr/>
        </p:nvGraphicFramePr>
        <p:xfrm>
          <a:off x="879205" y="2714620"/>
          <a:ext cx="7202393" cy="2272929"/>
        </p:xfrm>
        <a:graphic>
          <a:graphicData uri="http://schemas.openxmlformats.org/drawingml/2006/table">
            <a:tbl>
              <a:tblPr/>
              <a:tblGrid>
                <a:gridCol w="329714"/>
                <a:gridCol w="731899"/>
                <a:gridCol w="985671"/>
                <a:gridCol w="757837"/>
                <a:gridCol w="564233"/>
                <a:gridCol w="577603"/>
                <a:gridCol w="2117878"/>
                <a:gridCol w="1137558"/>
              </a:tblGrid>
              <a:tr h="353076"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900" b="1" kern="100" dirty="0">
                          <a:latin typeface="Times New Roman"/>
                          <a:ea typeface="宋体"/>
                          <a:cs typeface="Times New Roman"/>
                        </a:rPr>
                        <a:t>序</a:t>
                      </a:r>
                      <a:endParaRPr lang="zh-CN" sz="8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900" b="1" kern="100" dirty="0">
                          <a:latin typeface="Times New Roman"/>
                          <a:ea typeface="宋体"/>
                          <a:cs typeface="Times New Roman"/>
                        </a:rPr>
                        <a:t>号</a:t>
                      </a:r>
                      <a:endParaRPr lang="zh-CN" sz="8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8887" marR="48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900" b="1" kern="100" dirty="0">
                          <a:latin typeface="Times New Roman"/>
                          <a:ea typeface="宋体"/>
                          <a:cs typeface="Times New Roman"/>
                        </a:rPr>
                        <a:t>费用项目编号</a:t>
                      </a:r>
                      <a:endParaRPr lang="zh-CN" sz="8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8887" marR="48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900" b="1" kern="100">
                          <a:latin typeface="Times New Roman"/>
                          <a:ea typeface="宋体"/>
                          <a:cs typeface="Times New Roman"/>
                        </a:rPr>
                        <a:t>费用项目名称</a:t>
                      </a: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8887" marR="48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900" b="1" kern="100">
                          <a:latin typeface="Times New Roman"/>
                          <a:ea typeface="宋体"/>
                          <a:cs typeface="Times New Roman"/>
                        </a:rPr>
                        <a:t>费用计算</a:t>
                      </a: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900" b="1" kern="100">
                          <a:latin typeface="Times New Roman"/>
                          <a:ea typeface="宋体"/>
                          <a:cs typeface="Times New Roman"/>
                        </a:rPr>
                        <a:t>基数</a:t>
                      </a: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8887" marR="48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900" b="1" kern="100">
                          <a:latin typeface="Times New Roman"/>
                          <a:ea typeface="宋体"/>
                          <a:cs typeface="Times New Roman"/>
                        </a:rPr>
                        <a:t>费率</a:t>
                      </a: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900" b="1" kern="100">
                          <a:latin typeface="宋体"/>
                          <a:ea typeface="宋体"/>
                          <a:cs typeface="Times New Roman"/>
                        </a:rPr>
                        <a:t>(%)</a:t>
                      </a: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8887" marR="48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900" b="1" kern="100">
                          <a:latin typeface="Times New Roman"/>
                          <a:ea typeface="宋体"/>
                          <a:cs typeface="Times New Roman"/>
                        </a:rPr>
                        <a:t>金</a:t>
                      </a:r>
                      <a:r>
                        <a:rPr lang="en-US" sz="900" b="1" kern="100">
                          <a:latin typeface="Times New Roman"/>
                          <a:ea typeface="宋体"/>
                          <a:cs typeface="Times New Roman"/>
                        </a:rPr>
                        <a:t>  </a:t>
                      </a:r>
                      <a:r>
                        <a:rPr lang="zh-CN" sz="900" b="1" kern="100">
                          <a:latin typeface="Times New Roman"/>
                          <a:ea typeface="宋体"/>
                          <a:cs typeface="Times New Roman"/>
                        </a:rPr>
                        <a:t>额</a:t>
                      </a: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8887" marR="48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900" b="1" kern="100">
                          <a:latin typeface="Times New Roman"/>
                          <a:ea typeface="宋体"/>
                          <a:cs typeface="Times New Roman"/>
                        </a:rPr>
                        <a:t>计 算 公 式</a:t>
                      </a: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8887" marR="48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900" b="1" kern="100">
                          <a:latin typeface="Times New Roman"/>
                          <a:ea typeface="宋体"/>
                          <a:cs typeface="Times New Roman"/>
                        </a:rPr>
                        <a:t>备 注</a:t>
                      </a: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8887" marR="48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6538"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8887" marR="48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8887" marR="48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8887" marR="48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8887" marR="48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8887" marR="48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8887" marR="48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8887" marR="48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8887" marR="48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6538"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8887" marR="48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8887" marR="48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8887" marR="48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8887" marR="48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8887" marR="48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8887" marR="48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8887" marR="48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8887" marR="48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4471"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8887" marR="48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8887" marR="48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8887" marR="48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8887" marR="48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8887" marR="48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8887" marR="48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8887" marR="48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8887" marR="48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4471"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8887" marR="48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8887" marR="48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8887" marR="48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8887" marR="48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8887" marR="48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8887" marR="48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8887" marR="48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8887" marR="48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4471"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8887" marR="48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8887" marR="48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8887" marR="48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8887" marR="48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8887" marR="48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8887" marR="48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8887" marR="48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8887" marR="48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4471"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8887" marR="48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8887" marR="48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8887" marR="48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8887" marR="48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8887" marR="48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8887" marR="48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8887" marR="48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8887" marR="48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4471"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8887" marR="48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8887" marR="48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8887" marR="48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8887" marR="48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8887" marR="48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8887" marR="48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8887" marR="48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8887" marR="48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4471"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8887" marR="48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8887" marR="48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8887" marR="48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8887" marR="48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8887" marR="48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8887" marR="48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8887" marR="48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8887" marR="48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4471"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8887" marR="48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8887" marR="48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8887" marR="48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8887" marR="48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8887" marR="48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8887" marR="48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8887" marR="48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8887" marR="48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4471"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8887" marR="48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8887" marR="48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8887" marR="48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8887" marR="48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8887" marR="48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8887" marR="48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8887" marR="48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8887" marR="48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4471"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8887" marR="48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8887" marR="48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8887" marR="48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8887" marR="48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8887" marR="48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8887" marR="48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8887" marR="48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8887" marR="48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6538"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8887" marR="48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8887" marR="48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900" b="1" kern="100">
                          <a:latin typeface="Times New Roman"/>
                          <a:ea typeface="宋体"/>
                          <a:cs typeface="Times New Roman"/>
                        </a:rPr>
                        <a:t>合</a:t>
                      </a:r>
                      <a:r>
                        <a:rPr lang="en-US" sz="900" b="1" kern="100">
                          <a:latin typeface="Times New Roman"/>
                          <a:ea typeface="宋体"/>
                          <a:cs typeface="Times New Roman"/>
                        </a:rPr>
                        <a:t>   </a:t>
                      </a:r>
                      <a:r>
                        <a:rPr lang="zh-CN" sz="900" b="1" kern="100">
                          <a:latin typeface="Times New Roman"/>
                          <a:ea typeface="宋体"/>
                          <a:cs typeface="Times New Roman"/>
                        </a:rPr>
                        <a:t>计</a:t>
                      </a: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8887" marR="48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8887" marR="48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8887" marR="48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8887" marR="48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8887" marR="48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8887" marR="48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691201" name="Rectangle 1"/>
          <p:cNvSpPr>
            <a:spLocks noChangeArrowheads="1"/>
          </p:cNvSpPr>
          <p:nvPr/>
        </p:nvSpPr>
        <p:spPr bwMode="auto">
          <a:xfrm>
            <a:off x="747319" y="2396962"/>
            <a:ext cx="7253705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286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工程名称：</a:t>
            </a:r>
            <a:r>
              <a:rPr kumimoji="0" lang="zh-CN" altLang="en-US" sz="10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                                      </a:t>
            </a:r>
            <a:r>
              <a:rPr kumimoji="0" lang="zh-CN" altLang="en-US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                                    单位：万元     共  页   第  页</a:t>
            </a:r>
            <a:endParaRPr kumimoji="0" lang="zh-CN" altLang="en-US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4"/>
          <p:cNvGrpSpPr>
            <a:grpSpLocks/>
          </p:cNvGrpSpPr>
          <p:nvPr/>
        </p:nvGrpSpPr>
        <p:grpSpPr bwMode="auto">
          <a:xfrm>
            <a:off x="633046" y="422275"/>
            <a:ext cx="4868008" cy="642938"/>
            <a:chOff x="632383" y="422260"/>
            <a:chExt cx="4868311" cy="642941"/>
          </a:xfrm>
        </p:grpSpPr>
        <p:pic>
          <p:nvPicPr>
            <p:cNvPr id="74765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632383" y="422260"/>
              <a:ext cx="969760" cy="642941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</p:spPr>
        </p:pic>
        <p:sp>
          <p:nvSpPr>
            <p:cNvPr id="74766" name="TextBox 6"/>
            <p:cNvSpPr txBox="1">
              <a:spLocks noChangeArrowheads="1"/>
            </p:cNvSpPr>
            <p:nvPr/>
          </p:nvSpPr>
          <p:spPr bwMode="auto">
            <a:xfrm>
              <a:off x="1503067" y="430185"/>
              <a:ext cx="3926189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2400">
                  <a:solidFill>
                    <a:srgbClr val="1D8AC8"/>
                  </a:solidFill>
                  <a:latin typeface="华文新魏" pitchFamily="2" charset="-122"/>
                  <a:ea typeface="华文新魏" pitchFamily="2" charset="-122"/>
                </a:rPr>
                <a:t>中国建设工程造价管理协会</a:t>
              </a:r>
            </a:p>
          </p:txBody>
        </p:sp>
        <p:sp>
          <p:nvSpPr>
            <p:cNvPr id="8" name="矩形 7"/>
            <p:cNvSpPr/>
            <p:nvPr/>
          </p:nvSpPr>
          <p:spPr>
            <a:xfrm>
              <a:off x="1502876" y="1008051"/>
              <a:ext cx="3997818" cy="46037"/>
            </a:xfrm>
            <a:prstGeom prst="rect">
              <a:avLst/>
            </a:prstGeom>
            <a:solidFill>
              <a:srgbClr val="1D8AC8"/>
            </a:solidFill>
            <a:ln>
              <a:solidFill>
                <a:srgbClr val="1D8AC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rgbClr val="FF0000"/>
                </a:solidFill>
              </a:endParaRPr>
            </a:p>
          </p:txBody>
        </p:sp>
      </p:grpSp>
      <p:sp>
        <p:nvSpPr>
          <p:cNvPr id="9" name="同侧圆角矩形 4"/>
          <p:cNvSpPr/>
          <p:nvPr/>
        </p:nvSpPr>
        <p:spPr bwMode="auto">
          <a:xfrm>
            <a:off x="6814054" y="500043"/>
            <a:ext cx="1450741" cy="714359"/>
          </a:xfrm>
          <a:prstGeom prst="rect">
            <a:avLst/>
          </a:prstGeom>
          <a:ln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lIns="247650" tIns="123825" rIns="247650" bIns="123825" spcCol="1270" anchor="ctr"/>
          <a:lstStyle/>
          <a:p>
            <a:pPr>
              <a:defRPr/>
            </a:pPr>
            <a:r>
              <a:rPr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  附  录</a:t>
            </a:r>
            <a:endParaRPr lang="zh-CN" altLang="zh-CN" sz="2400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Rectangle 1"/>
          <p:cNvSpPr>
            <a:spLocks noChangeArrowheads="1"/>
          </p:cNvSpPr>
          <p:nvPr/>
        </p:nvSpPr>
        <p:spPr bwMode="auto">
          <a:xfrm>
            <a:off x="3121259" y="1000108"/>
            <a:ext cx="3626852" cy="6103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165048" rIns="91440" bIns="165048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kumimoji="0" lang="x-none" altLang="zh-CN" dirty="0" smtClean="0" bmk="_Toc385509759">
                <a:solidFill>
                  <a:schemeClr val="tx1"/>
                </a:solidFill>
                <a:latin typeface="Cambria" pitchFamily="18" charset="0"/>
                <a:cs typeface="宋体" pitchFamily="2" charset="-122"/>
              </a:rPr>
              <a:t>附录B </a:t>
            </a:r>
            <a:r>
              <a:rPr kumimoji="0" lang="en-US" altLang="zh-CN" dirty="0" smtClean="0" bmk="_Toc385509759">
                <a:solidFill>
                  <a:schemeClr val="tx1"/>
                </a:solidFill>
                <a:latin typeface="Cambria" pitchFamily="18" charset="0"/>
                <a:cs typeface="宋体" pitchFamily="2" charset="-122"/>
              </a:rPr>
              <a:t>  </a:t>
            </a:r>
            <a:r>
              <a:rPr kumimoji="0" lang="x-none" altLang="zh-CN" dirty="0" smtClean="0" bmk="_Toc385509759">
                <a:solidFill>
                  <a:schemeClr val="tx1"/>
                </a:solidFill>
                <a:latin typeface="Cambria" pitchFamily="18" charset="0"/>
                <a:cs typeface="宋体" pitchFamily="2" charset="-122"/>
              </a:rPr>
              <a:t>设计概算成果文件格式</a:t>
            </a:r>
            <a:endParaRPr kumimoji="0" lang="zh-CN" altLang="en-US" dirty="0" smtClean="0" bmk="_Toc385509759">
              <a:solidFill>
                <a:schemeClr val="tx1"/>
              </a:solidFill>
              <a:latin typeface="Cambria" pitchFamily="18" charset="0"/>
              <a:cs typeface="宋体" pitchFamily="2" charset="-122"/>
            </a:endParaRPr>
          </a:p>
        </p:txBody>
      </p:sp>
      <p:sp>
        <p:nvSpPr>
          <p:cNvPr id="567297" name="Rectangle 1"/>
          <p:cNvSpPr>
            <a:spLocks noChangeArrowheads="1"/>
          </p:cNvSpPr>
          <p:nvPr/>
        </p:nvSpPr>
        <p:spPr bwMode="auto">
          <a:xfrm>
            <a:off x="615434" y="1500174"/>
            <a:ext cx="6396449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>
              <a:spcBef>
                <a:spcPct val="0"/>
              </a:spcBef>
            </a:pPr>
            <a:r>
              <a:rPr kumimoji="0" lang="en-US" altLang="zh-CN" b="0" dirty="0" smtClean="0">
                <a:solidFill>
                  <a:schemeClr val="tx1"/>
                </a:solidFill>
                <a:latin typeface="+mn-ea"/>
                <a:ea typeface="+mn-ea"/>
                <a:cs typeface="Times New Roman" pitchFamily="18" charset="0"/>
              </a:rPr>
              <a:t>B.0.7  </a:t>
            </a:r>
            <a:r>
              <a:rPr kumimoji="0" lang="zh-CN" altLang="en-US" b="0" dirty="0" smtClean="0">
                <a:solidFill>
                  <a:schemeClr val="tx1"/>
                </a:solidFill>
                <a:latin typeface="+mn-ea"/>
                <a:ea typeface="+mn-ea"/>
                <a:cs typeface="Times New Roman" pitchFamily="18" charset="0"/>
              </a:rPr>
              <a:t>综合概算表可按表</a:t>
            </a:r>
            <a:r>
              <a:rPr kumimoji="0" lang="en-US" altLang="zh-CN" b="0" dirty="0" smtClean="0">
                <a:solidFill>
                  <a:schemeClr val="tx1"/>
                </a:solidFill>
                <a:latin typeface="+mn-ea"/>
                <a:ea typeface="+mn-ea"/>
                <a:cs typeface="Times New Roman" pitchFamily="18" charset="0"/>
              </a:rPr>
              <a:t>B.0.7</a:t>
            </a:r>
            <a:r>
              <a:rPr kumimoji="0" lang="zh-CN" altLang="en-US" b="0" dirty="0" smtClean="0">
                <a:solidFill>
                  <a:schemeClr val="tx1"/>
                </a:solidFill>
                <a:latin typeface="+mn-ea"/>
                <a:ea typeface="+mn-ea"/>
                <a:cs typeface="Times New Roman" pitchFamily="18" charset="0"/>
              </a:rPr>
              <a:t>编制。</a:t>
            </a:r>
          </a:p>
        </p:txBody>
      </p:sp>
      <p:sp>
        <p:nvSpPr>
          <p:cNvPr id="678913" name="Rectangle 1"/>
          <p:cNvSpPr>
            <a:spLocks noChangeArrowheads="1"/>
          </p:cNvSpPr>
          <p:nvPr/>
        </p:nvSpPr>
        <p:spPr bwMode="auto">
          <a:xfrm>
            <a:off x="3648801" y="1928803"/>
            <a:ext cx="2769596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>
              <a:spcBef>
                <a:spcPct val="0"/>
              </a:spcBef>
            </a:pPr>
            <a:r>
              <a:rPr kumimoji="0" lang="zh-CN" altLang="en-US" sz="1400" dirty="0" smtClean="0">
                <a:solidFill>
                  <a:schemeClr val="tx1"/>
                </a:solidFill>
                <a:latin typeface="+mn-ea"/>
                <a:ea typeface="+mn-ea"/>
                <a:cs typeface="宋体" pitchFamily="2" charset="-122"/>
              </a:rPr>
              <a:t>表</a:t>
            </a:r>
            <a:r>
              <a:rPr kumimoji="0" lang="en-US" altLang="zh-CN" sz="1400" dirty="0" smtClean="0">
                <a:solidFill>
                  <a:schemeClr val="tx1"/>
                </a:solidFill>
                <a:latin typeface="+mn-ea"/>
                <a:cs typeface="宋体" pitchFamily="2" charset="-122"/>
              </a:rPr>
              <a:t>B.0.7</a:t>
            </a:r>
            <a:r>
              <a:rPr kumimoji="0" lang="en-US" altLang="en-US" sz="1400" dirty="0" smtClean="0">
                <a:solidFill>
                  <a:schemeClr val="tx1"/>
                </a:solidFill>
                <a:latin typeface="+mn-ea"/>
                <a:ea typeface="+mn-ea"/>
                <a:cs typeface="宋体" pitchFamily="2" charset="-122"/>
              </a:rPr>
              <a:t>    </a:t>
            </a:r>
            <a:r>
              <a:rPr kumimoji="0" lang="zh-CN" altLang="en-US" sz="1400" dirty="0" smtClean="0">
                <a:solidFill>
                  <a:schemeClr val="tx1"/>
                </a:solidFill>
                <a:latin typeface="+mn-ea"/>
                <a:ea typeface="+mn-ea"/>
                <a:cs typeface="宋体" pitchFamily="2" charset="-122"/>
              </a:rPr>
              <a:t>综合概算表</a:t>
            </a:r>
          </a:p>
        </p:txBody>
      </p:sp>
      <p:sp>
        <p:nvSpPr>
          <p:cNvPr id="685057" name="Rectangle 1"/>
          <p:cNvSpPr>
            <a:spLocks noChangeArrowheads="1"/>
          </p:cNvSpPr>
          <p:nvPr/>
        </p:nvSpPr>
        <p:spPr bwMode="auto">
          <a:xfrm>
            <a:off x="1890391" y="2254086"/>
            <a:ext cx="6110633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>
              <a:spcBef>
                <a:spcPct val="0"/>
              </a:spcBef>
            </a:pPr>
            <a:r>
              <a:rPr kumimoji="0" lang="zh-CN" altLang="en-US" sz="1000" dirty="0" smtClean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综合概算编号：</a:t>
            </a:r>
            <a:r>
              <a:rPr kumimoji="0" lang="en-US" sz="1000" dirty="0" smtClean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              </a:t>
            </a:r>
            <a:r>
              <a:rPr kumimoji="0" lang="zh-CN" altLang="en-US" sz="1000" dirty="0" smtClean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工程名称：</a:t>
            </a:r>
            <a:r>
              <a:rPr kumimoji="0" lang="en-US" sz="1000" dirty="0" smtClean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                                                                                 </a:t>
            </a:r>
            <a:r>
              <a:rPr kumimoji="0" lang="zh-CN" altLang="en-US" sz="1000" dirty="0" smtClean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单位：万元</a:t>
            </a:r>
            <a:r>
              <a:rPr kumimoji="0" lang="en-US" sz="1000" dirty="0" smtClean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   </a:t>
            </a:r>
            <a:r>
              <a:rPr kumimoji="0" lang="zh-CN" altLang="en-US" sz="1000" dirty="0" smtClean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共</a:t>
            </a:r>
            <a:r>
              <a:rPr kumimoji="0" lang="en-US" sz="1000" dirty="0" smtClean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 </a:t>
            </a:r>
            <a:r>
              <a:rPr kumimoji="0" lang="zh-CN" altLang="en-US" sz="1000" dirty="0" smtClean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页</a:t>
            </a:r>
            <a:r>
              <a:rPr kumimoji="0" lang="en-US" sz="1000" dirty="0" smtClean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  </a:t>
            </a:r>
            <a:r>
              <a:rPr kumimoji="0" lang="zh-CN" altLang="en-US" sz="1000" dirty="0" smtClean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第</a:t>
            </a:r>
            <a:r>
              <a:rPr kumimoji="0" lang="en-US" sz="1000" dirty="0" smtClean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 </a:t>
            </a:r>
            <a:r>
              <a:rPr kumimoji="0" lang="zh-CN" altLang="en-US" sz="1000" dirty="0" smtClean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页</a:t>
            </a:r>
          </a:p>
        </p:txBody>
      </p:sp>
      <p:sp>
        <p:nvSpPr>
          <p:cNvPr id="685058" name="Rectangle 2"/>
          <p:cNvSpPr>
            <a:spLocks noChangeArrowheads="1"/>
          </p:cNvSpPr>
          <p:nvPr/>
        </p:nvSpPr>
        <p:spPr bwMode="auto">
          <a:xfrm>
            <a:off x="1868346" y="6183176"/>
            <a:ext cx="6132678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1143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编制人：</a:t>
            </a:r>
            <a:r>
              <a:rPr kumimoji="0" lang="zh-CN" altLang="en-US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                                                                  审核人：                                                                  审定人：</a:t>
            </a:r>
            <a:endParaRPr kumimoji="0" lang="zh-CN" altLang="en-US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graphicFrame>
        <p:nvGraphicFramePr>
          <p:cNvPr id="15" name="表格 14"/>
          <p:cNvGraphicFramePr>
            <a:graphicFrameLocks noGrp="1"/>
          </p:cNvGraphicFramePr>
          <p:nvPr/>
        </p:nvGraphicFramePr>
        <p:xfrm>
          <a:off x="1839081" y="2567006"/>
          <a:ext cx="6096003" cy="3676650"/>
        </p:xfrm>
        <a:graphic>
          <a:graphicData uri="http://schemas.openxmlformats.org/drawingml/2006/table">
            <a:tbl>
              <a:tblPr/>
              <a:tblGrid>
                <a:gridCol w="431918"/>
                <a:gridCol w="395381"/>
                <a:gridCol w="645050"/>
                <a:gridCol w="616342"/>
                <a:gridCol w="495858"/>
                <a:gridCol w="495858"/>
                <a:gridCol w="495858"/>
                <a:gridCol w="495858"/>
                <a:gridCol w="431918"/>
                <a:gridCol w="431483"/>
                <a:gridCol w="431483"/>
                <a:gridCol w="364498"/>
                <a:gridCol w="364498"/>
              </a:tblGrid>
              <a:tr h="339271">
                <a:tc rowSpan="2"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900" b="1" kern="100" dirty="0">
                          <a:latin typeface="Times New Roman"/>
                          <a:ea typeface="宋体"/>
                          <a:cs typeface="Times New Roman"/>
                        </a:rPr>
                        <a:t>序</a:t>
                      </a:r>
                      <a:endParaRPr lang="zh-CN" sz="8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900" b="1" kern="100" dirty="0">
                          <a:latin typeface="Times New Roman"/>
                          <a:ea typeface="宋体"/>
                          <a:cs typeface="Times New Roman"/>
                        </a:rPr>
                        <a:t>号</a:t>
                      </a:r>
                      <a:endParaRPr lang="zh-CN" sz="8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76" marR="469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900" b="1" kern="100">
                          <a:latin typeface="Times New Roman"/>
                          <a:ea typeface="宋体"/>
                          <a:cs typeface="Times New Roman"/>
                        </a:rPr>
                        <a:t>概算</a:t>
                      </a: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900" b="1" kern="100">
                          <a:latin typeface="Times New Roman"/>
                          <a:ea typeface="宋体"/>
                          <a:cs typeface="Times New Roman"/>
                        </a:rPr>
                        <a:t>编号</a:t>
                      </a: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76" marR="469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900" b="1" kern="100">
                          <a:latin typeface="Times New Roman"/>
                          <a:ea typeface="宋体"/>
                          <a:cs typeface="Times New Roman"/>
                        </a:rPr>
                        <a:t>工 程项目或费用名称</a:t>
                      </a: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76" marR="469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900" b="1" kern="100">
                          <a:latin typeface="Times New Roman"/>
                          <a:ea typeface="宋体"/>
                          <a:cs typeface="Times New Roman"/>
                        </a:rPr>
                        <a:t>设计规模或主要工程量</a:t>
                      </a: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76" marR="469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900" b="1" kern="100">
                          <a:latin typeface="Times New Roman"/>
                          <a:ea typeface="宋体"/>
                          <a:cs typeface="Times New Roman"/>
                        </a:rPr>
                        <a:t>建筑</a:t>
                      </a: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900" b="1" kern="100">
                          <a:latin typeface="Times New Roman"/>
                          <a:ea typeface="宋体"/>
                          <a:cs typeface="Times New Roman"/>
                        </a:rPr>
                        <a:t>工程费</a:t>
                      </a: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76" marR="469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900" b="1" kern="100" dirty="0">
                          <a:latin typeface="Times New Roman"/>
                          <a:ea typeface="宋体"/>
                          <a:cs typeface="Times New Roman"/>
                        </a:rPr>
                        <a:t>设备</a:t>
                      </a:r>
                      <a:endParaRPr lang="zh-CN" sz="8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900" b="1" kern="100" dirty="0">
                          <a:latin typeface="Times New Roman"/>
                          <a:ea typeface="宋体"/>
                          <a:cs typeface="Times New Roman"/>
                        </a:rPr>
                        <a:t>购置费</a:t>
                      </a:r>
                      <a:endParaRPr lang="zh-CN" sz="8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76" marR="469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900" b="1" kern="100">
                          <a:latin typeface="Times New Roman"/>
                          <a:ea typeface="宋体"/>
                          <a:cs typeface="Times New Roman"/>
                        </a:rPr>
                        <a:t>安装工</a:t>
                      </a: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900" b="1" kern="100">
                          <a:latin typeface="Times New Roman"/>
                          <a:ea typeface="宋体"/>
                          <a:cs typeface="Times New Roman"/>
                        </a:rPr>
                        <a:t>程费</a:t>
                      </a: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76" marR="469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900" b="1" kern="100">
                          <a:latin typeface="Times New Roman"/>
                          <a:ea typeface="宋体"/>
                          <a:cs typeface="Times New Roman"/>
                        </a:rPr>
                        <a:t>合</a:t>
                      </a:r>
                      <a:r>
                        <a:rPr lang="en-US" sz="900" b="1" kern="100">
                          <a:latin typeface="Times New Roman"/>
                          <a:ea typeface="宋体"/>
                          <a:cs typeface="Times New Roman"/>
                        </a:rPr>
                        <a:t>  </a:t>
                      </a:r>
                      <a:r>
                        <a:rPr lang="zh-CN" sz="900" b="1" kern="100">
                          <a:latin typeface="Times New Roman"/>
                          <a:ea typeface="宋体"/>
                          <a:cs typeface="Times New Roman"/>
                        </a:rPr>
                        <a:t>计</a:t>
                      </a: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76" marR="469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indent="74930"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900" b="1" kern="100">
                          <a:latin typeface="Times New Roman"/>
                          <a:ea typeface="宋体"/>
                          <a:cs typeface="Times New Roman"/>
                        </a:rPr>
                        <a:t>其中：引进部分</a:t>
                      </a: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76" marR="469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indent="224790"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900" b="1" kern="100" dirty="0">
                          <a:latin typeface="Times New Roman"/>
                          <a:ea typeface="宋体"/>
                          <a:cs typeface="Times New Roman"/>
                        </a:rPr>
                        <a:t>主要技术经济指标</a:t>
                      </a:r>
                      <a:endParaRPr lang="zh-CN" sz="8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76" marR="469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339271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900" b="1" kern="100">
                          <a:latin typeface="Times New Roman"/>
                          <a:ea typeface="宋体"/>
                          <a:cs typeface="Times New Roman"/>
                        </a:rPr>
                        <a:t>美</a:t>
                      </a:r>
                      <a:r>
                        <a:rPr lang="en-US" sz="900" b="1" kern="100">
                          <a:latin typeface="Times New Roman"/>
                          <a:ea typeface="宋体"/>
                          <a:cs typeface="Times New Roman"/>
                        </a:rPr>
                        <a:t>  </a:t>
                      </a:r>
                      <a:r>
                        <a:rPr lang="zh-CN" sz="900" b="1" kern="100">
                          <a:latin typeface="Times New Roman"/>
                          <a:ea typeface="宋体"/>
                          <a:cs typeface="Times New Roman"/>
                        </a:rPr>
                        <a:t>元</a:t>
                      </a: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76" marR="469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900" b="1" kern="100">
                          <a:latin typeface="Times New Roman"/>
                          <a:ea typeface="宋体"/>
                          <a:cs typeface="Times New Roman"/>
                        </a:rPr>
                        <a:t>折合人民币</a:t>
                      </a: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76" marR="469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900" b="1" kern="100">
                          <a:latin typeface="Times New Roman"/>
                          <a:ea typeface="宋体"/>
                          <a:cs typeface="Times New Roman"/>
                        </a:rPr>
                        <a:t>单位</a:t>
                      </a: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76" marR="469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900" b="1" kern="100">
                          <a:latin typeface="Times New Roman"/>
                          <a:ea typeface="宋体"/>
                          <a:cs typeface="Times New Roman"/>
                        </a:rPr>
                        <a:t>数量</a:t>
                      </a: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76" marR="469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900" b="1" kern="100">
                          <a:latin typeface="Times New Roman"/>
                          <a:ea typeface="宋体"/>
                          <a:cs typeface="Times New Roman"/>
                        </a:rPr>
                        <a:t>单位价值</a:t>
                      </a: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76" marR="469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9635"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900" b="1" kern="100">
                          <a:latin typeface="Times New Roman"/>
                          <a:ea typeface="宋体"/>
                          <a:cs typeface="Times New Roman"/>
                        </a:rPr>
                        <a:t>一</a:t>
                      </a: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76" marR="469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76" marR="469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900" b="1" kern="100">
                          <a:latin typeface="Times New Roman"/>
                          <a:ea typeface="宋体"/>
                          <a:cs typeface="Times New Roman"/>
                        </a:rPr>
                        <a:t>主要工程</a:t>
                      </a: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76" marR="469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76" marR="469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76" marR="469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76" marR="469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76" marR="469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76" marR="469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76" marR="469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76" marR="469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76" marR="469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76" marR="469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76" marR="469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9635"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900" b="1" kern="100">
                          <a:latin typeface="Times New Roman"/>
                          <a:ea typeface="宋体"/>
                          <a:cs typeface="Times New Roman"/>
                        </a:rPr>
                        <a:t>1</a:t>
                      </a: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76" marR="469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76" marR="469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76" marR="469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76" marR="469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76" marR="469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76" marR="469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76" marR="469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76" marR="469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76" marR="469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76" marR="469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76" marR="469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76" marR="469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76" marR="469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9635"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900" b="1" kern="100">
                          <a:latin typeface="Times New Roman"/>
                          <a:ea typeface="宋体"/>
                          <a:cs typeface="Times New Roman"/>
                        </a:rPr>
                        <a:t>2</a:t>
                      </a: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76" marR="469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76" marR="469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76" marR="469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76" marR="469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76" marR="469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76" marR="469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76" marR="469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76" marR="469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76" marR="469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76" marR="469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76" marR="469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76" marR="469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76" marR="469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8431"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76" marR="469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76" marR="469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76" marR="469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76" marR="469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76" marR="469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76" marR="469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76" marR="469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76" marR="469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76" marR="469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76" marR="469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76" marR="469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76" marR="469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76" marR="469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9635"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900" b="1" kern="100">
                          <a:latin typeface="Times New Roman"/>
                          <a:ea typeface="宋体"/>
                          <a:cs typeface="Times New Roman"/>
                        </a:rPr>
                        <a:t>二</a:t>
                      </a: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76" marR="469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76" marR="469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900" b="1" kern="100">
                          <a:latin typeface="Times New Roman"/>
                          <a:ea typeface="宋体"/>
                          <a:cs typeface="Times New Roman"/>
                        </a:rPr>
                        <a:t>辅助工程</a:t>
                      </a: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76" marR="469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76" marR="469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76" marR="469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76" marR="469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76" marR="469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76" marR="469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76" marR="469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76" marR="469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76" marR="469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76" marR="469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76" marR="469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9635"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900" b="1" kern="100">
                          <a:latin typeface="Times New Roman"/>
                          <a:ea typeface="宋体"/>
                          <a:cs typeface="Times New Roman"/>
                        </a:rPr>
                        <a:t>1</a:t>
                      </a: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76" marR="469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76" marR="469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76" marR="469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76" marR="469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76" marR="469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76" marR="469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76" marR="469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76" marR="469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76" marR="469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76" marR="469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76" marR="469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76" marR="469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76" marR="469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9635"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900" b="1" kern="100">
                          <a:latin typeface="Times New Roman"/>
                          <a:ea typeface="宋体"/>
                          <a:cs typeface="Times New Roman"/>
                        </a:rPr>
                        <a:t>2</a:t>
                      </a: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76" marR="469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76" marR="469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76" marR="469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76" marR="469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76" marR="469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76" marR="469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76" marR="469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76" marR="469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76" marR="469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76" marR="469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76" marR="469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76" marR="469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76" marR="469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8431"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76" marR="469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76" marR="469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76" marR="469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76" marR="469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76" marR="469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76" marR="469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76" marR="469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76" marR="469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76" marR="469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76" marR="469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76" marR="469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76" marR="469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76" marR="469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9635"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900" b="1" kern="100">
                          <a:latin typeface="Times New Roman"/>
                          <a:ea typeface="宋体"/>
                          <a:cs typeface="Times New Roman"/>
                        </a:rPr>
                        <a:t>三</a:t>
                      </a: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76" marR="469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76" marR="469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900" b="1" kern="100">
                          <a:latin typeface="Times New Roman"/>
                          <a:ea typeface="宋体"/>
                          <a:cs typeface="Times New Roman"/>
                        </a:rPr>
                        <a:t>配套工程</a:t>
                      </a: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76" marR="469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76" marR="469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76" marR="469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76" marR="469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76" marR="469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76" marR="469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76" marR="469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76" marR="469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76" marR="469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76" marR="469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76" marR="469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9635"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900" b="1" kern="100">
                          <a:latin typeface="Times New Roman"/>
                          <a:ea typeface="宋体"/>
                          <a:cs typeface="Times New Roman"/>
                        </a:rPr>
                        <a:t>1</a:t>
                      </a: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76" marR="469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76" marR="469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76" marR="469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76" marR="469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76" marR="469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76" marR="469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76" marR="469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76" marR="469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76" marR="469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76" marR="469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76" marR="469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76" marR="469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76" marR="469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9635"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900" b="1" kern="100">
                          <a:latin typeface="Times New Roman"/>
                          <a:ea typeface="宋体"/>
                          <a:cs typeface="Times New Roman"/>
                        </a:rPr>
                        <a:t>2</a:t>
                      </a: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76" marR="469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76" marR="469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76" marR="469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76" marR="469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76" marR="469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76" marR="469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76" marR="469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76" marR="469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76" marR="469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76" marR="469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76" marR="469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76" marR="469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76" marR="469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8431"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76" marR="469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76" marR="469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76" marR="469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76" marR="469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76" marR="469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76" marR="469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76" marR="469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76" marR="469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76" marR="469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76" marR="469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76" marR="469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76" marR="469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76" marR="469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8906"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76" marR="469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76" marR="469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900" b="1" kern="100">
                          <a:latin typeface="Times New Roman"/>
                          <a:ea typeface="宋体"/>
                          <a:cs typeface="Times New Roman"/>
                        </a:rPr>
                        <a:t>各单项工程概算费用合</a:t>
                      </a:r>
                      <a:r>
                        <a:rPr lang="en-US" sz="900" b="1" kern="100">
                          <a:latin typeface="Times New Roman"/>
                          <a:ea typeface="宋体"/>
                          <a:cs typeface="Times New Roman"/>
                        </a:rPr>
                        <a:t>      </a:t>
                      </a:r>
                      <a:r>
                        <a:rPr lang="zh-CN" sz="900" b="1" kern="100">
                          <a:latin typeface="Times New Roman"/>
                          <a:ea typeface="宋体"/>
                          <a:cs typeface="Times New Roman"/>
                        </a:rPr>
                        <a:t>计</a:t>
                      </a: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76" marR="469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76" marR="469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76" marR="469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76" marR="469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76" marR="469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76" marR="469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76" marR="469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76" marR="469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76" marR="469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76" marR="469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76" marR="469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8431"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76" marR="469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76" marR="469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76" marR="469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76" marR="469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76" marR="469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76" marR="469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76" marR="469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76" marR="469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76" marR="469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76" marR="469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76" marR="469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76" marR="469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76" marR="469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8431"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76" marR="469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76" marR="469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76" marR="469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76" marR="469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76" marR="469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76" marR="469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76" marR="469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76" marR="469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76" marR="469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76" marR="469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76" marR="469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76" marR="469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76" marR="469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4"/>
          <p:cNvGrpSpPr>
            <a:grpSpLocks/>
          </p:cNvGrpSpPr>
          <p:nvPr/>
        </p:nvGrpSpPr>
        <p:grpSpPr bwMode="auto">
          <a:xfrm>
            <a:off x="633046" y="422275"/>
            <a:ext cx="4868008" cy="642938"/>
            <a:chOff x="632383" y="422260"/>
            <a:chExt cx="4868311" cy="642941"/>
          </a:xfrm>
        </p:grpSpPr>
        <p:pic>
          <p:nvPicPr>
            <p:cNvPr id="74765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632383" y="422260"/>
              <a:ext cx="969760" cy="642941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</p:spPr>
        </p:pic>
        <p:sp>
          <p:nvSpPr>
            <p:cNvPr id="74766" name="TextBox 6"/>
            <p:cNvSpPr txBox="1">
              <a:spLocks noChangeArrowheads="1"/>
            </p:cNvSpPr>
            <p:nvPr/>
          </p:nvSpPr>
          <p:spPr bwMode="auto">
            <a:xfrm>
              <a:off x="1503067" y="430185"/>
              <a:ext cx="3926189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2400">
                  <a:solidFill>
                    <a:srgbClr val="1D8AC8"/>
                  </a:solidFill>
                  <a:latin typeface="华文新魏" pitchFamily="2" charset="-122"/>
                  <a:ea typeface="华文新魏" pitchFamily="2" charset="-122"/>
                </a:rPr>
                <a:t>中国建设工程造价管理协会</a:t>
              </a:r>
            </a:p>
          </p:txBody>
        </p:sp>
        <p:sp>
          <p:nvSpPr>
            <p:cNvPr id="8" name="矩形 7"/>
            <p:cNvSpPr/>
            <p:nvPr/>
          </p:nvSpPr>
          <p:spPr>
            <a:xfrm>
              <a:off x="1502876" y="1008051"/>
              <a:ext cx="3997818" cy="46037"/>
            </a:xfrm>
            <a:prstGeom prst="rect">
              <a:avLst/>
            </a:prstGeom>
            <a:solidFill>
              <a:srgbClr val="1D8AC8"/>
            </a:solidFill>
            <a:ln>
              <a:solidFill>
                <a:srgbClr val="1D8AC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rgbClr val="FF0000"/>
                </a:solidFill>
              </a:endParaRPr>
            </a:p>
          </p:txBody>
        </p:sp>
      </p:grpSp>
      <p:sp>
        <p:nvSpPr>
          <p:cNvPr id="9" name="同侧圆角矩形 4"/>
          <p:cNvSpPr/>
          <p:nvPr/>
        </p:nvSpPr>
        <p:spPr bwMode="auto">
          <a:xfrm>
            <a:off x="6814054" y="500043"/>
            <a:ext cx="1450741" cy="714359"/>
          </a:xfrm>
          <a:prstGeom prst="rect">
            <a:avLst/>
          </a:prstGeom>
          <a:ln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lIns="247650" tIns="123825" rIns="247650" bIns="123825" spcCol="1270" anchor="ctr"/>
          <a:lstStyle/>
          <a:p>
            <a:pPr>
              <a:defRPr/>
            </a:pPr>
            <a:r>
              <a:rPr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  附  录</a:t>
            </a:r>
            <a:endParaRPr lang="zh-CN" altLang="zh-CN" sz="2400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Rectangle 1"/>
          <p:cNvSpPr>
            <a:spLocks noChangeArrowheads="1"/>
          </p:cNvSpPr>
          <p:nvPr/>
        </p:nvSpPr>
        <p:spPr bwMode="auto">
          <a:xfrm>
            <a:off x="3121259" y="928670"/>
            <a:ext cx="3626852" cy="6103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165048" rIns="91440" bIns="165048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kumimoji="0" lang="x-none" altLang="zh-CN" dirty="0" smtClean="0" bmk="_Toc385509759">
                <a:solidFill>
                  <a:schemeClr val="tx1"/>
                </a:solidFill>
                <a:latin typeface="Cambria" pitchFamily="18" charset="0"/>
                <a:cs typeface="宋体" pitchFamily="2" charset="-122"/>
              </a:rPr>
              <a:t>附录B </a:t>
            </a:r>
            <a:r>
              <a:rPr kumimoji="0" lang="en-US" altLang="zh-CN" dirty="0" smtClean="0" bmk="_Toc385509759">
                <a:solidFill>
                  <a:schemeClr val="tx1"/>
                </a:solidFill>
                <a:latin typeface="Cambria" pitchFamily="18" charset="0"/>
                <a:cs typeface="宋体" pitchFamily="2" charset="-122"/>
              </a:rPr>
              <a:t>  </a:t>
            </a:r>
            <a:r>
              <a:rPr kumimoji="0" lang="x-none" altLang="zh-CN" dirty="0" smtClean="0" bmk="_Toc385509759">
                <a:solidFill>
                  <a:schemeClr val="tx1"/>
                </a:solidFill>
                <a:latin typeface="Cambria" pitchFamily="18" charset="0"/>
                <a:cs typeface="宋体" pitchFamily="2" charset="-122"/>
              </a:rPr>
              <a:t>设计概算成果文件格式</a:t>
            </a:r>
            <a:endParaRPr kumimoji="0" lang="zh-CN" altLang="en-US" dirty="0" smtClean="0" bmk="_Toc385509759">
              <a:solidFill>
                <a:schemeClr val="tx1"/>
              </a:solidFill>
              <a:latin typeface="Cambria" pitchFamily="18" charset="0"/>
              <a:cs typeface="宋体" pitchFamily="2" charset="-122"/>
            </a:endParaRPr>
          </a:p>
        </p:txBody>
      </p:sp>
      <p:sp>
        <p:nvSpPr>
          <p:cNvPr id="567297" name="Rectangle 1"/>
          <p:cNvSpPr>
            <a:spLocks noChangeArrowheads="1"/>
          </p:cNvSpPr>
          <p:nvPr/>
        </p:nvSpPr>
        <p:spPr bwMode="auto">
          <a:xfrm>
            <a:off x="615434" y="1357298"/>
            <a:ext cx="6396449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>
              <a:spcBef>
                <a:spcPct val="0"/>
              </a:spcBef>
            </a:pPr>
            <a:r>
              <a:rPr kumimoji="0" lang="en-US" altLang="zh-CN" b="0" dirty="0" smtClean="0">
                <a:solidFill>
                  <a:schemeClr val="tx1"/>
                </a:solidFill>
                <a:latin typeface="+mn-ea"/>
                <a:ea typeface="+mn-ea"/>
                <a:cs typeface="Times New Roman" pitchFamily="18" charset="0"/>
              </a:rPr>
              <a:t>B.0.8  </a:t>
            </a:r>
            <a:r>
              <a:rPr kumimoji="0" lang="zh-CN" altLang="en-US" b="0" dirty="0" smtClean="0">
                <a:solidFill>
                  <a:schemeClr val="tx1"/>
                </a:solidFill>
                <a:latin typeface="+mn-ea"/>
                <a:ea typeface="+mn-ea"/>
                <a:cs typeface="Times New Roman" pitchFamily="18" charset="0"/>
              </a:rPr>
              <a:t>建筑工程概算表可按表</a:t>
            </a:r>
            <a:r>
              <a:rPr kumimoji="0" lang="en-US" altLang="zh-CN" b="0" dirty="0" smtClean="0">
                <a:solidFill>
                  <a:schemeClr val="tx1"/>
                </a:solidFill>
                <a:latin typeface="+mn-ea"/>
                <a:ea typeface="+mn-ea"/>
                <a:cs typeface="Times New Roman" pitchFamily="18" charset="0"/>
              </a:rPr>
              <a:t>B.0.8</a:t>
            </a:r>
            <a:r>
              <a:rPr kumimoji="0" lang="zh-CN" altLang="en-US" b="0" dirty="0" smtClean="0">
                <a:solidFill>
                  <a:schemeClr val="tx1"/>
                </a:solidFill>
                <a:latin typeface="+mn-ea"/>
                <a:ea typeface="+mn-ea"/>
                <a:cs typeface="Times New Roman" pitchFamily="18" charset="0"/>
              </a:rPr>
              <a:t>编制。</a:t>
            </a:r>
          </a:p>
        </p:txBody>
      </p:sp>
      <p:sp>
        <p:nvSpPr>
          <p:cNvPr id="678913" name="Rectangle 1"/>
          <p:cNvSpPr>
            <a:spLocks noChangeArrowheads="1"/>
          </p:cNvSpPr>
          <p:nvPr/>
        </p:nvSpPr>
        <p:spPr bwMode="auto">
          <a:xfrm>
            <a:off x="3582859" y="1692464"/>
            <a:ext cx="2769596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>
              <a:spcBef>
                <a:spcPct val="0"/>
              </a:spcBef>
            </a:pPr>
            <a:r>
              <a:rPr kumimoji="0" lang="zh-CN" altLang="en-US" sz="1400" dirty="0" smtClean="0">
                <a:solidFill>
                  <a:schemeClr val="tx1"/>
                </a:solidFill>
                <a:latin typeface="+mn-ea"/>
                <a:ea typeface="+mn-ea"/>
                <a:cs typeface="宋体" pitchFamily="2" charset="-122"/>
              </a:rPr>
              <a:t>附表</a:t>
            </a:r>
            <a:r>
              <a:rPr kumimoji="0" lang="en-US" altLang="zh-CN" sz="1400" dirty="0" smtClean="0">
                <a:solidFill>
                  <a:schemeClr val="tx1"/>
                </a:solidFill>
                <a:latin typeface="+mn-ea"/>
                <a:cs typeface="宋体" pitchFamily="2" charset="-122"/>
              </a:rPr>
              <a:t>B.0.8  </a:t>
            </a:r>
            <a:r>
              <a:rPr kumimoji="0" lang="en-US" altLang="en-US" sz="1400" dirty="0" smtClean="0">
                <a:solidFill>
                  <a:schemeClr val="tx1"/>
                </a:solidFill>
                <a:latin typeface="+mn-ea"/>
                <a:ea typeface="+mn-ea"/>
                <a:cs typeface="宋体" pitchFamily="2" charset="-122"/>
              </a:rPr>
              <a:t>  </a:t>
            </a:r>
            <a:r>
              <a:rPr kumimoji="0" lang="zh-CN" altLang="en-US" sz="1400" dirty="0" smtClean="0">
                <a:solidFill>
                  <a:schemeClr val="tx1"/>
                </a:solidFill>
                <a:latin typeface="+mn-ea"/>
                <a:ea typeface="+mn-ea"/>
                <a:cs typeface="宋体" pitchFamily="2" charset="-122"/>
              </a:rPr>
              <a:t>建筑工程概算表</a:t>
            </a:r>
          </a:p>
        </p:txBody>
      </p:sp>
      <p:sp>
        <p:nvSpPr>
          <p:cNvPr id="685058" name="Rectangle 2"/>
          <p:cNvSpPr>
            <a:spLocks noChangeArrowheads="1"/>
          </p:cNvSpPr>
          <p:nvPr/>
        </p:nvSpPr>
        <p:spPr bwMode="auto">
          <a:xfrm>
            <a:off x="2000232" y="6572273"/>
            <a:ext cx="6132678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1143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编制人：</a:t>
            </a:r>
            <a:r>
              <a:rPr kumimoji="0" lang="zh-CN" altLang="en-US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                                                                  审核人：                                                                  审定人：</a:t>
            </a:r>
            <a:endParaRPr kumimoji="0" lang="zh-CN" altLang="en-US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graphicFrame>
        <p:nvGraphicFramePr>
          <p:cNvPr id="14" name="表格 13"/>
          <p:cNvGraphicFramePr>
            <a:graphicFrameLocks noGrp="1"/>
          </p:cNvGraphicFramePr>
          <p:nvPr/>
        </p:nvGraphicFramePr>
        <p:xfrm>
          <a:off x="2132117" y="2285992"/>
          <a:ext cx="5275423" cy="4069158"/>
        </p:xfrm>
        <a:graphic>
          <a:graphicData uri="http://schemas.openxmlformats.org/drawingml/2006/table">
            <a:tbl>
              <a:tblPr/>
              <a:tblGrid>
                <a:gridCol w="378650"/>
                <a:gridCol w="559484"/>
                <a:gridCol w="1119365"/>
                <a:gridCol w="727685"/>
                <a:gridCol w="450114"/>
                <a:gridCol w="615552"/>
                <a:gridCol w="727685"/>
                <a:gridCol w="696888"/>
              </a:tblGrid>
              <a:tr h="215692"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700" b="1" kern="0" dirty="0">
                          <a:latin typeface="Times New Roman"/>
                          <a:ea typeface="宋体"/>
                          <a:cs typeface="宋体"/>
                        </a:rPr>
                        <a:t>序号</a:t>
                      </a:r>
                      <a:endParaRPr lang="zh-CN" sz="6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8886" marR="388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700" b="1" kern="0">
                          <a:latin typeface="Times New Roman"/>
                          <a:ea typeface="宋体"/>
                          <a:cs typeface="宋体"/>
                        </a:rPr>
                        <a:t>项目编码</a:t>
                      </a:r>
                      <a:endParaRPr lang="zh-CN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8886" marR="388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700" b="1" kern="0">
                          <a:latin typeface="Times New Roman"/>
                          <a:ea typeface="宋体"/>
                          <a:cs typeface="宋体"/>
                        </a:rPr>
                        <a:t>工程项目或费用名称</a:t>
                      </a:r>
                      <a:endParaRPr lang="zh-CN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8886" marR="388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700" b="1" kern="0">
                          <a:latin typeface="Times New Roman"/>
                          <a:ea typeface="宋体"/>
                          <a:cs typeface="宋体"/>
                        </a:rPr>
                        <a:t>项目特征</a:t>
                      </a:r>
                      <a:endParaRPr lang="zh-CN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8886" marR="388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700" b="1" kern="0">
                          <a:latin typeface="Times New Roman"/>
                          <a:ea typeface="宋体"/>
                          <a:cs typeface="宋体"/>
                        </a:rPr>
                        <a:t>单位</a:t>
                      </a:r>
                      <a:endParaRPr lang="zh-CN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8886" marR="388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700" b="1" kern="0">
                          <a:latin typeface="Times New Roman"/>
                          <a:ea typeface="宋体"/>
                          <a:cs typeface="宋体"/>
                        </a:rPr>
                        <a:t>数量</a:t>
                      </a:r>
                      <a:endParaRPr lang="zh-CN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8886" marR="388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700" b="1" kern="0">
                          <a:latin typeface="Times New Roman"/>
                          <a:ea typeface="宋体"/>
                          <a:cs typeface="宋体"/>
                        </a:rPr>
                        <a:t>综合单价（元）</a:t>
                      </a:r>
                      <a:endParaRPr lang="zh-CN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8886" marR="388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700" b="1" kern="0">
                          <a:latin typeface="Times New Roman"/>
                          <a:ea typeface="宋体"/>
                          <a:cs typeface="宋体"/>
                        </a:rPr>
                        <a:t>合价（元）</a:t>
                      </a:r>
                      <a:endParaRPr lang="zh-CN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8886" marR="388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1850"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8886" marR="388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8886" marR="388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700" b="1" kern="0">
                          <a:latin typeface="Times New Roman"/>
                          <a:ea typeface="宋体"/>
                          <a:cs typeface="宋体"/>
                        </a:rPr>
                        <a:t>分部分项工程</a:t>
                      </a:r>
                      <a:endParaRPr lang="zh-CN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8886" marR="388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8886" marR="388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8886" marR="388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8886" marR="388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8886" marR="388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8886" marR="388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185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700" b="1" kern="100">
                          <a:latin typeface="Times New Roman"/>
                          <a:cs typeface="Times New Roman"/>
                        </a:rPr>
                        <a:t>（一）</a:t>
                      </a:r>
                      <a:endParaRPr lang="zh-CN" sz="600" kern="100">
                        <a:latin typeface="宋体"/>
                        <a:cs typeface="Times New Roman"/>
                      </a:endParaRPr>
                    </a:p>
                  </a:txBody>
                  <a:tcPr marL="38886" marR="388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600" kern="100">
                        <a:latin typeface="宋体"/>
                        <a:cs typeface="Times New Roman"/>
                      </a:endParaRPr>
                    </a:p>
                  </a:txBody>
                  <a:tcPr marL="38886" marR="388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700" b="1" kern="100">
                          <a:latin typeface="Times New Roman"/>
                          <a:cs typeface="Times New Roman"/>
                        </a:rPr>
                        <a:t>土石方工程</a:t>
                      </a:r>
                      <a:endParaRPr lang="zh-CN" sz="600" kern="100">
                        <a:latin typeface="宋体"/>
                        <a:cs typeface="Times New Roman"/>
                      </a:endParaRPr>
                    </a:p>
                  </a:txBody>
                  <a:tcPr marL="38886" marR="388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8886" marR="388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8886" marR="388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8886" marR="388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8886" marR="388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8886" marR="388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185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700" b="1" kern="100">
                          <a:latin typeface="Times New Roman"/>
                          <a:cs typeface="Times New Roman"/>
                        </a:rPr>
                        <a:t>1</a:t>
                      </a:r>
                      <a:endParaRPr lang="zh-CN" sz="600" kern="100">
                        <a:latin typeface="宋体"/>
                        <a:cs typeface="Times New Roman"/>
                      </a:endParaRPr>
                    </a:p>
                  </a:txBody>
                  <a:tcPr marL="38886" marR="388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700" b="1" kern="100">
                          <a:latin typeface="Times New Roman"/>
                          <a:cs typeface="Times New Roman"/>
                        </a:rPr>
                        <a:t>××</a:t>
                      </a:r>
                      <a:endParaRPr lang="zh-CN" sz="600" kern="100">
                        <a:latin typeface="宋体"/>
                        <a:cs typeface="Times New Roman"/>
                      </a:endParaRPr>
                    </a:p>
                  </a:txBody>
                  <a:tcPr marL="38886" marR="388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700" b="1" kern="100">
                          <a:latin typeface="Times New Roman"/>
                          <a:cs typeface="Times New Roman"/>
                        </a:rPr>
                        <a:t>×××××</a:t>
                      </a:r>
                      <a:endParaRPr lang="zh-CN" sz="600" kern="100">
                        <a:latin typeface="宋体"/>
                        <a:cs typeface="Times New Roman"/>
                      </a:endParaRPr>
                    </a:p>
                  </a:txBody>
                  <a:tcPr marL="38886" marR="388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8886" marR="388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8886" marR="388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8886" marR="388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8886" marR="388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8886" marR="388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185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700" b="1" kern="100">
                          <a:latin typeface="Times New Roman"/>
                          <a:cs typeface="Times New Roman"/>
                        </a:rPr>
                        <a:t>2</a:t>
                      </a:r>
                      <a:endParaRPr lang="zh-CN" sz="600" kern="100">
                        <a:latin typeface="宋体"/>
                        <a:cs typeface="Times New Roman"/>
                      </a:endParaRPr>
                    </a:p>
                  </a:txBody>
                  <a:tcPr marL="38886" marR="388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700" b="1" kern="100">
                          <a:latin typeface="Times New Roman"/>
                          <a:cs typeface="Times New Roman"/>
                        </a:rPr>
                        <a:t>××</a:t>
                      </a:r>
                      <a:endParaRPr lang="zh-CN" sz="600" kern="100">
                        <a:latin typeface="宋体"/>
                        <a:cs typeface="Times New Roman"/>
                      </a:endParaRPr>
                    </a:p>
                  </a:txBody>
                  <a:tcPr marL="38886" marR="388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700" b="1" kern="100">
                          <a:latin typeface="Times New Roman"/>
                          <a:cs typeface="Times New Roman"/>
                        </a:rPr>
                        <a:t>×××××</a:t>
                      </a:r>
                      <a:endParaRPr lang="zh-CN" sz="600" kern="100">
                        <a:latin typeface="宋体"/>
                        <a:cs typeface="Times New Roman"/>
                      </a:endParaRPr>
                    </a:p>
                  </a:txBody>
                  <a:tcPr marL="38886" marR="388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8886" marR="388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8886" marR="388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8886" marR="388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8886" marR="388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8886" marR="388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471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600" kern="100">
                        <a:latin typeface="宋体"/>
                        <a:cs typeface="Times New Roman"/>
                      </a:endParaRPr>
                    </a:p>
                  </a:txBody>
                  <a:tcPr marL="38886" marR="388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600" kern="100">
                        <a:latin typeface="宋体"/>
                        <a:cs typeface="Times New Roman"/>
                      </a:endParaRPr>
                    </a:p>
                  </a:txBody>
                  <a:tcPr marL="38886" marR="388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600" kern="100">
                        <a:latin typeface="宋体"/>
                        <a:cs typeface="Times New Roman"/>
                      </a:endParaRPr>
                    </a:p>
                  </a:txBody>
                  <a:tcPr marL="38886" marR="388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8886" marR="388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8886" marR="388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8886" marR="388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8886" marR="388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8886" marR="388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185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700" b="1" kern="100">
                          <a:latin typeface="Times New Roman"/>
                          <a:cs typeface="Times New Roman"/>
                        </a:rPr>
                        <a:t>（二）</a:t>
                      </a:r>
                      <a:endParaRPr lang="zh-CN" sz="600" kern="100">
                        <a:latin typeface="宋体"/>
                        <a:cs typeface="Times New Roman"/>
                      </a:endParaRPr>
                    </a:p>
                  </a:txBody>
                  <a:tcPr marL="38886" marR="388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600" kern="100">
                        <a:latin typeface="宋体"/>
                        <a:cs typeface="Times New Roman"/>
                      </a:endParaRPr>
                    </a:p>
                  </a:txBody>
                  <a:tcPr marL="38886" marR="388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700" b="1" kern="100">
                          <a:latin typeface="Times New Roman"/>
                          <a:cs typeface="Times New Roman"/>
                        </a:rPr>
                        <a:t>砌筑工程</a:t>
                      </a:r>
                      <a:endParaRPr lang="zh-CN" sz="600" kern="100">
                        <a:latin typeface="宋体"/>
                        <a:cs typeface="Times New Roman"/>
                      </a:endParaRPr>
                    </a:p>
                  </a:txBody>
                  <a:tcPr marL="38886" marR="388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8886" marR="388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8886" marR="388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8886" marR="388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8886" marR="388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8886" marR="388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185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700" b="1" kern="100">
                          <a:latin typeface="Times New Roman"/>
                          <a:cs typeface="Times New Roman"/>
                        </a:rPr>
                        <a:t>1</a:t>
                      </a:r>
                      <a:endParaRPr lang="zh-CN" sz="600" kern="100">
                        <a:latin typeface="宋体"/>
                        <a:cs typeface="Times New Roman"/>
                      </a:endParaRPr>
                    </a:p>
                  </a:txBody>
                  <a:tcPr marL="38886" marR="388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700" b="1" kern="100">
                          <a:latin typeface="Times New Roman"/>
                          <a:cs typeface="Times New Roman"/>
                        </a:rPr>
                        <a:t>××</a:t>
                      </a:r>
                      <a:endParaRPr lang="zh-CN" sz="600" kern="100">
                        <a:latin typeface="宋体"/>
                        <a:cs typeface="Times New Roman"/>
                      </a:endParaRPr>
                    </a:p>
                  </a:txBody>
                  <a:tcPr marL="38886" marR="388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700" b="1" kern="100">
                          <a:latin typeface="Times New Roman"/>
                          <a:cs typeface="Times New Roman"/>
                        </a:rPr>
                        <a:t>××××××</a:t>
                      </a:r>
                      <a:endParaRPr lang="zh-CN" sz="600" kern="100">
                        <a:latin typeface="宋体"/>
                        <a:cs typeface="Times New Roman"/>
                      </a:endParaRPr>
                    </a:p>
                  </a:txBody>
                  <a:tcPr marL="38886" marR="388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8886" marR="388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8886" marR="388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8886" marR="388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8886" marR="388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8886" marR="388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471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600" kern="100">
                        <a:latin typeface="宋体"/>
                        <a:cs typeface="Times New Roman"/>
                      </a:endParaRPr>
                    </a:p>
                  </a:txBody>
                  <a:tcPr marL="38886" marR="388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600" kern="100">
                        <a:latin typeface="宋体"/>
                        <a:cs typeface="Times New Roman"/>
                      </a:endParaRPr>
                    </a:p>
                  </a:txBody>
                  <a:tcPr marL="38886" marR="388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600" kern="100">
                        <a:latin typeface="宋体"/>
                        <a:cs typeface="Times New Roman"/>
                      </a:endParaRPr>
                    </a:p>
                  </a:txBody>
                  <a:tcPr marL="38886" marR="388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8886" marR="388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8886" marR="388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8886" marR="388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8886" marR="388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8886" marR="388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185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700" b="1" kern="100">
                          <a:latin typeface="Times New Roman"/>
                          <a:cs typeface="Times New Roman"/>
                        </a:rPr>
                        <a:t>（三）</a:t>
                      </a:r>
                      <a:endParaRPr lang="zh-CN" sz="600" kern="100">
                        <a:latin typeface="宋体"/>
                        <a:cs typeface="Times New Roman"/>
                      </a:endParaRPr>
                    </a:p>
                  </a:txBody>
                  <a:tcPr marL="38886" marR="388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600" kern="100">
                        <a:latin typeface="宋体"/>
                        <a:cs typeface="Times New Roman"/>
                      </a:endParaRPr>
                    </a:p>
                  </a:txBody>
                  <a:tcPr marL="38886" marR="388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700" b="1" kern="100">
                          <a:latin typeface="Times New Roman"/>
                          <a:cs typeface="Times New Roman"/>
                        </a:rPr>
                        <a:t>楼地面工程</a:t>
                      </a:r>
                      <a:endParaRPr lang="zh-CN" sz="600" kern="100">
                        <a:latin typeface="宋体"/>
                        <a:cs typeface="Times New Roman"/>
                      </a:endParaRPr>
                    </a:p>
                  </a:txBody>
                  <a:tcPr marL="38886" marR="388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8886" marR="388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8886" marR="388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8886" marR="388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8886" marR="388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8886" marR="388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1850"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en-US" sz="700" b="1" kern="100">
                          <a:latin typeface="Times New Roman"/>
                          <a:ea typeface="宋体"/>
                          <a:cs typeface="Times New Roman"/>
                        </a:rPr>
                        <a:t>1</a:t>
                      </a:r>
                      <a:endParaRPr lang="zh-CN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8886" marR="388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700" b="1" kern="100">
                          <a:latin typeface="Times New Roman"/>
                          <a:ea typeface="宋体"/>
                          <a:cs typeface="Times New Roman"/>
                        </a:rPr>
                        <a:t>××</a:t>
                      </a:r>
                      <a:endParaRPr lang="zh-CN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8886" marR="388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700" b="1" kern="100" dirty="0">
                          <a:latin typeface="Times New Roman"/>
                          <a:ea typeface="宋体"/>
                          <a:cs typeface="Times New Roman"/>
                        </a:rPr>
                        <a:t>×××××</a:t>
                      </a:r>
                      <a:endParaRPr lang="zh-CN" sz="6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8886" marR="388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8886" marR="388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8886" marR="388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8886" marR="388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8886" marR="388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8886" marR="388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4719"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8886" marR="388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8886" marR="388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8886" marR="388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8886" marR="388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8886" marR="388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8886" marR="388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8886" marR="388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8886" marR="388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1850"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700" b="1" kern="0">
                          <a:latin typeface="Times New Roman"/>
                          <a:ea typeface="宋体"/>
                          <a:cs typeface="Times New Roman"/>
                        </a:rPr>
                        <a:t>（四）</a:t>
                      </a:r>
                      <a:endParaRPr lang="zh-CN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8886" marR="388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8886" marR="388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en-US" altLang="zh-CN" sz="700" b="1" kern="100" dirty="0" smtClean="0">
                          <a:latin typeface="Times New Roman"/>
                          <a:ea typeface="+mn-ea"/>
                          <a:cs typeface="Times New Roman"/>
                        </a:rPr>
                        <a:t>××</a:t>
                      </a:r>
                      <a:r>
                        <a:rPr lang="zh-CN" sz="700" b="1" kern="0" dirty="0" smtClean="0">
                          <a:latin typeface="Times New Roman"/>
                          <a:ea typeface="宋体"/>
                          <a:cs typeface="宋体"/>
                        </a:rPr>
                        <a:t>工程</a:t>
                      </a:r>
                      <a:endParaRPr lang="zh-CN" sz="6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8886" marR="388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8886" marR="388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8886" marR="388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8886" marR="388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8886" marR="388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8886" marR="388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4719"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8886" marR="388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8886" marR="388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8886" marR="388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8886" marR="388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8886" marR="388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8886" marR="388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8886" marR="388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8886" marR="388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1850"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8886" marR="388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8886" marR="388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700" b="1" kern="0">
                          <a:latin typeface="Times New Roman"/>
                          <a:ea typeface="宋体"/>
                          <a:cs typeface="宋体"/>
                        </a:rPr>
                        <a:t>分部分项工程费用小计</a:t>
                      </a:r>
                      <a:endParaRPr lang="zh-CN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8886" marR="388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8886" marR="388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8886" marR="388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8886" marR="388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8886" marR="388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8886" marR="388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1850"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700" b="1" kern="0">
                          <a:latin typeface="Times New Roman"/>
                          <a:ea typeface="宋体"/>
                          <a:cs typeface="Times New Roman"/>
                        </a:rPr>
                        <a:t>二</a:t>
                      </a:r>
                      <a:endParaRPr lang="zh-CN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8886" marR="388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8886" marR="388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700" b="1" kern="0">
                          <a:latin typeface="Times New Roman"/>
                          <a:ea typeface="宋体"/>
                          <a:cs typeface="宋体"/>
                        </a:rPr>
                        <a:t>可计量措施项目</a:t>
                      </a:r>
                      <a:endParaRPr lang="zh-CN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8886" marR="388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8886" marR="388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8886" marR="388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8886" marR="388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8886" marR="388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8886" marR="388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1850"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700" b="1" kern="0">
                          <a:latin typeface="Times New Roman"/>
                          <a:ea typeface="宋体"/>
                          <a:cs typeface="Times New Roman"/>
                        </a:rPr>
                        <a:t>（一）</a:t>
                      </a:r>
                      <a:endParaRPr lang="zh-CN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8886" marR="388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8886" marR="388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700" b="1" kern="100">
                          <a:latin typeface="Times New Roman"/>
                          <a:ea typeface="宋体"/>
                          <a:cs typeface="Times New Roman"/>
                        </a:rPr>
                        <a:t>××工程</a:t>
                      </a:r>
                      <a:endParaRPr lang="zh-CN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8886" marR="388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8886" marR="388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8886" marR="388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8886" marR="388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8886" marR="388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8886" marR="388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1850"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en-US" sz="700" b="1" kern="0">
                          <a:latin typeface="Times New Roman"/>
                          <a:ea typeface="宋体"/>
                          <a:cs typeface="Times New Roman"/>
                        </a:rPr>
                        <a:t>1</a:t>
                      </a:r>
                      <a:endParaRPr lang="zh-CN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8886" marR="388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700" b="1" kern="100">
                          <a:latin typeface="Times New Roman"/>
                          <a:ea typeface="宋体"/>
                          <a:cs typeface="Times New Roman"/>
                        </a:rPr>
                        <a:t>××</a:t>
                      </a:r>
                      <a:endParaRPr lang="zh-CN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8886" marR="388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700" b="1" kern="100">
                          <a:latin typeface="Times New Roman"/>
                          <a:ea typeface="宋体"/>
                          <a:cs typeface="Times New Roman"/>
                        </a:rPr>
                        <a:t>×××××</a:t>
                      </a:r>
                      <a:endParaRPr lang="zh-CN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8886" marR="388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8886" marR="388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8886" marR="388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8886" marR="388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8886" marR="388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8886" marR="388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1850"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en-US" sz="700" b="1" kern="0">
                          <a:latin typeface="Times New Roman"/>
                          <a:ea typeface="宋体"/>
                          <a:cs typeface="Times New Roman"/>
                        </a:rPr>
                        <a:t>2</a:t>
                      </a:r>
                      <a:endParaRPr lang="zh-CN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8886" marR="388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700" b="1" kern="100">
                          <a:latin typeface="Times New Roman"/>
                          <a:ea typeface="宋体"/>
                          <a:cs typeface="Times New Roman"/>
                        </a:rPr>
                        <a:t>××</a:t>
                      </a:r>
                      <a:endParaRPr lang="zh-CN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8886" marR="388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700" b="1" kern="100">
                          <a:latin typeface="Times New Roman"/>
                          <a:ea typeface="宋体"/>
                          <a:cs typeface="Times New Roman"/>
                        </a:rPr>
                        <a:t>×××××</a:t>
                      </a:r>
                      <a:endParaRPr lang="zh-CN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8886" marR="388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8886" marR="388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8886" marR="388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8886" marR="388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8886" marR="388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8886" marR="388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1850"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700" b="1" kern="0">
                          <a:latin typeface="Times New Roman"/>
                          <a:ea typeface="宋体"/>
                          <a:cs typeface="Times New Roman"/>
                        </a:rPr>
                        <a:t>（二）</a:t>
                      </a:r>
                      <a:endParaRPr lang="zh-CN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8886" marR="388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8886" marR="388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700" b="1" kern="100">
                          <a:latin typeface="Times New Roman"/>
                          <a:ea typeface="宋体"/>
                          <a:cs typeface="Times New Roman"/>
                        </a:rPr>
                        <a:t>××工程</a:t>
                      </a:r>
                      <a:endParaRPr lang="zh-CN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8886" marR="388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8886" marR="388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8886" marR="388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8886" marR="388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8886" marR="388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8886" marR="388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1850"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en-US" sz="700" b="1" kern="0">
                          <a:latin typeface="Times New Roman"/>
                          <a:ea typeface="宋体"/>
                          <a:cs typeface="Times New Roman"/>
                        </a:rPr>
                        <a:t>1</a:t>
                      </a:r>
                      <a:endParaRPr lang="zh-CN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8886" marR="388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700" b="1" kern="100">
                          <a:latin typeface="Times New Roman"/>
                          <a:ea typeface="宋体"/>
                          <a:cs typeface="Times New Roman"/>
                        </a:rPr>
                        <a:t>××</a:t>
                      </a:r>
                      <a:endParaRPr lang="zh-CN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8886" marR="388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700" b="1" kern="100">
                          <a:latin typeface="Times New Roman"/>
                          <a:ea typeface="宋体"/>
                          <a:cs typeface="Times New Roman"/>
                        </a:rPr>
                        <a:t>×××××</a:t>
                      </a:r>
                      <a:endParaRPr lang="zh-CN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8886" marR="388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8886" marR="388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8886" marR="388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8886" marR="388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8886" marR="388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8886" marR="388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4719"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8886" marR="388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8886" marR="388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8886" marR="388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8886" marR="388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8886" marR="388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8886" marR="388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8886" marR="388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8886" marR="388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1850"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8886" marR="388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8886" marR="388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700" b="1" kern="0">
                          <a:latin typeface="Times New Roman"/>
                          <a:ea typeface="宋体"/>
                          <a:cs typeface="宋体"/>
                        </a:rPr>
                        <a:t>可计量措施项目费小计</a:t>
                      </a:r>
                      <a:endParaRPr lang="zh-CN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8886" marR="388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8886" marR="388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8886" marR="388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8886" marR="388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8886" marR="388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8886" marR="388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1850"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700" b="1" kern="0">
                          <a:latin typeface="Times New Roman"/>
                          <a:ea typeface="宋体"/>
                          <a:cs typeface="Times New Roman"/>
                        </a:rPr>
                        <a:t>三</a:t>
                      </a:r>
                      <a:endParaRPr lang="zh-CN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8886" marR="388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8886" marR="388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700" b="1" kern="0">
                          <a:latin typeface="Times New Roman"/>
                          <a:ea typeface="宋体"/>
                          <a:cs typeface="宋体"/>
                        </a:rPr>
                        <a:t>综合取定的措施项目费</a:t>
                      </a:r>
                      <a:endParaRPr lang="zh-CN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8886" marR="388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8886" marR="388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8886" marR="388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8886" marR="388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8886" marR="388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8886" marR="388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1850"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en-US" sz="700" b="1" kern="0">
                          <a:latin typeface="Times New Roman"/>
                          <a:ea typeface="宋体"/>
                          <a:cs typeface="Times New Roman"/>
                        </a:rPr>
                        <a:t>1</a:t>
                      </a:r>
                      <a:endParaRPr lang="zh-CN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8886" marR="388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6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8886" marR="388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700" b="1" kern="0">
                          <a:latin typeface="Times New Roman"/>
                          <a:ea typeface="宋体"/>
                          <a:cs typeface="宋体"/>
                        </a:rPr>
                        <a:t>安全文明施工费</a:t>
                      </a:r>
                      <a:endParaRPr lang="zh-CN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8886" marR="388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8886" marR="388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8886" marR="388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8886" marR="388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8886" marR="388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8886" marR="388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1850"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en-US" sz="700" b="1" kern="0">
                          <a:latin typeface="Times New Roman"/>
                          <a:ea typeface="宋体"/>
                          <a:cs typeface="Times New Roman"/>
                        </a:rPr>
                        <a:t>2</a:t>
                      </a:r>
                      <a:endParaRPr lang="zh-CN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8886" marR="388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8886" marR="388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700" b="1" kern="0">
                          <a:latin typeface="Times New Roman"/>
                          <a:ea typeface="宋体"/>
                          <a:cs typeface="宋体"/>
                        </a:rPr>
                        <a:t>夜间施工增加费</a:t>
                      </a:r>
                      <a:endParaRPr lang="zh-CN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8886" marR="388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8886" marR="388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8886" marR="388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8886" marR="388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8886" marR="388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8886" marR="388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1850"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en-US" sz="700" b="1" kern="0">
                          <a:latin typeface="Times New Roman"/>
                          <a:ea typeface="宋体"/>
                          <a:cs typeface="Times New Roman"/>
                        </a:rPr>
                        <a:t>3</a:t>
                      </a:r>
                      <a:endParaRPr lang="zh-CN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8886" marR="388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8886" marR="388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700" b="1" kern="0">
                          <a:latin typeface="Times New Roman"/>
                          <a:ea typeface="宋体"/>
                          <a:cs typeface="宋体"/>
                        </a:rPr>
                        <a:t>二次搬运费</a:t>
                      </a:r>
                      <a:endParaRPr lang="zh-CN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8886" marR="388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8886" marR="388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8886" marR="388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8886" marR="388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8886" marR="388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8886" marR="388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1850"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en-US" sz="700" b="1" kern="0">
                          <a:latin typeface="Times New Roman"/>
                          <a:ea typeface="宋体"/>
                          <a:cs typeface="Times New Roman"/>
                        </a:rPr>
                        <a:t>4</a:t>
                      </a:r>
                      <a:endParaRPr lang="zh-CN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8886" marR="388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8886" marR="388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700" b="1" kern="0">
                          <a:latin typeface="Times New Roman"/>
                          <a:ea typeface="宋体"/>
                          <a:cs typeface="宋体"/>
                        </a:rPr>
                        <a:t>冬雨季施工增加费</a:t>
                      </a:r>
                      <a:endParaRPr lang="zh-CN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8886" marR="388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8886" marR="388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8886" marR="388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8886" marR="388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8886" marR="388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8886" marR="388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1850"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en-US" altLang="zh-CN" sz="600" kern="100" dirty="0" smtClean="0">
                          <a:latin typeface="Times New Roman"/>
                          <a:ea typeface="宋体"/>
                          <a:cs typeface="Times New Roman"/>
                        </a:rPr>
                        <a:t>5</a:t>
                      </a:r>
                      <a:endParaRPr lang="zh-CN" sz="6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8886" marR="388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8886" marR="388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700" b="1" kern="0">
                          <a:latin typeface="Times New Roman"/>
                          <a:ea typeface="宋体"/>
                          <a:cs typeface="宋体"/>
                        </a:rPr>
                        <a:t>已完工程及设备保护费</a:t>
                      </a:r>
                      <a:endParaRPr lang="zh-CN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8886" marR="388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8886" marR="388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8886" marR="388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8886" marR="388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8886" marR="388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8886" marR="388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1850"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en-US" altLang="zh-CN" sz="600" kern="100" dirty="0" smtClean="0">
                          <a:latin typeface="Times New Roman"/>
                          <a:ea typeface="宋体"/>
                          <a:cs typeface="Times New Roman"/>
                        </a:rPr>
                        <a:t>6</a:t>
                      </a:r>
                      <a:endParaRPr lang="zh-CN" sz="6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8886" marR="388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8886" marR="388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700" b="1" kern="0">
                          <a:latin typeface="Times New Roman"/>
                          <a:ea typeface="宋体"/>
                          <a:cs typeface="宋体"/>
                        </a:rPr>
                        <a:t>工程定位复测费</a:t>
                      </a:r>
                      <a:endParaRPr lang="zh-CN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8886" marR="388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8886" marR="388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8886" marR="388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8886" marR="388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8886" marR="388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8886" marR="388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1850"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en-US" altLang="zh-CN" sz="600" kern="100" dirty="0" smtClean="0">
                          <a:latin typeface="Times New Roman"/>
                          <a:ea typeface="宋体"/>
                          <a:cs typeface="Times New Roman"/>
                        </a:rPr>
                        <a:t>7</a:t>
                      </a:r>
                      <a:endParaRPr lang="zh-CN" sz="6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8886" marR="388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8886" marR="388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700" b="1" kern="0">
                          <a:latin typeface="Times New Roman"/>
                          <a:ea typeface="宋体"/>
                          <a:cs typeface="宋体"/>
                        </a:rPr>
                        <a:t>特殊地区施工增加费</a:t>
                      </a:r>
                      <a:endParaRPr lang="zh-CN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8886" marR="388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8886" marR="388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8886" marR="388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8886" marR="388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8886" marR="388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8886" marR="388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3700"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en-US" altLang="zh-CN" sz="600" kern="100" dirty="0" smtClean="0">
                          <a:latin typeface="Times New Roman"/>
                          <a:ea typeface="宋体"/>
                          <a:cs typeface="Times New Roman"/>
                        </a:rPr>
                        <a:t>8</a:t>
                      </a:r>
                      <a:endParaRPr lang="zh-CN" sz="6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8886" marR="388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8886" marR="388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700" b="1" kern="0">
                          <a:latin typeface="Times New Roman"/>
                          <a:ea typeface="宋体"/>
                          <a:cs typeface="宋体"/>
                        </a:rPr>
                        <a:t>大型机械设备进出场及安拆费</a:t>
                      </a:r>
                      <a:endParaRPr lang="zh-CN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8886" marR="388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8886" marR="388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8886" marR="388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8886" marR="388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8886" marR="388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8886" marR="388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1850"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8886" marR="388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700" b="1" kern="100">
                          <a:latin typeface="Times New Roman"/>
                          <a:ea typeface="宋体"/>
                          <a:cs typeface="Times New Roman"/>
                        </a:rPr>
                        <a:t>××</a:t>
                      </a:r>
                      <a:endParaRPr lang="zh-CN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8886" marR="388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700" b="1" kern="100">
                          <a:latin typeface="Times New Roman"/>
                          <a:ea typeface="宋体"/>
                          <a:cs typeface="Times New Roman"/>
                        </a:rPr>
                        <a:t>×××××</a:t>
                      </a:r>
                      <a:endParaRPr lang="zh-CN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8886" marR="388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8886" marR="388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8886" marR="388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8886" marR="388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8886" marR="388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8886" marR="388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1432"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8886" marR="388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8886" marR="388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700" b="1" kern="0">
                          <a:latin typeface="Times New Roman"/>
                          <a:ea typeface="宋体"/>
                          <a:cs typeface="宋体"/>
                        </a:rPr>
                        <a:t>综合取定措施项目费小计</a:t>
                      </a:r>
                      <a:endParaRPr lang="zh-CN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8886" marR="388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8886" marR="388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8886" marR="388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8886" marR="388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8886" marR="388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8886" marR="388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4719"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8886" marR="388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8886" marR="388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8886" marR="388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8886" marR="388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8886" marR="388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8886" marR="388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8886" marR="388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8886" marR="388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1850"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8886" marR="388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8886" marR="388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700" b="1" kern="0">
                          <a:latin typeface="Times New Roman"/>
                          <a:ea typeface="宋体"/>
                          <a:cs typeface="宋体"/>
                        </a:rPr>
                        <a:t>合计</a:t>
                      </a:r>
                      <a:endParaRPr lang="zh-CN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8886" marR="388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8886" marR="388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8886" marR="388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8886" marR="388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8886" marR="388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6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8886" marR="388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7169" name="Rectangle 1"/>
          <p:cNvSpPr>
            <a:spLocks noChangeArrowheads="1"/>
          </p:cNvSpPr>
          <p:nvPr/>
        </p:nvSpPr>
        <p:spPr bwMode="auto">
          <a:xfrm>
            <a:off x="2066175" y="2000241"/>
            <a:ext cx="5605135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10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单项工程概算编号：</a:t>
            </a:r>
            <a:r>
              <a:rPr kumimoji="0" lang="zh-CN" altLang="en-US" sz="100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         </a:t>
            </a:r>
            <a:r>
              <a:rPr kumimoji="0" lang="zh-CN" altLang="en-US" sz="10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                单项工程名称：</a:t>
            </a:r>
            <a:r>
              <a:rPr kumimoji="0" lang="zh-CN" altLang="en-US" sz="100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                  </a:t>
            </a:r>
            <a:r>
              <a:rPr kumimoji="0" lang="zh-CN" altLang="en-US" sz="10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                               共    页   第   页</a:t>
            </a:r>
            <a:endParaRPr kumimoji="0" lang="zh-CN" altLang="en-US" sz="10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7170" name="Rectangle 2"/>
          <p:cNvSpPr>
            <a:spLocks noChangeArrowheads="1"/>
          </p:cNvSpPr>
          <p:nvPr/>
        </p:nvSpPr>
        <p:spPr bwMode="auto">
          <a:xfrm>
            <a:off x="1868346" y="6400800"/>
            <a:ext cx="9144000" cy="2308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286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9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注：建筑工程概算表应以单项工程为对象进行编制，表中综合单价应通过综合单价分析表计算获得。</a:t>
            </a:r>
            <a:endParaRPr kumimoji="0" lang="zh-CN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4"/>
          <p:cNvGrpSpPr>
            <a:grpSpLocks/>
          </p:cNvGrpSpPr>
          <p:nvPr/>
        </p:nvGrpSpPr>
        <p:grpSpPr bwMode="auto">
          <a:xfrm>
            <a:off x="633046" y="422275"/>
            <a:ext cx="4868008" cy="642938"/>
            <a:chOff x="632383" y="422260"/>
            <a:chExt cx="4868311" cy="642941"/>
          </a:xfrm>
        </p:grpSpPr>
        <p:pic>
          <p:nvPicPr>
            <p:cNvPr id="74765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632383" y="422260"/>
              <a:ext cx="969760" cy="642941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</p:spPr>
        </p:pic>
        <p:sp>
          <p:nvSpPr>
            <p:cNvPr id="74766" name="TextBox 6"/>
            <p:cNvSpPr txBox="1">
              <a:spLocks noChangeArrowheads="1"/>
            </p:cNvSpPr>
            <p:nvPr/>
          </p:nvSpPr>
          <p:spPr bwMode="auto">
            <a:xfrm>
              <a:off x="1503067" y="430185"/>
              <a:ext cx="3926189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2400">
                  <a:solidFill>
                    <a:srgbClr val="1D8AC8"/>
                  </a:solidFill>
                  <a:latin typeface="华文新魏" pitchFamily="2" charset="-122"/>
                  <a:ea typeface="华文新魏" pitchFamily="2" charset="-122"/>
                </a:rPr>
                <a:t>中国建设工程造价管理协会</a:t>
              </a:r>
            </a:p>
          </p:txBody>
        </p:sp>
        <p:sp>
          <p:nvSpPr>
            <p:cNvPr id="8" name="矩形 7"/>
            <p:cNvSpPr/>
            <p:nvPr/>
          </p:nvSpPr>
          <p:spPr>
            <a:xfrm>
              <a:off x="1502876" y="1008051"/>
              <a:ext cx="3997818" cy="46037"/>
            </a:xfrm>
            <a:prstGeom prst="rect">
              <a:avLst/>
            </a:prstGeom>
            <a:solidFill>
              <a:srgbClr val="1D8AC8"/>
            </a:solidFill>
            <a:ln>
              <a:solidFill>
                <a:srgbClr val="1D8AC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rgbClr val="FF0000"/>
                </a:solidFill>
              </a:endParaRPr>
            </a:p>
          </p:txBody>
        </p:sp>
      </p:grpSp>
      <p:sp>
        <p:nvSpPr>
          <p:cNvPr id="9" name="同侧圆角矩形 4"/>
          <p:cNvSpPr/>
          <p:nvPr/>
        </p:nvSpPr>
        <p:spPr bwMode="auto">
          <a:xfrm>
            <a:off x="6814054" y="500043"/>
            <a:ext cx="1450741" cy="714359"/>
          </a:xfrm>
          <a:prstGeom prst="rect">
            <a:avLst/>
          </a:prstGeom>
          <a:ln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lIns="247650" tIns="123825" rIns="247650" bIns="123825" spcCol="1270" anchor="ctr"/>
          <a:lstStyle/>
          <a:p>
            <a:pPr>
              <a:defRPr/>
            </a:pPr>
            <a:r>
              <a:rPr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  附  录</a:t>
            </a:r>
            <a:endParaRPr lang="zh-CN" altLang="zh-CN" sz="2400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Rectangle 1"/>
          <p:cNvSpPr>
            <a:spLocks noChangeArrowheads="1"/>
          </p:cNvSpPr>
          <p:nvPr/>
        </p:nvSpPr>
        <p:spPr bwMode="auto">
          <a:xfrm>
            <a:off x="3121259" y="1000108"/>
            <a:ext cx="3626852" cy="6103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165048" rIns="91440" bIns="165048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kumimoji="0" lang="x-none" altLang="zh-CN" dirty="0" smtClean="0" bmk="_Toc385509759">
                <a:solidFill>
                  <a:schemeClr val="tx1"/>
                </a:solidFill>
                <a:latin typeface="Cambria" pitchFamily="18" charset="0"/>
                <a:cs typeface="宋体" pitchFamily="2" charset="-122"/>
              </a:rPr>
              <a:t>附录B </a:t>
            </a:r>
            <a:r>
              <a:rPr kumimoji="0" lang="en-US" altLang="zh-CN" dirty="0" smtClean="0" bmk="_Toc385509759">
                <a:solidFill>
                  <a:schemeClr val="tx1"/>
                </a:solidFill>
                <a:latin typeface="Cambria" pitchFamily="18" charset="0"/>
                <a:cs typeface="宋体" pitchFamily="2" charset="-122"/>
              </a:rPr>
              <a:t>  </a:t>
            </a:r>
            <a:r>
              <a:rPr kumimoji="0" lang="x-none" altLang="zh-CN" dirty="0" smtClean="0" bmk="_Toc385509759">
                <a:solidFill>
                  <a:schemeClr val="tx1"/>
                </a:solidFill>
                <a:latin typeface="Cambria" pitchFamily="18" charset="0"/>
                <a:cs typeface="宋体" pitchFamily="2" charset="-122"/>
              </a:rPr>
              <a:t>设计概算成果文件格式</a:t>
            </a:r>
            <a:endParaRPr kumimoji="0" lang="zh-CN" altLang="en-US" dirty="0" smtClean="0" bmk="_Toc385509759">
              <a:solidFill>
                <a:schemeClr val="tx1"/>
              </a:solidFill>
              <a:latin typeface="Cambria" pitchFamily="18" charset="0"/>
              <a:cs typeface="宋体" pitchFamily="2" charset="-122"/>
            </a:endParaRPr>
          </a:p>
        </p:txBody>
      </p:sp>
      <p:sp>
        <p:nvSpPr>
          <p:cNvPr id="567297" name="Rectangle 1"/>
          <p:cNvSpPr>
            <a:spLocks noChangeArrowheads="1"/>
          </p:cNvSpPr>
          <p:nvPr/>
        </p:nvSpPr>
        <p:spPr bwMode="auto">
          <a:xfrm>
            <a:off x="615434" y="1500174"/>
            <a:ext cx="6396449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>
              <a:spcBef>
                <a:spcPct val="0"/>
              </a:spcBef>
            </a:pPr>
            <a:r>
              <a:rPr kumimoji="0" lang="en-US" altLang="zh-CN" b="0" dirty="0" smtClean="0">
                <a:solidFill>
                  <a:schemeClr val="tx1"/>
                </a:solidFill>
                <a:latin typeface="+mn-ea"/>
                <a:ea typeface="+mn-ea"/>
                <a:cs typeface="Times New Roman" pitchFamily="18" charset="0"/>
              </a:rPr>
              <a:t>B.0.9  </a:t>
            </a:r>
            <a:r>
              <a:rPr kumimoji="0" lang="zh-CN" altLang="en-US" b="0" dirty="0" smtClean="0">
                <a:solidFill>
                  <a:schemeClr val="tx1"/>
                </a:solidFill>
                <a:latin typeface="+mn-ea"/>
                <a:ea typeface="+mn-ea"/>
                <a:cs typeface="Times New Roman" pitchFamily="18" charset="0"/>
              </a:rPr>
              <a:t>建筑工程设计概算综合单价分析表可按表</a:t>
            </a:r>
            <a:r>
              <a:rPr kumimoji="0" lang="en-US" altLang="zh-CN" b="0" dirty="0" smtClean="0">
                <a:solidFill>
                  <a:schemeClr val="tx1"/>
                </a:solidFill>
                <a:latin typeface="+mn-ea"/>
                <a:ea typeface="+mn-ea"/>
                <a:cs typeface="Times New Roman" pitchFamily="18" charset="0"/>
              </a:rPr>
              <a:t>B.0.9</a:t>
            </a:r>
            <a:r>
              <a:rPr kumimoji="0" lang="zh-CN" altLang="en-US" b="0" dirty="0" smtClean="0">
                <a:solidFill>
                  <a:schemeClr val="tx1"/>
                </a:solidFill>
                <a:latin typeface="+mn-ea"/>
                <a:ea typeface="+mn-ea"/>
                <a:cs typeface="Times New Roman" pitchFamily="18" charset="0"/>
              </a:rPr>
              <a:t>编制。</a:t>
            </a:r>
          </a:p>
        </p:txBody>
      </p:sp>
      <p:sp>
        <p:nvSpPr>
          <p:cNvPr id="678913" name="Rectangle 1"/>
          <p:cNvSpPr>
            <a:spLocks noChangeArrowheads="1"/>
          </p:cNvSpPr>
          <p:nvPr/>
        </p:nvSpPr>
        <p:spPr bwMode="auto">
          <a:xfrm>
            <a:off x="3121259" y="1906778"/>
            <a:ext cx="3758738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>
              <a:spcBef>
                <a:spcPct val="0"/>
              </a:spcBef>
            </a:pPr>
            <a:r>
              <a:rPr kumimoji="0" lang="zh-CN" altLang="en-US" sz="1400" dirty="0" smtClean="0">
                <a:solidFill>
                  <a:schemeClr val="tx1"/>
                </a:solidFill>
                <a:latin typeface="+mn-ea"/>
                <a:ea typeface="+mn-ea"/>
                <a:cs typeface="宋体" pitchFamily="2" charset="-122"/>
              </a:rPr>
              <a:t>表</a:t>
            </a:r>
            <a:r>
              <a:rPr kumimoji="0" lang="en-US" altLang="zh-CN" sz="1400" dirty="0" smtClean="0">
                <a:solidFill>
                  <a:schemeClr val="tx1"/>
                </a:solidFill>
                <a:latin typeface="+mn-ea"/>
                <a:cs typeface="宋体" pitchFamily="2" charset="-122"/>
              </a:rPr>
              <a:t>B.0.9</a:t>
            </a:r>
            <a:r>
              <a:rPr kumimoji="0" lang="en-US" altLang="en-US" sz="1400" dirty="0" smtClean="0">
                <a:solidFill>
                  <a:schemeClr val="tx1"/>
                </a:solidFill>
                <a:latin typeface="+mn-ea"/>
                <a:ea typeface="+mn-ea"/>
                <a:cs typeface="宋体" pitchFamily="2" charset="-122"/>
              </a:rPr>
              <a:t>   </a:t>
            </a:r>
            <a:r>
              <a:rPr kumimoji="0" lang="zh-CN" altLang="en-US" sz="1400" dirty="0" smtClean="0">
                <a:solidFill>
                  <a:schemeClr val="tx1"/>
                </a:solidFill>
                <a:latin typeface="+mn-ea"/>
                <a:ea typeface="+mn-ea"/>
                <a:cs typeface="宋体" pitchFamily="2" charset="-122"/>
              </a:rPr>
              <a:t>建筑工程设计概算综合单价分析表</a:t>
            </a:r>
          </a:p>
        </p:txBody>
      </p:sp>
      <p:sp>
        <p:nvSpPr>
          <p:cNvPr id="685057" name="Rectangle 1"/>
          <p:cNvSpPr>
            <a:spLocks noChangeArrowheads="1"/>
          </p:cNvSpPr>
          <p:nvPr/>
        </p:nvSpPr>
        <p:spPr bwMode="auto">
          <a:xfrm>
            <a:off x="1802404" y="2254086"/>
            <a:ext cx="6110633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>
              <a:spcBef>
                <a:spcPct val="0"/>
              </a:spcBef>
            </a:pPr>
            <a:r>
              <a:rPr kumimoji="0" lang="zh-CN" altLang="en-US" sz="1000" dirty="0" smtClean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单项工程概算编号：</a:t>
            </a:r>
            <a:r>
              <a:rPr kumimoji="0" lang="en-US" altLang="en-US" sz="1000" dirty="0" smtClean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                                 </a:t>
            </a:r>
            <a:r>
              <a:rPr kumimoji="0" lang="zh-CN" altLang="en-US" sz="1000" dirty="0" smtClean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单项工程名称：</a:t>
            </a:r>
            <a:r>
              <a:rPr kumimoji="0" lang="en-US" altLang="en-US" sz="1000" dirty="0" smtClean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                                                  </a:t>
            </a:r>
            <a:r>
              <a:rPr kumimoji="0" lang="zh-CN" altLang="en-US" sz="1000" dirty="0" smtClean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共</a:t>
            </a:r>
            <a:r>
              <a:rPr kumimoji="0" lang="en-US" altLang="en-US" sz="1000" dirty="0" smtClean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   </a:t>
            </a:r>
            <a:r>
              <a:rPr kumimoji="0" lang="zh-CN" altLang="en-US" sz="1000" dirty="0" smtClean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页</a:t>
            </a:r>
            <a:r>
              <a:rPr kumimoji="0" lang="en-US" altLang="en-US" sz="1000" dirty="0" smtClean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  </a:t>
            </a:r>
            <a:r>
              <a:rPr kumimoji="0" lang="zh-CN" altLang="en-US" sz="1000" dirty="0" smtClean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第</a:t>
            </a:r>
            <a:r>
              <a:rPr kumimoji="0" lang="en-US" altLang="en-US" sz="1000" dirty="0" smtClean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  </a:t>
            </a:r>
            <a:r>
              <a:rPr kumimoji="0" lang="zh-CN" altLang="en-US" sz="1000" dirty="0" smtClean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页</a:t>
            </a:r>
          </a:p>
        </p:txBody>
      </p:sp>
      <p:sp>
        <p:nvSpPr>
          <p:cNvPr id="685058" name="Rectangle 2"/>
          <p:cNvSpPr>
            <a:spLocks noChangeArrowheads="1"/>
          </p:cNvSpPr>
          <p:nvPr/>
        </p:nvSpPr>
        <p:spPr bwMode="auto">
          <a:xfrm>
            <a:off x="1736461" y="6000769"/>
            <a:ext cx="6132678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1143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编制人：</a:t>
            </a:r>
            <a:r>
              <a:rPr kumimoji="0" lang="zh-CN" altLang="en-US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                                                                  审核人：                                                                  审定人：</a:t>
            </a:r>
            <a:endParaRPr kumimoji="0" lang="zh-CN" altLang="en-US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graphicFrame>
        <p:nvGraphicFramePr>
          <p:cNvPr id="17" name="表格 16"/>
          <p:cNvGraphicFramePr>
            <a:graphicFrameLocks noGrp="1"/>
          </p:cNvGraphicFramePr>
          <p:nvPr/>
        </p:nvGraphicFramePr>
        <p:xfrm>
          <a:off x="1472690" y="2552608"/>
          <a:ext cx="6858047" cy="2876656"/>
        </p:xfrm>
        <a:graphic>
          <a:graphicData uri="http://schemas.openxmlformats.org/drawingml/2006/table">
            <a:tbl>
              <a:tblPr/>
              <a:tblGrid>
                <a:gridCol w="991935"/>
                <a:gridCol w="628891"/>
                <a:gridCol w="752274"/>
                <a:gridCol w="74277"/>
                <a:gridCol w="629335"/>
                <a:gridCol w="629335"/>
                <a:gridCol w="629335"/>
                <a:gridCol w="629335"/>
                <a:gridCol w="631110"/>
                <a:gridCol w="631110"/>
                <a:gridCol w="631110"/>
              </a:tblGrid>
              <a:tr h="158712">
                <a:tc>
                  <a:txBody>
                    <a:bodyPr/>
                    <a:lstStyle/>
                    <a:p>
                      <a:pPr indent="299720" algn="ctr">
                        <a:spcAft>
                          <a:spcPts val="0"/>
                        </a:spcAft>
                      </a:pPr>
                      <a:r>
                        <a:rPr lang="zh-CN" sz="800" b="1" kern="100" dirty="0">
                          <a:latin typeface="Times New Roman"/>
                          <a:ea typeface="宋体"/>
                          <a:cs typeface="Times New Roman"/>
                        </a:rPr>
                        <a:t>项目编码</a:t>
                      </a:r>
                      <a:endParaRPr lang="zh-CN" sz="7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2660" marR="426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7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2660" marR="426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800" b="1" kern="100">
                          <a:latin typeface="Times New Roman"/>
                          <a:ea typeface="宋体"/>
                          <a:cs typeface="Times New Roman"/>
                        </a:rPr>
                        <a:t>项目名称</a:t>
                      </a:r>
                      <a:endParaRPr lang="zh-CN" sz="7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2660" marR="426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7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2660" marR="426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800" b="1" kern="100">
                          <a:latin typeface="Times New Roman"/>
                          <a:ea typeface="宋体"/>
                          <a:cs typeface="Times New Roman"/>
                        </a:rPr>
                        <a:t>计量单位</a:t>
                      </a:r>
                      <a:endParaRPr lang="zh-CN" sz="7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2660" marR="426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7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2660" marR="426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800" b="1" kern="100">
                          <a:latin typeface="Times New Roman"/>
                          <a:ea typeface="宋体"/>
                          <a:cs typeface="Times New Roman"/>
                        </a:rPr>
                        <a:t>工程数量</a:t>
                      </a:r>
                      <a:endParaRPr lang="zh-CN" sz="7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2660" marR="426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7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2660" marR="426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8712">
                <a:tc gridSpan="1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800" b="1" kern="100">
                          <a:latin typeface="Times New Roman"/>
                          <a:ea typeface="宋体"/>
                          <a:cs typeface="Times New Roman"/>
                        </a:rPr>
                        <a:t>综合单价组成分析</a:t>
                      </a:r>
                      <a:endParaRPr lang="zh-CN" sz="7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2660" marR="426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158712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800" b="1" kern="100">
                          <a:latin typeface="Times New Roman"/>
                          <a:ea typeface="宋体"/>
                          <a:cs typeface="Times New Roman"/>
                        </a:rPr>
                        <a:t>定额编号</a:t>
                      </a:r>
                      <a:endParaRPr lang="zh-CN" sz="7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2660" marR="426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800" b="1" kern="100">
                          <a:latin typeface="Times New Roman"/>
                          <a:ea typeface="宋体"/>
                          <a:cs typeface="Times New Roman"/>
                        </a:rPr>
                        <a:t>定额名称</a:t>
                      </a:r>
                      <a:endParaRPr lang="zh-CN" sz="7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2660" marR="426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800" b="1" kern="100">
                          <a:latin typeface="Times New Roman"/>
                          <a:ea typeface="宋体"/>
                          <a:cs typeface="Times New Roman"/>
                        </a:rPr>
                        <a:t>定额单位</a:t>
                      </a:r>
                      <a:endParaRPr lang="zh-CN" sz="7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2660" marR="426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800" b="1" kern="100">
                          <a:latin typeface="Times New Roman"/>
                          <a:ea typeface="宋体"/>
                          <a:cs typeface="Times New Roman"/>
                        </a:rPr>
                        <a:t>定额直接费单价（元）</a:t>
                      </a:r>
                      <a:endParaRPr lang="zh-CN" sz="7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2660" marR="426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800" b="1" kern="100">
                          <a:latin typeface="Times New Roman"/>
                          <a:ea typeface="宋体"/>
                          <a:cs typeface="Times New Roman"/>
                        </a:rPr>
                        <a:t>直接费合价（元）</a:t>
                      </a:r>
                      <a:endParaRPr lang="zh-CN" sz="7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2660" marR="426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158712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800" b="1" kern="100">
                          <a:latin typeface="Times New Roman"/>
                          <a:ea typeface="宋体"/>
                          <a:cs typeface="Times New Roman"/>
                        </a:rPr>
                        <a:t>人工费</a:t>
                      </a:r>
                      <a:endParaRPr lang="zh-CN" sz="7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2660" marR="426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800" b="1" kern="100">
                          <a:latin typeface="Times New Roman"/>
                          <a:ea typeface="宋体"/>
                          <a:cs typeface="Times New Roman"/>
                        </a:rPr>
                        <a:t>材料费</a:t>
                      </a:r>
                      <a:endParaRPr lang="zh-CN" sz="7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2660" marR="426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800" b="1" kern="100">
                          <a:latin typeface="Times New Roman"/>
                          <a:ea typeface="宋体"/>
                          <a:cs typeface="Times New Roman"/>
                        </a:rPr>
                        <a:t>机械费</a:t>
                      </a:r>
                      <a:endParaRPr lang="zh-CN" sz="7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2660" marR="426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800" b="1" kern="100">
                          <a:latin typeface="Times New Roman"/>
                          <a:ea typeface="宋体"/>
                          <a:cs typeface="Times New Roman"/>
                        </a:rPr>
                        <a:t>人工费</a:t>
                      </a:r>
                      <a:endParaRPr lang="zh-CN" sz="7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2660" marR="426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800" b="1" kern="100">
                          <a:latin typeface="Times New Roman"/>
                          <a:ea typeface="宋体"/>
                          <a:cs typeface="Times New Roman"/>
                        </a:rPr>
                        <a:t>材料费</a:t>
                      </a:r>
                      <a:endParaRPr lang="zh-CN" sz="7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2660" marR="426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800" b="1" kern="100">
                          <a:latin typeface="Times New Roman"/>
                          <a:ea typeface="宋体"/>
                          <a:cs typeface="Times New Roman"/>
                        </a:rPr>
                        <a:t>机械费</a:t>
                      </a:r>
                      <a:endParaRPr lang="zh-CN" sz="7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2660" marR="426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887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7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2660" marR="426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7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2660" marR="426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7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2660" marR="426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7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2660" marR="426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7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2660" marR="426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7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2660" marR="426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7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2660" marR="426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7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2660" marR="426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7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2660" marR="426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8712">
                <a:tc rowSpan="5">
                  <a:txBody>
                    <a:bodyPr/>
                    <a:lstStyle/>
                    <a:p>
                      <a:pPr indent="374650" algn="l">
                        <a:spcAft>
                          <a:spcPts val="0"/>
                        </a:spcAft>
                      </a:pPr>
                      <a:r>
                        <a:rPr lang="zh-CN" sz="800" b="1" kern="100" dirty="0">
                          <a:latin typeface="Times New Roman"/>
                          <a:ea typeface="宋体"/>
                          <a:cs typeface="Times New Roman"/>
                        </a:rPr>
                        <a:t>间接费计算</a:t>
                      </a:r>
                      <a:endParaRPr lang="zh-CN" sz="7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2660" marR="426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99720" algn="ctr">
                        <a:spcAft>
                          <a:spcPts val="0"/>
                        </a:spcAft>
                      </a:pPr>
                      <a:r>
                        <a:rPr lang="zh-CN" sz="800" b="1" kern="100">
                          <a:latin typeface="Times New Roman"/>
                          <a:ea typeface="宋体"/>
                          <a:cs typeface="Times New Roman"/>
                        </a:rPr>
                        <a:t>类别</a:t>
                      </a:r>
                      <a:endParaRPr lang="zh-CN" sz="7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2660" marR="426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800" b="1" kern="100">
                          <a:latin typeface="Times New Roman"/>
                          <a:ea typeface="宋体"/>
                          <a:cs typeface="Times New Roman"/>
                        </a:rPr>
                        <a:t>取费基数描述</a:t>
                      </a:r>
                      <a:endParaRPr lang="zh-CN" sz="7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2660" marR="426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800" b="1" kern="100">
                          <a:latin typeface="Times New Roman"/>
                          <a:ea typeface="宋体"/>
                          <a:cs typeface="Times New Roman"/>
                        </a:rPr>
                        <a:t>取费基数</a:t>
                      </a:r>
                      <a:endParaRPr lang="zh-CN" sz="7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2660" marR="426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800" b="1" kern="100">
                          <a:latin typeface="Times New Roman"/>
                          <a:ea typeface="宋体"/>
                          <a:cs typeface="Times New Roman"/>
                        </a:rPr>
                        <a:t>费率（</a:t>
                      </a:r>
                      <a:r>
                        <a:rPr lang="en-US" sz="800" b="1" kern="100">
                          <a:latin typeface="Times New Roman"/>
                          <a:ea typeface="宋体"/>
                          <a:cs typeface="Times New Roman"/>
                        </a:rPr>
                        <a:t>%</a:t>
                      </a:r>
                      <a:r>
                        <a:rPr lang="zh-CN" sz="800" b="1" kern="100">
                          <a:latin typeface="Times New Roman"/>
                          <a:ea typeface="宋体"/>
                          <a:cs typeface="Times New Roman"/>
                        </a:rPr>
                        <a:t>）</a:t>
                      </a:r>
                      <a:endParaRPr lang="zh-CN" sz="7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2660" marR="426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800" b="1" kern="100">
                          <a:latin typeface="Times New Roman"/>
                          <a:ea typeface="宋体"/>
                          <a:cs typeface="Times New Roman"/>
                        </a:rPr>
                        <a:t>金额（元）</a:t>
                      </a:r>
                      <a:endParaRPr lang="zh-CN" sz="7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2660" marR="426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800" b="1" kern="100">
                          <a:latin typeface="Times New Roman"/>
                          <a:ea typeface="宋体"/>
                          <a:cs typeface="Times New Roman"/>
                        </a:rPr>
                        <a:t>备注</a:t>
                      </a:r>
                      <a:endParaRPr lang="zh-CN" sz="7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2660" marR="426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8712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800" b="1" kern="100">
                          <a:latin typeface="Times New Roman"/>
                          <a:ea typeface="宋体"/>
                          <a:cs typeface="Times New Roman"/>
                        </a:rPr>
                        <a:t>管理费</a:t>
                      </a:r>
                      <a:endParaRPr lang="zh-CN" sz="7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2660" marR="426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800" b="1" kern="100">
                          <a:latin typeface="Times New Roman"/>
                          <a:ea typeface="宋体"/>
                          <a:cs typeface="Times New Roman"/>
                        </a:rPr>
                        <a:t>如：人工费</a:t>
                      </a:r>
                      <a:endParaRPr lang="zh-CN" sz="7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2660" marR="426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7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2660" marR="426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7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2660" marR="426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7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2660" marR="426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7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2660" marR="426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8712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800" b="1" kern="100">
                          <a:latin typeface="Times New Roman"/>
                          <a:ea typeface="宋体"/>
                          <a:cs typeface="Times New Roman"/>
                        </a:rPr>
                        <a:t>利润</a:t>
                      </a:r>
                      <a:endParaRPr lang="zh-CN" sz="7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2660" marR="426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800" b="1" kern="100">
                          <a:latin typeface="Times New Roman"/>
                          <a:ea typeface="宋体"/>
                          <a:cs typeface="Times New Roman"/>
                        </a:rPr>
                        <a:t>如：直接费</a:t>
                      </a:r>
                      <a:endParaRPr lang="zh-CN" sz="7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2660" marR="426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7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2660" marR="426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7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2660" marR="426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7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2660" marR="426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7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2660" marR="426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8712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800" b="1" kern="100" dirty="0">
                          <a:latin typeface="Times New Roman"/>
                          <a:ea typeface="宋体"/>
                          <a:cs typeface="Times New Roman"/>
                        </a:rPr>
                        <a:t>规费</a:t>
                      </a:r>
                      <a:endParaRPr lang="zh-CN" sz="7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2660" marR="426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7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2660" marR="426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7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2660" marR="426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7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2660" marR="426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7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2660" marR="426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7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2660" marR="426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8712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800" b="1" kern="100">
                          <a:latin typeface="Times New Roman"/>
                          <a:ea typeface="宋体"/>
                          <a:cs typeface="Times New Roman"/>
                        </a:rPr>
                        <a:t>税金</a:t>
                      </a:r>
                      <a:endParaRPr lang="zh-CN" sz="7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2660" marR="426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7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2660" marR="426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7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2660" marR="426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7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2660" marR="426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7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2660" marR="426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7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2660" marR="426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7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2660" marR="426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8712">
                <a:tc gridSpan="6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800" b="1" kern="100">
                          <a:latin typeface="Times New Roman"/>
                          <a:ea typeface="宋体"/>
                          <a:cs typeface="Times New Roman"/>
                        </a:rPr>
                        <a:t>综合单价（元）</a:t>
                      </a:r>
                      <a:endParaRPr lang="zh-CN" sz="7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2660" marR="426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7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2660" marR="426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317425">
                <a:tc rowSpan="7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700" kern="100">
                        <a:latin typeface="Times New Roman"/>
                        <a:ea typeface="宋体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800" b="1" kern="100">
                          <a:latin typeface="Times New Roman"/>
                          <a:ea typeface="宋体"/>
                          <a:cs typeface="Times New Roman"/>
                        </a:rPr>
                        <a:t>概算定额人材机消耗量和单价分析</a:t>
                      </a:r>
                      <a:endParaRPr lang="zh-CN" sz="7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2660" marR="426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800" b="1" kern="100">
                          <a:latin typeface="Times New Roman"/>
                          <a:ea typeface="宋体"/>
                          <a:cs typeface="Times New Roman"/>
                        </a:rPr>
                        <a:t>人材机项目名称及规格、型号</a:t>
                      </a:r>
                      <a:endParaRPr lang="zh-CN" sz="7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2660" marR="426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800" b="1" kern="100">
                          <a:latin typeface="Times New Roman"/>
                          <a:ea typeface="宋体"/>
                          <a:cs typeface="Times New Roman"/>
                        </a:rPr>
                        <a:t>单位</a:t>
                      </a:r>
                      <a:endParaRPr lang="zh-CN" sz="7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2660" marR="426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800" b="1" kern="100">
                          <a:latin typeface="Times New Roman"/>
                          <a:ea typeface="宋体"/>
                          <a:cs typeface="Times New Roman"/>
                        </a:rPr>
                        <a:t>消耗量</a:t>
                      </a:r>
                      <a:endParaRPr lang="zh-CN" sz="7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2660" marR="426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800" b="1" kern="100">
                          <a:latin typeface="Times New Roman"/>
                          <a:ea typeface="宋体"/>
                          <a:cs typeface="Times New Roman"/>
                        </a:rPr>
                        <a:t>单价（元）</a:t>
                      </a:r>
                      <a:endParaRPr lang="zh-CN" sz="7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2660" marR="426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800" b="1" kern="100">
                          <a:latin typeface="Times New Roman"/>
                          <a:ea typeface="宋体"/>
                          <a:cs typeface="Times New Roman"/>
                        </a:rPr>
                        <a:t>合价（元）</a:t>
                      </a:r>
                      <a:endParaRPr lang="zh-CN" sz="7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2660" marR="426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indent="749935" algn="ctr">
                        <a:spcAft>
                          <a:spcPts val="0"/>
                        </a:spcAft>
                      </a:pPr>
                      <a:r>
                        <a:rPr lang="zh-CN" sz="800" b="1" kern="100">
                          <a:latin typeface="Times New Roman"/>
                          <a:ea typeface="宋体"/>
                          <a:cs typeface="Times New Roman"/>
                        </a:rPr>
                        <a:t>备注</a:t>
                      </a:r>
                      <a:endParaRPr lang="zh-CN" sz="7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2660" marR="426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138873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7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2660" marR="426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7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2660" marR="426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7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2660" marR="426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7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2660" marR="426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7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2660" marR="426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6"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7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2660" marR="426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6"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138873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7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2660" marR="426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7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2660" marR="426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7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2660" marR="426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7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2660" marR="426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7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2660" marR="426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138873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7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2660" marR="426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7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2660" marR="426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7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2660" marR="426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7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2660" marR="426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7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2660" marR="426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138873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7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2660" marR="426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7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2660" marR="426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7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2660" marR="426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7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2660" marR="426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7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2660" marR="426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138873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7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2660" marR="426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7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2660" marR="426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7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2660" marR="426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7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2660" marR="426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7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2660" marR="426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138873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7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2660" marR="426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7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2660" marR="426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7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2660" marR="426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7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2660" marR="426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7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2660" marR="426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97345" name="Rectangle 1"/>
          <p:cNvSpPr>
            <a:spLocks noChangeArrowheads="1"/>
          </p:cNvSpPr>
          <p:nvPr/>
        </p:nvSpPr>
        <p:spPr bwMode="auto">
          <a:xfrm>
            <a:off x="1274862" y="5500702"/>
            <a:ext cx="6310061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55588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注：</a:t>
            </a:r>
            <a:r>
              <a:rPr kumimoji="0" lang="en-US" altLang="zh-CN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1.</a:t>
            </a:r>
            <a:r>
              <a:rPr kumimoji="0" lang="zh-CN" altLang="en-US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本表适用于采用概算定额法的分部分项工程项目，以及可以计量措施项目的综合单价分析；</a:t>
            </a:r>
            <a:endParaRPr kumimoji="0" lang="zh-CN" altLang="en-US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255588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       </a:t>
            </a:r>
            <a:r>
              <a:rPr kumimoji="0" lang="en-US" altLang="zh-CN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2.</a:t>
            </a:r>
            <a:r>
              <a:rPr kumimoji="0" lang="zh-CN" altLang="en-US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在进行概算定额消耗量和单价分析时，消耗量应采用定额消耗量，单价应为报告编制期的市场价。</a:t>
            </a:r>
            <a:endParaRPr kumimoji="0" lang="zh-CN" altLang="en-US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4"/>
          <p:cNvGrpSpPr>
            <a:grpSpLocks/>
          </p:cNvGrpSpPr>
          <p:nvPr/>
        </p:nvGrpSpPr>
        <p:grpSpPr bwMode="auto">
          <a:xfrm>
            <a:off x="633046" y="422275"/>
            <a:ext cx="4868008" cy="642938"/>
            <a:chOff x="632383" y="422260"/>
            <a:chExt cx="4868311" cy="642941"/>
          </a:xfrm>
        </p:grpSpPr>
        <p:pic>
          <p:nvPicPr>
            <p:cNvPr id="74765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632383" y="422260"/>
              <a:ext cx="969760" cy="642941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</p:spPr>
        </p:pic>
        <p:sp>
          <p:nvSpPr>
            <p:cNvPr id="74766" name="TextBox 6"/>
            <p:cNvSpPr txBox="1">
              <a:spLocks noChangeArrowheads="1"/>
            </p:cNvSpPr>
            <p:nvPr/>
          </p:nvSpPr>
          <p:spPr bwMode="auto">
            <a:xfrm>
              <a:off x="1503067" y="430185"/>
              <a:ext cx="3926189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2400">
                  <a:solidFill>
                    <a:srgbClr val="1D8AC8"/>
                  </a:solidFill>
                  <a:latin typeface="华文新魏" pitchFamily="2" charset="-122"/>
                  <a:ea typeface="华文新魏" pitchFamily="2" charset="-122"/>
                </a:rPr>
                <a:t>中国建设工程造价管理协会</a:t>
              </a:r>
            </a:p>
          </p:txBody>
        </p:sp>
        <p:sp>
          <p:nvSpPr>
            <p:cNvPr id="8" name="矩形 7"/>
            <p:cNvSpPr/>
            <p:nvPr/>
          </p:nvSpPr>
          <p:spPr>
            <a:xfrm>
              <a:off x="1502876" y="1008051"/>
              <a:ext cx="3997818" cy="46037"/>
            </a:xfrm>
            <a:prstGeom prst="rect">
              <a:avLst/>
            </a:prstGeom>
            <a:solidFill>
              <a:srgbClr val="1D8AC8"/>
            </a:solidFill>
            <a:ln>
              <a:solidFill>
                <a:srgbClr val="1D8AC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rgbClr val="FF0000"/>
                </a:solidFill>
              </a:endParaRPr>
            </a:p>
          </p:txBody>
        </p:sp>
      </p:grpSp>
      <p:sp>
        <p:nvSpPr>
          <p:cNvPr id="9" name="同侧圆角矩形 4"/>
          <p:cNvSpPr/>
          <p:nvPr/>
        </p:nvSpPr>
        <p:spPr bwMode="auto">
          <a:xfrm>
            <a:off x="6814054" y="500043"/>
            <a:ext cx="1450741" cy="714359"/>
          </a:xfrm>
          <a:prstGeom prst="rect">
            <a:avLst/>
          </a:prstGeom>
          <a:ln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lIns="247650" tIns="123825" rIns="247650" bIns="123825" spcCol="1270" anchor="ctr"/>
          <a:lstStyle/>
          <a:p>
            <a:pPr>
              <a:defRPr/>
            </a:pPr>
            <a:r>
              <a:rPr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  附  录</a:t>
            </a:r>
            <a:endParaRPr lang="zh-CN" altLang="zh-CN" sz="2400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Rectangle 1"/>
          <p:cNvSpPr>
            <a:spLocks noChangeArrowheads="1"/>
          </p:cNvSpPr>
          <p:nvPr/>
        </p:nvSpPr>
        <p:spPr bwMode="auto">
          <a:xfrm>
            <a:off x="3121259" y="1000108"/>
            <a:ext cx="3626852" cy="6103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165048" rIns="91440" bIns="165048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kumimoji="0" lang="x-none" altLang="zh-CN" dirty="0" smtClean="0" bmk="_Toc385509759">
                <a:solidFill>
                  <a:schemeClr val="tx1"/>
                </a:solidFill>
                <a:latin typeface="Cambria" pitchFamily="18" charset="0"/>
                <a:cs typeface="宋体" pitchFamily="2" charset="-122"/>
              </a:rPr>
              <a:t>附录B </a:t>
            </a:r>
            <a:r>
              <a:rPr kumimoji="0" lang="en-US" altLang="zh-CN" dirty="0" smtClean="0" bmk="_Toc385509759">
                <a:solidFill>
                  <a:schemeClr val="tx1"/>
                </a:solidFill>
                <a:latin typeface="Cambria" pitchFamily="18" charset="0"/>
                <a:cs typeface="宋体" pitchFamily="2" charset="-122"/>
              </a:rPr>
              <a:t>  </a:t>
            </a:r>
            <a:r>
              <a:rPr kumimoji="0" lang="x-none" altLang="zh-CN" dirty="0" smtClean="0" bmk="_Toc385509759">
                <a:solidFill>
                  <a:schemeClr val="tx1"/>
                </a:solidFill>
                <a:latin typeface="Cambria" pitchFamily="18" charset="0"/>
                <a:cs typeface="宋体" pitchFamily="2" charset="-122"/>
              </a:rPr>
              <a:t>设计概算成果文件格式</a:t>
            </a:r>
            <a:endParaRPr kumimoji="0" lang="zh-CN" altLang="en-US" dirty="0" smtClean="0" bmk="_Toc385509759">
              <a:solidFill>
                <a:schemeClr val="tx1"/>
              </a:solidFill>
              <a:latin typeface="Cambria" pitchFamily="18" charset="0"/>
              <a:cs typeface="宋体" pitchFamily="2" charset="-122"/>
            </a:endParaRPr>
          </a:p>
        </p:txBody>
      </p:sp>
      <p:sp>
        <p:nvSpPr>
          <p:cNvPr id="567297" name="Rectangle 1"/>
          <p:cNvSpPr>
            <a:spLocks noChangeArrowheads="1"/>
          </p:cNvSpPr>
          <p:nvPr/>
        </p:nvSpPr>
        <p:spPr bwMode="auto">
          <a:xfrm>
            <a:off x="615434" y="1428736"/>
            <a:ext cx="6396449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>
              <a:spcBef>
                <a:spcPct val="0"/>
              </a:spcBef>
            </a:pPr>
            <a:r>
              <a:rPr kumimoji="0" lang="en-US" altLang="zh-CN" b="0" dirty="0" smtClean="0">
                <a:solidFill>
                  <a:schemeClr val="tx1"/>
                </a:solidFill>
                <a:latin typeface="+mn-ea"/>
                <a:ea typeface="+mn-ea"/>
                <a:cs typeface="Times New Roman" pitchFamily="18" charset="0"/>
              </a:rPr>
              <a:t>B.0.10 </a:t>
            </a:r>
            <a:r>
              <a:rPr kumimoji="0" lang="zh-CN" altLang="en-US" b="0" dirty="0" smtClean="0">
                <a:solidFill>
                  <a:schemeClr val="tx1"/>
                </a:solidFill>
                <a:latin typeface="+mn-ea"/>
                <a:ea typeface="+mn-ea"/>
                <a:cs typeface="Times New Roman" pitchFamily="18" charset="0"/>
              </a:rPr>
              <a:t>设备及安装工程设计概算表可按表</a:t>
            </a:r>
            <a:r>
              <a:rPr kumimoji="0" lang="en-US" altLang="zh-CN" b="0" dirty="0" smtClean="0">
                <a:solidFill>
                  <a:schemeClr val="tx1"/>
                </a:solidFill>
                <a:latin typeface="+mn-ea"/>
                <a:ea typeface="+mn-ea"/>
                <a:cs typeface="Times New Roman" pitchFamily="18" charset="0"/>
              </a:rPr>
              <a:t>B.0.10</a:t>
            </a:r>
            <a:r>
              <a:rPr kumimoji="0" lang="zh-CN" altLang="en-US" b="0" dirty="0" smtClean="0">
                <a:solidFill>
                  <a:schemeClr val="tx1"/>
                </a:solidFill>
                <a:latin typeface="+mn-ea"/>
                <a:ea typeface="+mn-ea"/>
                <a:cs typeface="Times New Roman" pitchFamily="18" charset="0"/>
              </a:rPr>
              <a:t>编制。</a:t>
            </a:r>
          </a:p>
        </p:txBody>
      </p:sp>
      <p:sp>
        <p:nvSpPr>
          <p:cNvPr id="678913" name="Rectangle 1"/>
          <p:cNvSpPr>
            <a:spLocks noChangeArrowheads="1"/>
          </p:cNvSpPr>
          <p:nvPr/>
        </p:nvSpPr>
        <p:spPr bwMode="auto">
          <a:xfrm>
            <a:off x="3121259" y="1785926"/>
            <a:ext cx="3758738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>
              <a:spcBef>
                <a:spcPct val="0"/>
              </a:spcBef>
            </a:pPr>
            <a:r>
              <a:rPr kumimoji="0" lang="zh-CN" altLang="en-US" sz="1400" dirty="0" smtClean="0">
                <a:solidFill>
                  <a:schemeClr val="tx1"/>
                </a:solidFill>
                <a:latin typeface="+mn-ea"/>
                <a:ea typeface="+mn-ea"/>
                <a:cs typeface="宋体" pitchFamily="2" charset="-122"/>
              </a:rPr>
              <a:t>表</a:t>
            </a:r>
            <a:r>
              <a:rPr kumimoji="0" lang="en-US" altLang="zh-CN" sz="1400" dirty="0" smtClean="0">
                <a:solidFill>
                  <a:schemeClr val="tx1"/>
                </a:solidFill>
                <a:latin typeface="+mn-ea"/>
                <a:cs typeface="宋体" pitchFamily="2" charset="-122"/>
              </a:rPr>
              <a:t>B.0.10</a:t>
            </a:r>
            <a:r>
              <a:rPr kumimoji="0" lang="en-US" altLang="en-US" sz="1400" dirty="0" smtClean="0">
                <a:solidFill>
                  <a:schemeClr val="tx1"/>
                </a:solidFill>
                <a:latin typeface="+mn-ea"/>
                <a:ea typeface="+mn-ea"/>
                <a:cs typeface="宋体" pitchFamily="2" charset="-122"/>
              </a:rPr>
              <a:t>    </a:t>
            </a:r>
            <a:r>
              <a:rPr kumimoji="0" lang="zh-CN" altLang="en-US" sz="1400" dirty="0" smtClean="0">
                <a:solidFill>
                  <a:schemeClr val="tx1"/>
                </a:solidFill>
                <a:latin typeface="+mn-ea"/>
                <a:ea typeface="+mn-ea"/>
                <a:cs typeface="宋体" pitchFamily="2" charset="-122"/>
              </a:rPr>
              <a:t>设备及安装工程设计概算表</a:t>
            </a:r>
          </a:p>
        </p:txBody>
      </p:sp>
      <p:sp>
        <p:nvSpPr>
          <p:cNvPr id="685057" name="Rectangle 1"/>
          <p:cNvSpPr>
            <a:spLocks noChangeArrowheads="1"/>
          </p:cNvSpPr>
          <p:nvPr/>
        </p:nvSpPr>
        <p:spPr bwMode="auto">
          <a:xfrm>
            <a:off x="2066175" y="2071679"/>
            <a:ext cx="6110633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>
              <a:spcBef>
                <a:spcPct val="0"/>
              </a:spcBef>
            </a:pPr>
            <a:r>
              <a:rPr kumimoji="0" lang="zh-CN" altLang="en-US" sz="1000" dirty="0" smtClean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单项工程概算编号：</a:t>
            </a:r>
            <a:r>
              <a:rPr kumimoji="0" lang="en-US" altLang="en-US" sz="1000" dirty="0" smtClean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                                 </a:t>
            </a:r>
            <a:r>
              <a:rPr kumimoji="0" lang="zh-CN" altLang="en-US" sz="1000" dirty="0" smtClean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单项工程名称：</a:t>
            </a:r>
            <a:r>
              <a:rPr kumimoji="0" lang="en-US" altLang="en-US" sz="1000" dirty="0" smtClean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                                                  </a:t>
            </a:r>
            <a:r>
              <a:rPr kumimoji="0" lang="zh-CN" altLang="en-US" sz="1000" dirty="0" smtClean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共</a:t>
            </a:r>
            <a:r>
              <a:rPr kumimoji="0" lang="en-US" altLang="en-US" sz="1000" dirty="0" smtClean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   </a:t>
            </a:r>
            <a:r>
              <a:rPr kumimoji="0" lang="zh-CN" altLang="en-US" sz="1000" dirty="0" smtClean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页</a:t>
            </a:r>
            <a:r>
              <a:rPr kumimoji="0" lang="en-US" altLang="en-US" sz="1000" dirty="0" smtClean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  </a:t>
            </a:r>
            <a:r>
              <a:rPr kumimoji="0" lang="zh-CN" altLang="en-US" sz="1000" dirty="0" smtClean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第</a:t>
            </a:r>
            <a:r>
              <a:rPr kumimoji="0" lang="en-US" altLang="en-US" sz="1000" dirty="0" smtClean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  </a:t>
            </a:r>
            <a:r>
              <a:rPr kumimoji="0" lang="zh-CN" altLang="en-US" sz="1000" dirty="0" smtClean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页</a:t>
            </a:r>
          </a:p>
        </p:txBody>
      </p:sp>
      <p:graphicFrame>
        <p:nvGraphicFramePr>
          <p:cNvPr id="15" name="表格 14"/>
          <p:cNvGraphicFramePr>
            <a:graphicFrameLocks noGrp="1"/>
          </p:cNvGraphicFramePr>
          <p:nvPr/>
        </p:nvGraphicFramePr>
        <p:xfrm>
          <a:off x="1736460" y="2357430"/>
          <a:ext cx="6528337" cy="3857650"/>
        </p:xfrm>
        <a:graphic>
          <a:graphicData uri="http://schemas.openxmlformats.org/drawingml/2006/table">
            <a:tbl>
              <a:tblPr/>
              <a:tblGrid>
                <a:gridCol w="481036"/>
                <a:gridCol w="481036"/>
                <a:gridCol w="1236947"/>
                <a:gridCol w="424917"/>
                <a:gridCol w="528123"/>
                <a:gridCol w="459559"/>
                <a:gridCol w="785235"/>
                <a:gridCol w="722694"/>
                <a:gridCol w="722694"/>
                <a:gridCol w="686096"/>
              </a:tblGrid>
              <a:tr h="209231">
                <a:tc rowSpan="2"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900" b="1" kern="0" dirty="0">
                          <a:latin typeface="Times New Roman"/>
                          <a:ea typeface="宋体"/>
                          <a:cs typeface="宋体"/>
                        </a:rPr>
                        <a:t>序号</a:t>
                      </a:r>
                      <a:endParaRPr lang="zh-CN" sz="9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1625" marR="316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900" b="1" kern="0" dirty="0">
                          <a:latin typeface="Times New Roman"/>
                          <a:ea typeface="宋体"/>
                          <a:cs typeface="宋体"/>
                        </a:rPr>
                        <a:t>项目编码</a:t>
                      </a:r>
                      <a:endParaRPr lang="zh-CN" sz="9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1625" marR="316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900" b="1" kern="0">
                          <a:latin typeface="Times New Roman"/>
                          <a:ea typeface="宋体"/>
                          <a:cs typeface="宋体"/>
                        </a:rPr>
                        <a:t>工程项目或费用名称</a:t>
                      </a: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1625" marR="316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900" b="1" kern="0">
                          <a:latin typeface="Times New Roman"/>
                          <a:ea typeface="宋体"/>
                          <a:cs typeface="宋体"/>
                        </a:rPr>
                        <a:t>项目</a:t>
                      </a: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900" b="1" kern="0">
                          <a:latin typeface="Times New Roman"/>
                          <a:ea typeface="宋体"/>
                          <a:cs typeface="宋体"/>
                        </a:rPr>
                        <a:t>特征</a:t>
                      </a: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1625" marR="316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900" b="1" kern="0">
                          <a:latin typeface="Times New Roman"/>
                          <a:ea typeface="宋体"/>
                          <a:cs typeface="宋体"/>
                        </a:rPr>
                        <a:t>单位</a:t>
                      </a: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1625" marR="316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900" b="1" kern="0">
                          <a:latin typeface="Times New Roman"/>
                          <a:ea typeface="宋体"/>
                          <a:cs typeface="宋体"/>
                        </a:rPr>
                        <a:t>数量</a:t>
                      </a: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1625" marR="316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900" b="1" kern="0">
                          <a:latin typeface="Times New Roman"/>
                          <a:ea typeface="宋体"/>
                          <a:cs typeface="宋体"/>
                        </a:rPr>
                        <a:t>综合单价（元）</a:t>
                      </a: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1625" marR="316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indent="374650" algn="ctr" fontAlgn="ctr">
                        <a:spcAft>
                          <a:spcPts val="0"/>
                        </a:spcAft>
                      </a:pPr>
                      <a:r>
                        <a:rPr lang="zh-CN" sz="900" b="1" kern="0">
                          <a:latin typeface="Times New Roman"/>
                          <a:ea typeface="宋体"/>
                          <a:cs typeface="宋体"/>
                        </a:rPr>
                        <a:t>合价（元）</a:t>
                      </a: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1625" marR="316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185697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900" b="1" kern="100">
                          <a:latin typeface="Times New Roman"/>
                          <a:ea typeface="宋体"/>
                          <a:cs typeface="宋体"/>
                        </a:rPr>
                        <a:t>设备购置费</a:t>
                      </a: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1625" marR="316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900" b="1" kern="100">
                          <a:latin typeface="Times New Roman"/>
                          <a:ea typeface="宋体"/>
                          <a:cs typeface="宋体"/>
                        </a:rPr>
                        <a:t>安装工程费</a:t>
                      </a: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1625" marR="316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900" b="1" kern="100">
                          <a:latin typeface="Times New Roman"/>
                          <a:ea typeface="宋体"/>
                          <a:cs typeface="宋体"/>
                        </a:rPr>
                        <a:t>设备购置费</a:t>
                      </a: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1625" marR="316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900" b="1" kern="100">
                          <a:latin typeface="Times New Roman"/>
                          <a:ea typeface="宋体"/>
                          <a:cs typeface="宋体"/>
                        </a:rPr>
                        <a:t>安装工程费</a:t>
                      </a: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1625" marR="316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2057"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9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1625" marR="316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9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1625" marR="316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900" b="1" kern="0">
                          <a:latin typeface="Times New Roman"/>
                          <a:ea typeface="宋体"/>
                          <a:cs typeface="宋体"/>
                        </a:rPr>
                        <a:t>分部分项工程</a:t>
                      </a: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1625" marR="316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1625" marR="316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1625" marR="316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1625" marR="316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1625" marR="316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1625" marR="316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1625" marR="316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1625" marR="316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411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900" b="1" kern="100">
                          <a:latin typeface="Times New Roman"/>
                          <a:cs typeface="Times New Roman"/>
                        </a:rPr>
                        <a:t>（一）</a:t>
                      </a:r>
                      <a:endParaRPr lang="zh-CN" sz="900" kern="100">
                        <a:latin typeface="宋体"/>
                        <a:cs typeface="Times New Roman"/>
                      </a:endParaRPr>
                    </a:p>
                  </a:txBody>
                  <a:tcPr marL="31625" marR="316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900" kern="100">
                        <a:latin typeface="宋体"/>
                        <a:cs typeface="Times New Roman"/>
                      </a:endParaRPr>
                    </a:p>
                  </a:txBody>
                  <a:tcPr marL="31625" marR="316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900" b="1" kern="100" dirty="0">
                          <a:latin typeface="Times New Roman"/>
                          <a:cs typeface="Times New Roman"/>
                        </a:rPr>
                        <a:t>机械设备安装</a:t>
                      </a:r>
                      <a:endParaRPr lang="zh-CN" sz="900" kern="100" dirty="0">
                        <a:latin typeface="宋体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900" b="1" kern="100" dirty="0">
                          <a:latin typeface="Times New Roman"/>
                          <a:cs typeface="Times New Roman"/>
                        </a:rPr>
                        <a:t>工程</a:t>
                      </a:r>
                      <a:endParaRPr lang="zh-CN" sz="900" kern="100" dirty="0">
                        <a:latin typeface="宋体"/>
                        <a:cs typeface="Times New Roman"/>
                      </a:endParaRPr>
                    </a:p>
                  </a:txBody>
                  <a:tcPr marL="31625" marR="316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1625" marR="316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1625" marR="316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1625" marR="316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1625" marR="316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1625" marR="316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1625" marR="316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1625" marR="316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205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b="1" kern="100">
                          <a:latin typeface="Times New Roman"/>
                          <a:cs typeface="Times New Roman"/>
                        </a:rPr>
                        <a:t>1</a:t>
                      </a:r>
                      <a:endParaRPr lang="zh-CN" sz="900" kern="100">
                        <a:latin typeface="宋体"/>
                        <a:cs typeface="Times New Roman"/>
                      </a:endParaRPr>
                    </a:p>
                  </a:txBody>
                  <a:tcPr marL="31625" marR="316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900" b="1" kern="100">
                          <a:latin typeface="Times New Roman"/>
                          <a:cs typeface="Times New Roman"/>
                        </a:rPr>
                        <a:t>××</a:t>
                      </a:r>
                      <a:endParaRPr lang="zh-CN" sz="900" kern="100">
                        <a:latin typeface="宋体"/>
                        <a:cs typeface="Times New Roman"/>
                      </a:endParaRPr>
                    </a:p>
                  </a:txBody>
                  <a:tcPr marL="31625" marR="316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900" b="1" kern="100" dirty="0">
                          <a:latin typeface="Times New Roman"/>
                          <a:cs typeface="Times New Roman"/>
                        </a:rPr>
                        <a:t>×××××</a:t>
                      </a:r>
                      <a:endParaRPr lang="zh-CN" sz="900" kern="100" dirty="0">
                        <a:latin typeface="宋体"/>
                        <a:cs typeface="Times New Roman"/>
                      </a:endParaRPr>
                    </a:p>
                  </a:txBody>
                  <a:tcPr marL="31625" marR="316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1625" marR="316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1625" marR="316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1625" marR="316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1625" marR="316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1625" marR="316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1625" marR="316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1625" marR="316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205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b="1" kern="100">
                          <a:latin typeface="Times New Roman"/>
                          <a:cs typeface="Times New Roman"/>
                        </a:rPr>
                        <a:t>2</a:t>
                      </a:r>
                      <a:endParaRPr lang="zh-CN" sz="900" kern="100">
                        <a:latin typeface="宋体"/>
                        <a:cs typeface="Times New Roman"/>
                      </a:endParaRPr>
                    </a:p>
                  </a:txBody>
                  <a:tcPr marL="31625" marR="316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900" b="1" kern="100">
                          <a:latin typeface="Times New Roman"/>
                          <a:cs typeface="Times New Roman"/>
                        </a:rPr>
                        <a:t>××</a:t>
                      </a:r>
                      <a:endParaRPr lang="zh-CN" sz="900" kern="100">
                        <a:latin typeface="宋体"/>
                        <a:cs typeface="Times New Roman"/>
                      </a:endParaRPr>
                    </a:p>
                  </a:txBody>
                  <a:tcPr marL="31625" marR="316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900" b="1" kern="100" dirty="0">
                          <a:latin typeface="Times New Roman"/>
                          <a:cs typeface="Times New Roman"/>
                        </a:rPr>
                        <a:t>×××××</a:t>
                      </a:r>
                      <a:endParaRPr lang="zh-CN" sz="900" kern="100" dirty="0">
                        <a:latin typeface="宋体"/>
                        <a:cs typeface="Times New Roman"/>
                      </a:endParaRPr>
                    </a:p>
                  </a:txBody>
                  <a:tcPr marL="31625" marR="316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1625" marR="316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1625" marR="316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1625" marR="316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1625" marR="316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1625" marR="316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1625" marR="316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1625" marR="316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205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900" kern="100">
                        <a:latin typeface="宋体"/>
                        <a:cs typeface="Times New Roman"/>
                      </a:endParaRPr>
                    </a:p>
                  </a:txBody>
                  <a:tcPr marL="31625" marR="316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900" kern="100" dirty="0">
                        <a:latin typeface="宋体"/>
                        <a:cs typeface="Times New Roman"/>
                      </a:endParaRPr>
                    </a:p>
                  </a:txBody>
                  <a:tcPr marL="31625" marR="316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900" kern="100" dirty="0">
                        <a:latin typeface="宋体"/>
                        <a:cs typeface="Times New Roman"/>
                      </a:endParaRPr>
                    </a:p>
                  </a:txBody>
                  <a:tcPr marL="31625" marR="316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1625" marR="316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1625" marR="316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1625" marR="316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1625" marR="316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1625" marR="316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1625" marR="316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1625" marR="316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205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900" b="1" kern="100">
                          <a:latin typeface="Times New Roman"/>
                          <a:cs typeface="Times New Roman"/>
                        </a:rPr>
                        <a:t>（二）</a:t>
                      </a:r>
                      <a:endParaRPr lang="zh-CN" sz="900" kern="100">
                        <a:latin typeface="宋体"/>
                        <a:cs typeface="Times New Roman"/>
                      </a:endParaRPr>
                    </a:p>
                  </a:txBody>
                  <a:tcPr marL="31625" marR="316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900" kern="100">
                        <a:latin typeface="宋体"/>
                        <a:cs typeface="Times New Roman"/>
                      </a:endParaRPr>
                    </a:p>
                  </a:txBody>
                  <a:tcPr marL="31625" marR="316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900" b="1" kern="100">
                          <a:latin typeface="Times New Roman"/>
                          <a:cs typeface="Times New Roman"/>
                        </a:rPr>
                        <a:t>电气工程</a:t>
                      </a:r>
                      <a:endParaRPr lang="zh-CN" sz="900" kern="100">
                        <a:latin typeface="宋体"/>
                        <a:cs typeface="Times New Roman"/>
                      </a:endParaRPr>
                    </a:p>
                  </a:txBody>
                  <a:tcPr marL="31625" marR="316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9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1625" marR="316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1625" marR="316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1625" marR="316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1625" marR="316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1625" marR="316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1625" marR="316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1625" marR="316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205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b="1" kern="100">
                          <a:latin typeface="Times New Roman"/>
                          <a:cs typeface="Times New Roman"/>
                        </a:rPr>
                        <a:t>1</a:t>
                      </a:r>
                      <a:endParaRPr lang="zh-CN" sz="900" kern="100">
                        <a:latin typeface="宋体"/>
                        <a:cs typeface="Times New Roman"/>
                      </a:endParaRPr>
                    </a:p>
                  </a:txBody>
                  <a:tcPr marL="31625" marR="316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900" b="1" kern="100">
                          <a:latin typeface="Times New Roman"/>
                          <a:cs typeface="Times New Roman"/>
                        </a:rPr>
                        <a:t>××</a:t>
                      </a:r>
                      <a:endParaRPr lang="zh-CN" sz="900" kern="100">
                        <a:latin typeface="宋体"/>
                        <a:cs typeface="Times New Roman"/>
                      </a:endParaRPr>
                    </a:p>
                  </a:txBody>
                  <a:tcPr marL="31625" marR="316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900" b="1" kern="100">
                          <a:latin typeface="Times New Roman"/>
                          <a:cs typeface="Times New Roman"/>
                        </a:rPr>
                        <a:t>××××××</a:t>
                      </a:r>
                      <a:endParaRPr lang="zh-CN" sz="900" kern="100">
                        <a:latin typeface="宋体"/>
                        <a:cs typeface="Times New Roman"/>
                      </a:endParaRPr>
                    </a:p>
                  </a:txBody>
                  <a:tcPr marL="31625" marR="316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1625" marR="316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1625" marR="316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1625" marR="316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1625" marR="316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1625" marR="316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1625" marR="316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1625" marR="316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205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900" kern="100">
                        <a:latin typeface="宋体"/>
                        <a:cs typeface="Times New Roman"/>
                      </a:endParaRPr>
                    </a:p>
                  </a:txBody>
                  <a:tcPr marL="31625" marR="316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900" kern="100">
                        <a:latin typeface="宋体"/>
                        <a:cs typeface="Times New Roman"/>
                      </a:endParaRPr>
                    </a:p>
                  </a:txBody>
                  <a:tcPr marL="31625" marR="316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900" kern="100">
                        <a:latin typeface="宋体"/>
                        <a:cs typeface="Times New Roman"/>
                      </a:endParaRPr>
                    </a:p>
                  </a:txBody>
                  <a:tcPr marL="31625" marR="316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1625" marR="316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9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1625" marR="316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1625" marR="316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1625" marR="316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1625" marR="316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1625" marR="316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1625" marR="316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205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900" b="1" kern="100">
                          <a:latin typeface="Times New Roman"/>
                          <a:cs typeface="Times New Roman"/>
                        </a:rPr>
                        <a:t>（三）</a:t>
                      </a:r>
                      <a:endParaRPr lang="zh-CN" sz="900" kern="100">
                        <a:latin typeface="宋体"/>
                        <a:cs typeface="Times New Roman"/>
                      </a:endParaRPr>
                    </a:p>
                  </a:txBody>
                  <a:tcPr marL="31625" marR="316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900" kern="100">
                        <a:latin typeface="宋体"/>
                        <a:cs typeface="Times New Roman"/>
                      </a:endParaRPr>
                    </a:p>
                  </a:txBody>
                  <a:tcPr marL="31625" marR="316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900" b="1" kern="100" dirty="0">
                          <a:latin typeface="Times New Roman"/>
                          <a:cs typeface="Times New Roman"/>
                        </a:rPr>
                        <a:t>给排水工程</a:t>
                      </a:r>
                      <a:endParaRPr lang="zh-CN" sz="900" kern="100" dirty="0">
                        <a:latin typeface="宋体"/>
                        <a:cs typeface="Times New Roman"/>
                      </a:endParaRPr>
                    </a:p>
                  </a:txBody>
                  <a:tcPr marL="31625" marR="316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1625" marR="316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9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1625" marR="316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1625" marR="316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1625" marR="316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1625" marR="316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1625" marR="316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1625" marR="316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2057"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en-US" sz="900" b="1" kern="100">
                          <a:latin typeface="Times New Roman"/>
                          <a:ea typeface="宋体"/>
                          <a:cs typeface="Times New Roman"/>
                        </a:rPr>
                        <a:t>1</a:t>
                      </a: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1625" marR="316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900" b="1" kern="100" dirty="0">
                          <a:latin typeface="Times New Roman"/>
                          <a:ea typeface="宋体"/>
                          <a:cs typeface="Times New Roman"/>
                        </a:rPr>
                        <a:t>××</a:t>
                      </a:r>
                      <a:endParaRPr lang="zh-CN" sz="9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1625" marR="316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900" b="1" kern="100">
                          <a:latin typeface="Times New Roman"/>
                          <a:ea typeface="宋体"/>
                          <a:cs typeface="Times New Roman"/>
                        </a:rPr>
                        <a:t>×××××</a:t>
                      </a: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1625" marR="316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1625" marR="316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9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1625" marR="316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1625" marR="316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1625" marR="316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1625" marR="316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1625" marR="316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1625" marR="316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2057"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1625" marR="316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1625" marR="316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1625" marR="316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1625" marR="316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9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1625" marR="316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9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1625" marR="316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1625" marR="316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1625" marR="316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1625" marR="316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1625" marR="316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2057"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900" b="1" kern="0">
                          <a:latin typeface="Times New Roman"/>
                          <a:ea typeface="宋体"/>
                          <a:cs typeface="Times New Roman"/>
                        </a:rPr>
                        <a:t>（四）</a:t>
                      </a: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1625" marR="316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1625" marR="316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b="1" kern="100" dirty="0" smtClean="0">
                          <a:latin typeface="Times New Roman"/>
                          <a:ea typeface="+mn-ea"/>
                          <a:cs typeface="Times New Roman"/>
                        </a:rPr>
                        <a:t>××</a:t>
                      </a:r>
                      <a:r>
                        <a:rPr lang="zh-CN" sz="900" b="1" kern="0" dirty="0" smtClean="0">
                          <a:latin typeface="Times New Roman"/>
                          <a:ea typeface="宋体"/>
                          <a:cs typeface="宋体"/>
                        </a:rPr>
                        <a:t>工程</a:t>
                      </a:r>
                      <a:endParaRPr lang="zh-CN" sz="9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1625" marR="316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1625" marR="316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1625" marR="316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9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1625" marR="316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1625" marR="316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1625" marR="316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1625" marR="316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1625" marR="316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2057"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1625" marR="316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1625" marR="316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1625" marR="316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1625" marR="316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1625" marR="316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9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1625" marR="316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1625" marR="316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1625" marR="316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1625" marR="316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1625" marR="316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5697"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1625" marR="316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1625" marR="316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900" b="1" kern="0">
                          <a:latin typeface="Times New Roman"/>
                          <a:ea typeface="宋体"/>
                          <a:cs typeface="宋体"/>
                        </a:rPr>
                        <a:t>分部分项工程费用小计</a:t>
                      </a: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1625" marR="316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1625" marR="316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1625" marR="316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1625" marR="316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9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1625" marR="316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1625" marR="316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1625" marR="316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1625" marR="316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2057"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900" b="1" kern="0" dirty="0">
                          <a:latin typeface="Times New Roman"/>
                          <a:ea typeface="宋体"/>
                          <a:cs typeface="Times New Roman"/>
                        </a:rPr>
                        <a:t>二</a:t>
                      </a:r>
                      <a:endParaRPr lang="zh-CN" sz="9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1625" marR="316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1625" marR="316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900" b="1" kern="0">
                          <a:latin typeface="Times New Roman"/>
                          <a:ea typeface="宋体"/>
                          <a:cs typeface="宋体"/>
                        </a:rPr>
                        <a:t>可计量措施项目</a:t>
                      </a: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1625" marR="316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9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1625" marR="316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1625" marR="316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1625" marR="316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9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1625" marR="316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1625" marR="316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1625" marR="316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1625" marR="316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2057"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900" b="1" kern="0">
                          <a:latin typeface="Times New Roman"/>
                          <a:ea typeface="宋体"/>
                          <a:cs typeface="Times New Roman"/>
                        </a:rPr>
                        <a:t>（一）</a:t>
                      </a: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1625" marR="316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1625" marR="316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900" b="1" kern="100">
                          <a:latin typeface="Times New Roman"/>
                          <a:ea typeface="宋体"/>
                          <a:cs typeface="Times New Roman"/>
                        </a:rPr>
                        <a:t>××工程</a:t>
                      </a: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1625" marR="316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1625" marR="316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1625" marR="316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1625" marR="316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9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1625" marR="316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1625" marR="316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1625" marR="316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1625" marR="316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2057"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en-US" sz="900" b="1" kern="0">
                          <a:latin typeface="Times New Roman"/>
                          <a:ea typeface="宋体"/>
                          <a:cs typeface="Times New Roman"/>
                        </a:rPr>
                        <a:t>1</a:t>
                      </a: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1625" marR="316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900" b="1" kern="100">
                          <a:latin typeface="Times New Roman"/>
                          <a:ea typeface="宋体"/>
                          <a:cs typeface="Times New Roman"/>
                        </a:rPr>
                        <a:t>××</a:t>
                      </a: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1625" marR="316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900" b="1" kern="100">
                          <a:latin typeface="Times New Roman"/>
                          <a:ea typeface="宋体"/>
                          <a:cs typeface="Times New Roman"/>
                        </a:rPr>
                        <a:t>×××××</a:t>
                      </a: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1625" marR="316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1625" marR="316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1625" marR="316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1625" marR="316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9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1625" marR="316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1625" marR="316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1625" marR="316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1625" marR="316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2057"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en-US" sz="900" b="1" kern="0">
                          <a:latin typeface="Times New Roman"/>
                          <a:ea typeface="宋体"/>
                          <a:cs typeface="Times New Roman"/>
                        </a:rPr>
                        <a:t>2</a:t>
                      </a: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1625" marR="316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900" b="1" kern="100">
                          <a:latin typeface="Times New Roman"/>
                          <a:ea typeface="宋体"/>
                          <a:cs typeface="Times New Roman"/>
                        </a:rPr>
                        <a:t>××</a:t>
                      </a: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1625" marR="316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900" b="1" kern="100">
                          <a:latin typeface="Times New Roman"/>
                          <a:ea typeface="宋体"/>
                          <a:cs typeface="Times New Roman"/>
                        </a:rPr>
                        <a:t>×××××</a:t>
                      </a: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1625" marR="316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1625" marR="316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1625" marR="316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1625" marR="316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9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1625" marR="316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1625" marR="316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1625" marR="316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9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1625" marR="316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横卷形 17"/>
          <p:cNvSpPr/>
          <p:nvPr/>
        </p:nvSpPr>
        <p:spPr>
          <a:xfrm>
            <a:off x="2791545" y="2357430"/>
            <a:ext cx="3956566" cy="1747652"/>
          </a:xfrm>
          <a:prstGeom prst="horizontalScroll">
            <a:avLst/>
          </a:prstGeom>
          <a:blipFill>
            <a:blip r:embed="rId3"/>
            <a:tile tx="0" ty="0" sx="100000" sy="100000" flip="none" algn="tl"/>
          </a:blipFill>
          <a:ln>
            <a:gradFill flip="none" rotWithShape="1">
              <a:gsLst>
                <a:gs pos="0">
                  <a:srgbClr val="5E9EFF"/>
                </a:gs>
                <a:gs pos="39999">
                  <a:srgbClr val="85C2FF"/>
                </a:gs>
                <a:gs pos="70000">
                  <a:srgbClr val="C4D6EB"/>
                </a:gs>
                <a:gs pos="100000">
                  <a:srgbClr val="FFEBFA"/>
                </a:gs>
              </a:gsLst>
              <a:path path="shape">
                <a:fillToRect l="50000" t="50000" r="50000" b="50000"/>
              </a:path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4"/>
          <p:cNvGrpSpPr>
            <a:grpSpLocks/>
          </p:cNvGrpSpPr>
          <p:nvPr/>
        </p:nvGrpSpPr>
        <p:grpSpPr bwMode="auto">
          <a:xfrm>
            <a:off x="633046" y="422275"/>
            <a:ext cx="4868008" cy="642938"/>
            <a:chOff x="632383" y="422260"/>
            <a:chExt cx="4868311" cy="642941"/>
          </a:xfrm>
        </p:grpSpPr>
        <p:pic>
          <p:nvPicPr>
            <p:cNvPr id="73748" name="Picture 2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632383" y="422260"/>
              <a:ext cx="969760" cy="642941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</p:spPr>
        </p:pic>
        <p:sp>
          <p:nvSpPr>
            <p:cNvPr id="73749" name="TextBox 6"/>
            <p:cNvSpPr txBox="1">
              <a:spLocks noChangeArrowheads="1"/>
            </p:cNvSpPr>
            <p:nvPr/>
          </p:nvSpPr>
          <p:spPr bwMode="auto">
            <a:xfrm>
              <a:off x="1503067" y="430185"/>
              <a:ext cx="3926189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2400">
                  <a:solidFill>
                    <a:srgbClr val="1D8AC8"/>
                  </a:solidFill>
                  <a:latin typeface="华文新魏" pitchFamily="2" charset="-122"/>
                  <a:ea typeface="华文新魏" pitchFamily="2" charset="-122"/>
                </a:rPr>
                <a:t>中国建设工程造价管理协会</a:t>
              </a:r>
            </a:p>
          </p:txBody>
        </p:sp>
        <p:sp>
          <p:nvSpPr>
            <p:cNvPr id="8" name="矩形 7"/>
            <p:cNvSpPr/>
            <p:nvPr/>
          </p:nvSpPr>
          <p:spPr>
            <a:xfrm>
              <a:off x="1502876" y="1008051"/>
              <a:ext cx="3997818" cy="46037"/>
            </a:xfrm>
            <a:prstGeom prst="rect">
              <a:avLst/>
            </a:prstGeom>
            <a:solidFill>
              <a:srgbClr val="1D8AC8"/>
            </a:solidFill>
            <a:ln>
              <a:solidFill>
                <a:srgbClr val="1D8AC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rgbClr val="FF0000"/>
                </a:solidFill>
              </a:endParaRPr>
            </a:p>
          </p:txBody>
        </p:sp>
      </p:grpSp>
      <p:sp>
        <p:nvSpPr>
          <p:cNvPr id="19457" name="Rectangle 1"/>
          <p:cNvSpPr>
            <a:spLocks noChangeArrowheads="1"/>
          </p:cNvSpPr>
          <p:nvPr/>
        </p:nvSpPr>
        <p:spPr bwMode="auto">
          <a:xfrm>
            <a:off x="2923431" y="2714621"/>
            <a:ext cx="3758738" cy="11373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215832" rIns="91440" bIns="209484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2800" b="1" i="0" u="none" strike="noStrike" cap="none" normalizeH="0" dirty="0" smtClean="0" bmk="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</a:t>
            </a:r>
            <a:r>
              <a:rPr kumimoji="0" lang="zh-CN" altLang="en-US" sz="2800" b="1" i="0" u="none" strike="noStrike" cap="none" normalizeH="0" baseline="0" dirty="0" smtClean="0" bmk="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附   录</a:t>
            </a:r>
            <a:endParaRPr kumimoji="0" lang="zh-CN" sz="28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4"/>
          <p:cNvGrpSpPr>
            <a:grpSpLocks/>
          </p:cNvGrpSpPr>
          <p:nvPr/>
        </p:nvGrpSpPr>
        <p:grpSpPr bwMode="auto">
          <a:xfrm>
            <a:off x="633046" y="422275"/>
            <a:ext cx="4868008" cy="642938"/>
            <a:chOff x="632383" y="422260"/>
            <a:chExt cx="4868311" cy="642941"/>
          </a:xfrm>
        </p:grpSpPr>
        <p:pic>
          <p:nvPicPr>
            <p:cNvPr id="74765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632383" y="422260"/>
              <a:ext cx="969760" cy="642941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</p:spPr>
        </p:pic>
        <p:sp>
          <p:nvSpPr>
            <p:cNvPr id="74766" name="TextBox 6"/>
            <p:cNvSpPr txBox="1">
              <a:spLocks noChangeArrowheads="1"/>
            </p:cNvSpPr>
            <p:nvPr/>
          </p:nvSpPr>
          <p:spPr bwMode="auto">
            <a:xfrm>
              <a:off x="1503067" y="430185"/>
              <a:ext cx="3926189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2400">
                  <a:solidFill>
                    <a:srgbClr val="1D8AC8"/>
                  </a:solidFill>
                  <a:latin typeface="华文新魏" pitchFamily="2" charset="-122"/>
                  <a:ea typeface="华文新魏" pitchFamily="2" charset="-122"/>
                </a:rPr>
                <a:t>中国建设工程造价管理协会</a:t>
              </a:r>
            </a:p>
          </p:txBody>
        </p:sp>
        <p:sp>
          <p:nvSpPr>
            <p:cNvPr id="8" name="矩形 7"/>
            <p:cNvSpPr/>
            <p:nvPr/>
          </p:nvSpPr>
          <p:spPr>
            <a:xfrm>
              <a:off x="1502876" y="1008051"/>
              <a:ext cx="3997818" cy="46037"/>
            </a:xfrm>
            <a:prstGeom prst="rect">
              <a:avLst/>
            </a:prstGeom>
            <a:solidFill>
              <a:srgbClr val="1D8AC8"/>
            </a:solidFill>
            <a:ln>
              <a:solidFill>
                <a:srgbClr val="1D8AC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rgbClr val="FF0000"/>
                </a:solidFill>
              </a:endParaRPr>
            </a:p>
          </p:txBody>
        </p:sp>
      </p:grpSp>
      <p:sp>
        <p:nvSpPr>
          <p:cNvPr id="9" name="同侧圆角矩形 4"/>
          <p:cNvSpPr/>
          <p:nvPr/>
        </p:nvSpPr>
        <p:spPr bwMode="auto">
          <a:xfrm>
            <a:off x="6814054" y="500043"/>
            <a:ext cx="1450741" cy="714359"/>
          </a:xfrm>
          <a:prstGeom prst="rect">
            <a:avLst/>
          </a:prstGeom>
          <a:ln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lIns="247650" tIns="123825" rIns="247650" bIns="123825" spcCol="1270" anchor="ctr"/>
          <a:lstStyle/>
          <a:p>
            <a:pPr>
              <a:defRPr/>
            </a:pPr>
            <a:r>
              <a:rPr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  附  录</a:t>
            </a:r>
            <a:endParaRPr lang="zh-CN" altLang="zh-CN" sz="2400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Rectangle 1"/>
          <p:cNvSpPr>
            <a:spLocks noChangeArrowheads="1"/>
          </p:cNvSpPr>
          <p:nvPr/>
        </p:nvSpPr>
        <p:spPr bwMode="auto">
          <a:xfrm>
            <a:off x="3121259" y="1000108"/>
            <a:ext cx="3626852" cy="6103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165048" rIns="91440" bIns="165048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kumimoji="0" lang="x-none" altLang="zh-CN" dirty="0" smtClean="0" bmk="_Toc385509759">
                <a:solidFill>
                  <a:schemeClr val="tx1"/>
                </a:solidFill>
                <a:latin typeface="Cambria" pitchFamily="18" charset="0"/>
                <a:cs typeface="宋体" pitchFamily="2" charset="-122"/>
              </a:rPr>
              <a:t>附录B </a:t>
            </a:r>
            <a:r>
              <a:rPr kumimoji="0" lang="en-US" altLang="zh-CN" dirty="0" smtClean="0" bmk="_Toc385509759">
                <a:solidFill>
                  <a:schemeClr val="tx1"/>
                </a:solidFill>
                <a:latin typeface="Cambria" pitchFamily="18" charset="0"/>
                <a:cs typeface="宋体" pitchFamily="2" charset="-122"/>
              </a:rPr>
              <a:t>  </a:t>
            </a:r>
            <a:r>
              <a:rPr kumimoji="0" lang="x-none" altLang="zh-CN" dirty="0" smtClean="0" bmk="_Toc385509759">
                <a:solidFill>
                  <a:schemeClr val="tx1"/>
                </a:solidFill>
                <a:latin typeface="Cambria" pitchFamily="18" charset="0"/>
                <a:cs typeface="宋体" pitchFamily="2" charset="-122"/>
              </a:rPr>
              <a:t>设计概算成果文件格式</a:t>
            </a:r>
            <a:endParaRPr kumimoji="0" lang="zh-CN" altLang="en-US" dirty="0" smtClean="0" bmk="_Toc385509759">
              <a:solidFill>
                <a:schemeClr val="tx1"/>
              </a:solidFill>
              <a:latin typeface="Cambria" pitchFamily="18" charset="0"/>
              <a:cs typeface="宋体" pitchFamily="2" charset="-122"/>
            </a:endParaRPr>
          </a:p>
        </p:txBody>
      </p:sp>
      <p:sp>
        <p:nvSpPr>
          <p:cNvPr id="567297" name="Rectangle 1"/>
          <p:cNvSpPr>
            <a:spLocks noChangeArrowheads="1"/>
          </p:cNvSpPr>
          <p:nvPr/>
        </p:nvSpPr>
        <p:spPr bwMode="auto">
          <a:xfrm>
            <a:off x="615434" y="1500174"/>
            <a:ext cx="6396449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>
              <a:spcBef>
                <a:spcPct val="0"/>
              </a:spcBef>
            </a:pPr>
            <a:r>
              <a:rPr kumimoji="0" lang="en-US" altLang="zh-CN" b="0" dirty="0" smtClean="0">
                <a:solidFill>
                  <a:schemeClr val="tx1"/>
                </a:solidFill>
                <a:latin typeface="+mn-ea"/>
                <a:ea typeface="+mn-ea"/>
                <a:cs typeface="Times New Roman" pitchFamily="18" charset="0"/>
              </a:rPr>
              <a:t>B.0.10 </a:t>
            </a:r>
            <a:r>
              <a:rPr kumimoji="0" lang="zh-CN" altLang="en-US" b="0" dirty="0" smtClean="0">
                <a:solidFill>
                  <a:schemeClr val="tx1"/>
                </a:solidFill>
                <a:latin typeface="+mn-ea"/>
                <a:ea typeface="+mn-ea"/>
                <a:cs typeface="Times New Roman" pitchFamily="18" charset="0"/>
              </a:rPr>
              <a:t>设备及安装工程设计概算表可按表</a:t>
            </a:r>
            <a:r>
              <a:rPr kumimoji="0" lang="en-US" altLang="zh-CN" b="0" dirty="0" smtClean="0">
                <a:solidFill>
                  <a:schemeClr val="tx1"/>
                </a:solidFill>
                <a:latin typeface="+mn-ea"/>
                <a:ea typeface="+mn-ea"/>
                <a:cs typeface="Times New Roman" pitchFamily="18" charset="0"/>
              </a:rPr>
              <a:t>B.0.10</a:t>
            </a:r>
            <a:r>
              <a:rPr kumimoji="0" lang="zh-CN" altLang="en-US" b="0" dirty="0" smtClean="0">
                <a:solidFill>
                  <a:schemeClr val="tx1"/>
                </a:solidFill>
                <a:latin typeface="+mn-ea"/>
                <a:ea typeface="+mn-ea"/>
                <a:cs typeface="Times New Roman" pitchFamily="18" charset="0"/>
              </a:rPr>
              <a:t>编制。</a:t>
            </a:r>
          </a:p>
        </p:txBody>
      </p:sp>
      <p:sp>
        <p:nvSpPr>
          <p:cNvPr id="678913" name="Rectangle 1"/>
          <p:cNvSpPr>
            <a:spLocks noChangeArrowheads="1"/>
          </p:cNvSpPr>
          <p:nvPr/>
        </p:nvSpPr>
        <p:spPr bwMode="auto">
          <a:xfrm>
            <a:off x="3121259" y="1928803"/>
            <a:ext cx="3758738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>
              <a:spcBef>
                <a:spcPct val="0"/>
              </a:spcBef>
            </a:pPr>
            <a:r>
              <a:rPr kumimoji="0" lang="zh-CN" altLang="en-US" sz="1400" dirty="0" smtClean="0">
                <a:solidFill>
                  <a:schemeClr val="tx1"/>
                </a:solidFill>
                <a:latin typeface="+mn-ea"/>
                <a:ea typeface="+mn-ea"/>
                <a:cs typeface="宋体" pitchFamily="2" charset="-122"/>
              </a:rPr>
              <a:t>表</a:t>
            </a:r>
            <a:r>
              <a:rPr kumimoji="0" lang="en-US" altLang="zh-CN" sz="1400" dirty="0" smtClean="0">
                <a:solidFill>
                  <a:schemeClr val="tx1"/>
                </a:solidFill>
                <a:latin typeface="+mn-ea"/>
                <a:cs typeface="宋体" pitchFamily="2" charset="-122"/>
              </a:rPr>
              <a:t>B.0.10</a:t>
            </a:r>
            <a:r>
              <a:rPr kumimoji="0" lang="en-US" altLang="en-US" sz="1400" dirty="0" smtClean="0">
                <a:solidFill>
                  <a:schemeClr val="tx1"/>
                </a:solidFill>
                <a:latin typeface="+mn-ea"/>
                <a:ea typeface="+mn-ea"/>
                <a:cs typeface="宋体" pitchFamily="2" charset="-122"/>
              </a:rPr>
              <a:t>    </a:t>
            </a:r>
            <a:r>
              <a:rPr kumimoji="0" lang="zh-CN" altLang="en-US" sz="1400" dirty="0" smtClean="0">
                <a:solidFill>
                  <a:schemeClr val="tx1"/>
                </a:solidFill>
                <a:latin typeface="+mn-ea"/>
                <a:ea typeface="+mn-ea"/>
                <a:cs typeface="宋体" pitchFamily="2" charset="-122"/>
              </a:rPr>
              <a:t>设备及安装工程设计概算表</a:t>
            </a:r>
          </a:p>
        </p:txBody>
      </p:sp>
      <p:sp>
        <p:nvSpPr>
          <p:cNvPr id="685057" name="Rectangle 1"/>
          <p:cNvSpPr>
            <a:spLocks noChangeArrowheads="1"/>
          </p:cNvSpPr>
          <p:nvPr/>
        </p:nvSpPr>
        <p:spPr bwMode="auto">
          <a:xfrm>
            <a:off x="2066175" y="2214555"/>
            <a:ext cx="6110633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>
              <a:spcBef>
                <a:spcPct val="0"/>
              </a:spcBef>
            </a:pPr>
            <a:r>
              <a:rPr kumimoji="0" lang="zh-CN" altLang="en-US" sz="1000" dirty="0" smtClean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单项工程概算编号：</a:t>
            </a:r>
            <a:r>
              <a:rPr kumimoji="0" lang="en-US" altLang="en-US" sz="1000" dirty="0" smtClean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                                 </a:t>
            </a:r>
            <a:r>
              <a:rPr kumimoji="0" lang="zh-CN" altLang="en-US" sz="1000" dirty="0" smtClean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单项工程名称：</a:t>
            </a:r>
            <a:r>
              <a:rPr kumimoji="0" lang="en-US" altLang="en-US" sz="1000" dirty="0" smtClean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                                                  </a:t>
            </a:r>
            <a:r>
              <a:rPr kumimoji="0" lang="zh-CN" altLang="en-US" sz="1000" dirty="0" smtClean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共</a:t>
            </a:r>
            <a:r>
              <a:rPr kumimoji="0" lang="en-US" altLang="en-US" sz="1000" dirty="0" smtClean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   </a:t>
            </a:r>
            <a:r>
              <a:rPr kumimoji="0" lang="zh-CN" altLang="en-US" sz="1000" dirty="0" smtClean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页</a:t>
            </a:r>
            <a:r>
              <a:rPr kumimoji="0" lang="en-US" altLang="en-US" sz="1000" dirty="0" smtClean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  </a:t>
            </a:r>
            <a:r>
              <a:rPr kumimoji="0" lang="zh-CN" altLang="en-US" sz="1000" dirty="0" smtClean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第</a:t>
            </a:r>
            <a:r>
              <a:rPr kumimoji="0" lang="en-US" altLang="en-US" sz="1000" dirty="0" smtClean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  </a:t>
            </a:r>
            <a:r>
              <a:rPr kumimoji="0" lang="zh-CN" altLang="en-US" sz="1000" dirty="0" smtClean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页</a:t>
            </a:r>
          </a:p>
        </p:txBody>
      </p:sp>
      <p:sp>
        <p:nvSpPr>
          <p:cNvPr id="685058" name="Rectangle 2"/>
          <p:cNvSpPr>
            <a:spLocks noChangeArrowheads="1"/>
          </p:cNvSpPr>
          <p:nvPr/>
        </p:nvSpPr>
        <p:spPr bwMode="auto">
          <a:xfrm>
            <a:off x="2066175" y="6500835"/>
            <a:ext cx="6132678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1143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编制人：</a:t>
            </a:r>
            <a:r>
              <a:rPr kumimoji="0" lang="zh-CN" altLang="en-US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                                                                  审核人：                                                                  审定人：</a:t>
            </a:r>
            <a:endParaRPr kumimoji="0" lang="zh-CN" altLang="en-US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graphicFrame>
        <p:nvGraphicFramePr>
          <p:cNvPr id="15" name="表格 14"/>
          <p:cNvGraphicFramePr>
            <a:graphicFrameLocks noGrp="1"/>
          </p:cNvGraphicFramePr>
          <p:nvPr/>
        </p:nvGraphicFramePr>
        <p:xfrm>
          <a:off x="1472691" y="2500307"/>
          <a:ext cx="6726161" cy="3582924"/>
        </p:xfrm>
        <a:graphic>
          <a:graphicData uri="http://schemas.openxmlformats.org/drawingml/2006/table">
            <a:tbl>
              <a:tblPr/>
              <a:tblGrid>
                <a:gridCol w="495612"/>
                <a:gridCol w="495612"/>
                <a:gridCol w="1274430"/>
                <a:gridCol w="437792"/>
                <a:gridCol w="544127"/>
                <a:gridCol w="473485"/>
                <a:gridCol w="809029"/>
                <a:gridCol w="744594"/>
                <a:gridCol w="744594"/>
                <a:gridCol w="706886"/>
              </a:tblGrid>
              <a:tr h="216168">
                <a:tc rowSpan="2"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900" b="1" kern="0" dirty="0">
                          <a:latin typeface="Times New Roman"/>
                          <a:ea typeface="宋体"/>
                          <a:cs typeface="宋体"/>
                        </a:rPr>
                        <a:t>序号</a:t>
                      </a:r>
                      <a:endParaRPr lang="zh-CN" sz="9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1625" marR="316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900" b="1" kern="0">
                          <a:latin typeface="Times New Roman"/>
                          <a:ea typeface="宋体"/>
                          <a:cs typeface="宋体"/>
                        </a:rPr>
                        <a:t>项目编码</a:t>
                      </a: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1625" marR="316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900" b="1" kern="0">
                          <a:latin typeface="Times New Roman"/>
                          <a:ea typeface="宋体"/>
                          <a:cs typeface="宋体"/>
                        </a:rPr>
                        <a:t>工程项目或费用名称</a:t>
                      </a: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1625" marR="316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900" b="1" kern="0">
                          <a:latin typeface="Times New Roman"/>
                          <a:ea typeface="宋体"/>
                          <a:cs typeface="宋体"/>
                        </a:rPr>
                        <a:t>项目</a:t>
                      </a: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900" b="1" kern="0">
                          <a:latin typeface="Times New Roman"/>
                          <a:ea typeface="宋体"/>
                          <a:cs typeface="宋体"/>
                        </a:rPr>
                        <a:t>特征</a:t>
                      </a: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1625" marR="316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900" b="1" kern="0">
                          <a:latin typeface="Times New Roman"/>
                          <a:ea typeface="宋体"/>
                          <a:cs typeface="宋体"/>
                        </a:rPr>
                        <a:t>单位</a:t>
                      </a: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1625" marR="316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900" b="1" kern="0">
                          <a:latin typeface="Times New Roman"/>
                          <a:ea typeface="宋体"/>
                          <a:cs typeface="宋体"/>
                        </a:rPr>
                        <a:t>数量</a:t>
                      </a: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1625" marR="316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900" b="1" kern="0">
                          <a:latin typeface="Times New Roman"/>
                          <a:ea typeface="宋体"/>
                          <a:cs typeface="宋体"/>
                        </a:rPr>
                        <a:t>综合单价（元）</a:t>
                      </a: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1625" marR="316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indent="374650" algn="ctr" fontAlgn="ctr">
                        <a:spcAft>
                          <a:spcPts val="0"/>
                        </a:spcAft>
                      </a:pPr>
                      <a:r>
                        <a:rPr lang="zh-CN" sz="900" b="1" kern="0">
                          <a:latin typeface="Times New Roman"/>
                          <a:ea typeface="宋体"/>
                          <a:cs typeface="宋体"/>
                        </a:rPr>
                        <a:t>合价（元）</a:t>
                      </a: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1625" marR="316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191853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900" b="1" kern="100">
                          <a:latin typeface="Times New Roman"/>
                          <a:ea typeface="宋体"/>
                          <a:cs typeface="宋体"/>
                        </a:rPr>
                        <a:t>设备购置费</a:t>
                      </a: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1625" marR="316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900" b="1" kern="100">
                          <a:latin typeface="Times New Roman"/>
                          <a:ea typeface="宋体"/>
                          <a:cs typeface="宋体"/>
                        </a:rPr>
                        <a:t>安装工程费</a:t>
                      </a: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1625" marR="316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900" b="1" kern="100">
                          <a:latin typeface="Times New Roman"/>
                          <a:ea typeface="宋体"/>
                          <a:cs typeface="宋体"/>
                        </a:rPr>
                        <a:t>设备购置费</a:t>
                      </a: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1625" marR="316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900" b="1" kern="100">
                          <a:latin typeface="Times New Roman"/>
                          <a:ea typeface="宋体"/>
                          <a:cs typeface="宋体"/>
                        </a:rPr>
                        <a:t>安装工程费</a:t>
                      </a: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1625" marR="316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8293"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900" b="1" kern="0" dirty="0">
                          <a:latin typeface="Times New Roman"/>
                          <a:ea typeface="宋体"/>
                          <a:cs typeface="Times New Roman"/>
                        </a:rPr>
                        <a:t>（二）</a:t>
                      </a:r>
                      <a:endParaRPr lang="zh-CN" sz="9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1625" marR="316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9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1625" marR="316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900" b="1" kern="100" dirty="0">
                          <a:latin typeface="Times New Roman"/>
                          <a:ea typeface="宋体"/>
                          <a:cs typeface="Times New Roman"/>
                        </a:rPr>
                        <a:t>××工程</a:t>
                      </a:r>
                      <a:endParaRPr lang="zh-CN" sz="9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1625" marR="316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1625" marR="316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9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1625" marR="316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9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1625" marR="316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9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1625" marR="316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9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1625" marR="316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1625" marR="316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9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1625" marR="316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8293"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en-US" sz="900" b="1" kern="0">
                          <a:latin typeface="Times New Roman"/>
                          <a:ea typeface="宋体"/>
                          <a:cs typeface="Times New Roman"/>
                        </a:rPr>
                        <a:t>1</a:t>
                      </a: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1625" marR="316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900" b="1" kern="100">
                          <a:latin typeface="Times New Roman"/>
                          <a:ea typeface="宋体"/>
                          <a:cs typeface="Times New Roman"/>
                        </a:rPr>
                        <a:t>××</a:t>
                      </a: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1625" marR="316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900" b="1" kern="100" dirty="0">
                          <a:latin typeface="Times New Roman"/>
                          <a:ea typeface="宋体"/>
                          <a:cs typeface="Times New Roman"/>
                        </a:rPr>
                        <a:t>×××××</a:t>
                      </a:r>
                      <a:endParaRPr lang="zh-CN" sz="9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1625" marR="316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1625" marR="316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9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1625" marR="316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1625" marR="316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9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1625" marR="316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9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1625" marR="316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1625" marR="316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1625" marR="316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0244"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1625" marR="316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1625" marR="316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9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1625" marR="316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1625" marR="316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9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1625" marR="316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1625" marR="316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9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1625" marR="316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1625" marR="316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1625" marR="316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1625" marR="316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1853"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1625" marR="316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1625" marR="316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900" b="1" kern="0" dirty="0">
                          <a:latin typeface="Times New Roman"/>
                          <a:ea typeface="宋体"/>
                          <a:cs typeface="宋体"/>
                        </a:rPr>
                        <a:t>可计量措施项目费小计</a:t>
                      </a:r>
                      <a:endParaRPr lang="zh-CN" sz="9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1625" marR="316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1625" marR="316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1625" marR="316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1625" marR="316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9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1625" marR="316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9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1625" marR="316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1625" marR="316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1625" marR="316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1853"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900" b="1" kern="0">
                          <a:latin typeface="Times New Roman"/>
                          <a:ea typeface="宋体"/>
                          <a:cs typeface="Times New Roman"/>
                        </a:rPr>
                        <a:t>三</a:t>
                      </a: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1625" marR="316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1625" marR="316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900" b="1" kern="0" dirty="0">
                          <a:latin typeface="Times New Roman"/>
                          <a:ea typeface="宋体"/>
                          <a:cs typeface="宋体"/>
                        </a:rPr>
                        <a:t>综合取定的措施项目费</a:t>
                      </a:r>
                      <a:endParaRPr lang="zh-CN" sz="9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1625" marR="316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1625" marR="316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1625" marR="316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1625" marR="316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9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1625" marR="316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9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1625" marR="316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1625" marR="316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9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1625" marR="316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8293"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en-US" sz="900" b="1" kern="0">
                          <a:latin typeface="Times New Roman"/>
                          <a:ea typeface="宋体"/>
                          <a:cs typeface="Times New Roman"/>
                        </a:rPr>
                        <a:t>1</a:t>
                      </a: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1625" marR="316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1625" marR="316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900" b="1" kern="0" dirty="0">
                          <a:latin typeface="Times New Roman"/>
                          <a:ea typeface="宋体"/>
                          <a:cs typeface="宋体"/>
                        </a:rPr>
                        <a:t>安全文明施工费</a:t>
                      </a:r>
                      <a:endParaRPr lang="zh-CN" sz="9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1625" marR="316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9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1625" marR="316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1625" marR="316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1625" marR="316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1625" marR="316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9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1625" marR="316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9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1625" marR="316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9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1625" marR="316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8293"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en-US" sz="900" b="1" kern="0">
                          <a:latin typeface="Times New Roman"/>
                          <a:ea typeface="宋体"/>
                          <a:cs typeface="Times New Roman"/>
                        </a:rPr>
                        <a:t>2</a:t>
                      </a: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1625" marR="316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1625" marR="316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900" b="1" kern="0" dirty="0">
                          <a:latin typeface="Times New Roman"/>
                          <a:ea typeface="宋体"/>
                          <a:cs typeface="宋体"/>
                        </a:rPr>
                        <a:t>夜间施工增加费</a:t>
                      </a:r>
                      <a:endParaRPr lang="zh-CN" sz="9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1625" marR="316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9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1625" marR="316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9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1625" marR="316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9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1625" marR="316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9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1625" marR="316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9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1625" marR="316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9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1625" marR="316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9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1625" marR="316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8293"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en-US" sz="900" b="1" kern="0" dirty="0">
                          <a:latin typeface="Times New Roman"/>
                          <a:ea typeface="宋体"/>
                          <a:cs typeface="Times New Roman"/>
                        </a:rPr>
                        <a:t>3</a:t>
                      </a:r>
                      <a:endParaRPr lang="zh-CN" sz="9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1625" marR="316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1625" marR="316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900" b="1" kern="0">
                          <a:latin typeface="Times New Roman"/>
                          <a:ea typeface="宋体"/>
                          <a:cs typeface="宋体"/>
                        </a:rPr>
                        <a:t>二次搬运费</a:t>
                      </a: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1625" marR="316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1625" marR="316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9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1625" marR="316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9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1625" marR="316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1625" marR="316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9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1625" marR="316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9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1625" marR="316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9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1625" marR="316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1853"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en-US" sz="900" b="1" kern="0" dirty="0">
                          <a:latin typeface="Times New Roman"/>
                          <a:ea typeface="宋体"/>
                          <a:cs typeface="Times New Roman"/>
                        </a:rPr>
                        <a:t>4</a:t>
                      </a:r>
                      <a:endParaRPr lang="zh-CN" sz="9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1625" marR="316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1625" marR="316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900" b="1" kern="0">
                          <a:latin typeface="Times New Roman"/>
                          <a:ea typeface="宋体"/>
                          <a:cs typeface="宋体"/>
                        </a:rPr>
                        <a:t>冬雨季施工增加费</a:t>
                      </a: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1625" marR="316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1625" marR="316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9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1625" marR="316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1625" marR="316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1625" marR="316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1625" marR="316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1625" marR="316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1625" marR="316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1853"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en-US" altLang="zh-CN" sz="900" kern="100" dirty="0" smtClean="0">
                          <a:latin typeface="Times New Roman"/>
                          <a:ea typeface="宋体"/>
                          <a:cs typeface="Times New Roman"/>
                        </a:rPr>
                        <a:t>5</a:t>
                      </a:r>
                      <a:endParaRPr lang="zh-CN" sz="9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1625" marR="316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1625" marR="316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900" b="1" kern="0">
                          <a:latin typeface="Times New Roman"/>
                          <a:ea typeface="宋体"/>
                          <a:cs typeface="宋体"/>
                        </a:rPr>
                        <a:t>已完工程及设备保护费</a:t>
                      </a: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1625" marR="316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1625" marR="316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1625" marR="316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9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1625" marR="316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1625" marR="316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1625" marR="316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1625" marR="316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1625" marR="316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8293"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en-US" altLang="zh-CN" sz="900" kern="100" dirty="0" smtClean="0">
                          <a:latin typeface="Times New Roman"/>
                          <a:ea typeface="宋体"/>
                          <a:cs typeface="Times New Roman"/>
                        </a:rPr>
                        <a:t>6</a:t>
                      </a:r>
                      <a:endParaRPr lang="zh-CN" sz="9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1625" marR="316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1625" marR="316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900" b="1" kern="0">
                          <a:latin typeface="Times New Roman"/>
                          <a:ea typeface="宋体"/>
                          <a:cs typeface="宋体"/>
                        </a:rPr>
                        <a:t>工程定位复测费</a:t>
                      </a: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1625" marR="316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1625" marR="316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1625" marR="316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9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1625" marR="316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9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1625" marR="316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1625" marR="316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9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1625" marR="316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1625" marR="316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1853"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en-US" altLang="zh-CN" sz="900" kern="100" dirty="0" smtClean="0">
                          <a:latin typeface="Times New Roman"/>
                          <a:ea typeface="宋体"/>
                          <a:cs typeface="Times New Roman"/>
                        </a:rPr>
                        <a:t>7</a:t>
                      </a:r>
                      <a:endParaRPr lang="zh-CN" sz="9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1625" marR="316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1625" marR="316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900" b="1" kern="0">
                          <a:latin typeface="Times New Roman"/>
                          <a:ea typeface="宋体"/>
                          <a:cs typeface="宋体"/>
                        </a:rPr>
                        <a:t>特殊地区施工增加费</a:t>
                      </a: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1625" marR="316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1625" marR="316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1625" marR="316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1625" marR="316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9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1625" marR="316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1625" marR="316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9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1625" marR="316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9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1625" marR="316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4486"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en-US" altLang="zh-CN" sz="900" kern="100" dirty="0" smtClean="0">
                          <a:latin typeface="Times New Roman"/>
                          <a:ea typeface="宋体"/>
                          <a:cs typeface="Times New Roman"/>
                        </a:rPr>
                        <a:t>8</a:t>
                      </a:r>
                      <a:endParaRPr lang="zh-CN" sz="9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1625" marR="316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1625" marR="316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900" b="1" kern="0" dirty="0">
                          <a:latin typeface="Times New Roman"/>
                          <a:ea typeface="宋体"/>
                          <a:cs typeface="宋体"/>
                        </a:rPr>
                        <a:t>大型机械设备进出场及安拆费</a:t>
                      </a:r>
                      <a:endParaRPr lang="zh-CN" sz="9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1625" marR="316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1625" marR="316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1625" marR="316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1625" marR="316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9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1625" marR="316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9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1625" marR="316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9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1625" marR="316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9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1625" marR="316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8293"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1625" marR="316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900" b="1" kern="100">
                          <a:latin typeface="Times New Roman"/>
                          <a:ea typeface="宋体"/>
                          <a:cs typeface="Times New Roman"/>
                        </a:rPr>
                        <a:t>××</a:t>
                      </a: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1625" marR="316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900" b="1" kern="100">
                          <a:latin typeface="Times New Roman"/>
                          <a:ea typeface="宋体"/>
                          <a:cs typeface="Times New Roman"/>
                        </a:rPr>
                        <a:t>×××××</a:t>
                      </a: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1625" marR="316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1625" marR="316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1625" marR="316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1625" marR="316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1625" marR="316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9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1625" marR="316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1625" marR="316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9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1625" marR="316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1853"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1625" marR="316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1625" marR="316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900" b="1" kern="0">
                          <a:latin typeface="Times New Roman"/>
                          <a:ea typeface="宋体"/>
                          <a:cs typeface="宋体"/>
                        </a:rPr>
                        <a:t>综合取定措施项目费小计</a:t>
                      </a: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1625" marR="316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1625" marR="316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1625" marR="316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1625" marR="316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1625" marR="316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9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1625" marR="316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9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1625" marR="316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9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1625" marR="316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0244"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1625" marR="316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1625" marR="316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1625" marR="316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1625" marR="316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1625" marR="316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1625" marR="316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1625" marR="316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1625" marR="316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9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1625" marR="316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9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1625" marR="316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8293"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1625" marR="316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9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1625" marR="316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900" b="1" kern="0">
                          <a:latin typeface="Times New Roman"/>
                          <a:ea typeface="宋体"/>
                          <a:cs typeface="宋体"/>
                        </a:rPr>
                        <a:t>合计</a:t>
                      </a: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1625" marR="316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1625" marR="316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1625" marR="316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1625" marR="316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1625" marR="316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1625" marR="316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9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1625" marR="316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zh-CN" sz="9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1625" marR="316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94594" name="Rectangle 2"/>
          <p:cNvSpPr>
            <a:spLocks noChangeArrowheads="1"/>
          </p:cNvSpPr>
          <p:nvPr/>
        </p:nvSpPr>
        <p:spPr bwMode="auto">
          <a:xfrm>
            <a:off x="1538633" y="6072206"/>
            <a:ext cx="685804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286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9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注</a:t>
            </a:r>
            <a:r>
              <a:rPr kumimoji="0" lang="zh-CN" sz="9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：</a:t>
            </a:r>
            <a:r>
              <a:rPr kumimoji="0" lang="en-US" altLang="zh-CN" sz="9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1</a:t>
            </a:r>
            <a:r>
              <a:rPr kumimoji="0" lang="en-US" altLang="zh-CN" sz="9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  </a:t>
            </a:r>
            <a:r>
              <a:rPr kumimoji="0" lang="zh-CN" altLang="en-US" sz="9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设备及安装工程概算表应以单项工程为对象进行编制，表中综合单价应通过综合单价分析表计算获得。</a:t>
            </a:r>
            <a:endParaRPr kumimoji="0" lang="zh-CN" altLang="en-US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9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        </a:t>
            </a:r>
            <a:r>
              <a:rPr kumimoji="0" lang="en-US" altLang="zh-CN" sz="9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2</a:t>
            </a:r>
            <a:r>
              <a:rPr kumimoji="0" lang="en-US" altLang="zh-CN" sz="9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 </a:t>
            </a:r>
            <a:r>
              <a:rPr kumimoji="0" lang="zh-CN" altLang="en-US" sz="9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按</a:t>
            </a:r>
            <a:r>
              <a:rPr kumimoji="0" lang="en-US" altLang="zh-CN" sz="9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《</a:t>
            </a:r>
            <a:r>
              <a:rPr kumimoji="0" lang="zh-CN" altLang="en-US" sz="9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建设工程计价设备材料划分标准</a:t>
            </a:r>
            <a:r>
              <a:rPr kumimoji="0" lang="en-US" altLang="zh-CN" sz="9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》</a:t>
            </a:r>
            <a:r>
              <a:rPr kumimoji="0" lang="zh-CN" altLang="en-US" sz="9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，应计入设备费的装置性主材计入设备费。</a:t>
            </a:r>
            <a:endParaRPr kumimoji="0" lang="zh-CN" alt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4"/>
          <p:cNvGrpSpPr>
            <a:grpSpLocks/>
          </p:cNvGrpSpPr>
          <p:nvPr/>
        </p:nvGrpSpPr>
        <p:grpSpPr bwMode="auto">
          <a:xfrm>
            <a:off x="633046" y="422275"/>
            <a:ext cx="4868008" cy="642938"/>
            <a:chOff x="632383" y="422260"/>
            <a:chExt cx="4868311" cy="642941"/>
          </a:xfrm>
        </p:grpSpPr>
        <p:pic>
          <p:nvPicPr>
            <p:cNvPr id="74765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632383" y="422260"/>
              <a:ext cx="969760" cy="642941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</p:spPr>
        </p:pic>
        <p:sp>
          <p:nvSpPr>
            <p:cNvPr id="74766" name="TextBox 6"/>
            <p:cNvSpPr txBox="1">
              <a:spLocks noChangeArrowheads="1"/>
            </p:cNvSpPr>
            <p:nvPr/>
          </p:nvSpPr>
          <p:spPr bwMode="auto">
            <a:xfrm>
              <a:off x="1503067" y="430185"/>
              <a:ext cx="3926189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2400">
                  <a:solidFill>
                    <a:srgbClr val="1D8AC8"/>
                  </a:solidFill>
                  <a:latin typeface="华文新魏" pitchFamily="2" charset="-122"/>
                  <a:ea typeface="华文新魏" pitchFamily="2" charset="-122"/>
                </a:rPr>
                <a:t>中国建设工程造价管理协会</a:t>
              </a:r>
            </a:p>
          </p:txBody>
        </p:sp>
        <p:sp>
          <p:nvSpPr>
            <p:cNvPr id="8" name="矩形 7"/>
            <p:cNvSpPr/>
            <p:nvPr/>
          </p:nvSpPr>
          <p:spPr>
            <a:xfrm>
              <a:off x="1502876" y="1008051"/>
              <a:ext cx="3997818" cy="46037"/>
            </a:xfrm>
            <a:prstGeom prst="rect">
              <a:avLst/>
            </a:prstGeom>
            <a:solidFill>
              <a:srgbClr val="1D8AC8"/>
            </a:solidFill>
            <a:ln>
              <a:solidFill>
                <a:srgbClr val="1D8AC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rgbClr val="FF0000"/>
                </a:solidFill>
              </a:endParaRPr>
            </a:p>
          </p:txBody>
        </p:sp>
      </p:grpSp>
      <p:sp>
        <p:nvSpPr>
          <p:cNvPr id="9" name="同侧圆角矩形 4"/>
          <p:cNvSpPr/>
          <p:nvPr/>
        </p:nvSpPr>
        <p:spPr bwMode="auto">
          <a:xfrm>
            <a:off x="6814054" y="500043"/>
            <a:ext cx="1450741" cy="714359"/>
          </a:xfrm>
          <a:prstGeom prst="rect">
            <a:avLst/>
          </a:prstGeom>
          <a:ln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lIns="247650" tIns="123825" rIns="247650" bIns="123825" spcCol="1270" anchor="ctr"/>
          <a:lstStyle/>
          <a:p>
            <a:pPr>
              <a:defRPr/>
            </a:pPr>
            <a:r>
              <a:rPr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  附  录</a:t>
            </a:r>
            <a:endParaRPr lang="zh-CN" altLang="zh-CN" sz="2400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Rectangle 1"/>
          <p:cNvSpPr>
            <a:spLocks noChangeArrowheads="1"/>
          </p:cNvSpPr>
          <p:nvPr/>
        </p:nvSpPr>
        <p:spPr bwMode="auto">
          <a:xfrm>
            <a:off x="3121259" y="1000108"/>
            <a:ext cx="3626852" cy="6103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165048" rIns="91440" bIns="165048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kumimoji="0" lang="x-none" altLang="zh-CN" dirty="0" smtClean="0" bmk="_Toc385509759">
                <a:solidFill>
                  <a:schemeClr val="tx1"/>
                </a:solidFill>
                <a:latin typeface="Cambria" pitchFamily="18" charset="0"/>
                <a:cs typeface="宋体" pitchFamily="2" charset="-122"/>
              </a:rPr>
              <a:t>附录B </a:t>
            </a:r>
            <a:r>
              <a:rPr kumimoji="0" lang="en-US" altLang="zh-CN" dirty="0" smtClean="0" bmk="_Toc385509759">
                <a:solidFill>
                  <a:schemeClr val="tx1"/>
                </a:solidFill>
                <a:latin typeface="Cambria" pitchFamily="18" charset="0"/>
                <a:cs typeface="宋体" pitchFamily="2" charset="-122"/>
              </a:rPr>
              <a:t>  </a:t>
            </a:r>
            <a:r>
              <a:rPr kumimoji="0" lang="x-none" altLang="zh-CN" dirty="0" smtClean="0" bmk="_Toc385509759">
                <a:solidFill>
                  <a:schemeClr val="tx1"/>
                </a:solidFill>
                <a:latin typeface="Cambria" pitchFamily="18" charset="0"/>
                <a:cs typeface="宋体" pitchFamily="2" charset="-122"/>
              </a:rPr>
              <a:t>设计概算成果文件格式</a:t>
            </a:r>
            <a:endParaRPr kumimoji="0" lang="zh-CN" altLang="en-US" dirty="0" smtClean="0" bmk="_Toc385509759">
              <a:solidFill>
                <a:schemeClr val="tx1"/>
              </a:solidFill>
              <a:latin typeface="Cambria" pitchFamily="18" charset="0"/>
              <a:cs typeface="宋体" pitchFamily="2" charset="-122"/>
            </a:endParaRPr>
          </a:p>
        </p:txBody>
      </p:sp>
      <p:sp>
        <p:nvSpPr>
          <p:cNvPr id="567297" name="Rectangle 1"/>
          <p:cNvSpPr>
            <a:spLocks noChangeArrowheads="1"/>
          </p:cNvSpPr>
          <p:nvPr/>
        </p:nvSpPr>
        <p:spPr bwMode="auto">
          <a:xfrm>
            <a:off x="615434" y="1500174"/>
            <a:ext cx="751747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kumimoji="0" lang="en-US" altLang="zh-CN" b="0" dirty="0" smtClean="0">
                <a:solidFill>
                  <a:schemeClr val="tx1"/>
                </a:solidFill>
                <a:latin typeface="+mn-ea"/>
                <a:ea typeface="+mn-ea"/>
                <a:cs typeface="Times New Roman" pitchFamily="18" charset="0"/>
              </a:rPr>
              <a:t>B.0.11 </a:t>
            </a:r>
            <a:r>
              <a:rPr kumimoji="0" lang="zh-CN" altLang="en-US" b="0" dirty="0" smtClean="0">
                <a:solidFill>
                  <a:schemeClr val="tx1"/>
                </a:solidFill>
                <a:latin typeface="+mn-ea"/>
                <a:ea typeface="+mn-ea"/>
                <a:cs typeface="Times New Roman" pitchFamily="18" charset="0"/>
              </a:rPr>
              <a:t>设备及安装工程设计概算综合单价分析表可按表</a:t>
            </a:r>
            <a:r>
              <a:rPr kumimoji="0" lang="en-US" altLang="zh-CN" b="0" dirty="0" smtClean="0">
                <a:solidFill>
                  <a:schemeClr val="tx1"/>
                </a:solidFill>
                <a:latin typeface="+mn-ea"/>
                <a:cs typeface="Times New Roman" pitchFamily="18" charset="0"/>
              </a:rPr>
              <a:t>B.0.11</a:t>
            </a:r>
            <a:r>
              <a:rPr kumimoji="0" lang="zh-CN" altLang="en-US" b="0" dirty="0" smtClean="0">
                <a:solidFill>
                  <a:schemeClr val="tx1"/>
                </a:solidFill>
                <a:latin typeface="+mn-ea"/>
                <a:ea typeface="+mn-ea"/>
                <a:cs typeface="Times New Roman" pitchFamily="18" charset="0"/>
              </a:rPr>
              <a:t>编制。</a:t>
            </a:r>
          </a:p>
        </p:txBody>
      </p:sp>
      <p:sp>
        <p:nvSpPr>
          <p:cNvPr id="678913" name="Rectangle 1"/>
          <p:cNvSpPr>
            <a:spLocks noChangeArrowheads="1"/>
          </p:cNvSpPr>
          <p:nvPr/>
        </p:nvSpPr>
        <p:spPr bwMode="auto">
          <a:xfrm>
            <a:off x="2857488" y="1928803"/>
            <a:ext cx="4615994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kumimoji="0" lang="zh-CN" altLang="en-US" sz="1400" dirty="0" smtClean="0">
                <a:solidFill>
                  <a:schemeClr val="tx1"/>
                </a:solidFill>
                <a:latin typeface="+mn-ea"/>
                <a:ea typeface="+mn-ea"/>
                <a:cs typeface="宋体" pitchFamily="2" charset="-122"/>
              </a:rPr>
              <a:t>表</a:t>
            </a:r>
            <a:r>
              <a:rPr kumimoji="0" lang="en-US" altLang="zh-CN" sz="1400" dirty="0" smtClean="0">
                <a:solidFill>
                  <a:schemeClr val="tx1"/>
                </a:solidFill>
                <a:latin typeface="+mn-ea"/>
                <a:cs typeface="宋体" pitchFamily="2" charset="-122"/>
              </a:rPr>
              <a:t>B.0.11  </a:t>
            </a:r>
            <a:r>
              <a:rPr kumimoji="0" lang="zh-CN" altLang="en-US" sz="1400" dirty="0" smtClean="0">
                <a:solidFill>
                  <a:schemeClr val="tx1"/>
                </a:solidFill>
                <a:latin typeface="+mn-ea"/>
                <a:ea typeface="+mn-ea"/>
                <a:cs typeface="宋体" pitchFamily="2" charset="-122"/>
              </a:rPr>
              <a:t>设备及安装工程设计概算综合单价分析表</a:t>
            </a:r>
          </a:p>
        </p:txBody>
      </p:sp>
      <p:sp>
        <p:nvSpPr>
          <p:cNvPr id="685057" name="Rectangle 1"/>
          <p:cNvSpPr>
            <a:spLocks noChangeArrowheads="1"/>
          </p:cNvSpPr>
          <p:nvPr/>
        </p:nvSpPr>
        <p:spPr bwMode="auto">
          <a:xfrm>
            <a:off x="2066175" y="2214555"/>
            <a:ext cx="6110633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>
              <a:spcBef>
                <a:spcPct val="0"/>
              </a:spcBef>
            </a:pPr>
            <a:r>
              <a:rPr kumimoji="0" lang="zh-CN" altLang="en-US" sz="1000" dirty="0" smtClean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单项工程概算编号：</a:t>
            </a:r>
            <a:r>
              <a:rPr kumimoji="0" lang="en-US" altLang="en-US" sz="1000" dirty="0" smtClean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                                 </a:t>
            </a:r>
            <a:r>
              <a:rPr kumimoji="0" lang="zh-CN" altLang="en-US" sz="1000" dirty="0" smtClean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单项工程名称：</a:t>
            </a:r>
            <a:r>
              <a:rPr kumimoji="0" lang="en-US" altLang="en-US" sz="1000" dirty="0" smtClean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                                                  </a:t>
            </a:r>
            <a:r>
              <a:rPr kumimoji="0" lang="zh-CN" altLang="en-US" sz="1000" dirty="0" smtClean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共</a:t>
            </a:r>
            <a:r>
              <a:rPr kumimoji="0" lang="en-US" altLang="en-US" sz="1000" dirty="0" smtClean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   </a:t>
            </a:r>
            <a:r>
              <a:rPr kumimoji="0" lang="zh-CN" altLang="en-US" sz="1000" dirty="0" smtClean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页</a:t>
            </a:r>
            <a:r>
              <a:rPr kumimoji="0" lang="en-US" altLang="en-US" sz="1000" dirty="0" smtClean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  </a:t>
            </a:r>
            <a:r>
              <a:rPr kumimoji="0" lang="zh-CN" altLang="en-US" sz="1000" dirty="0" smtClean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第</a:t>
            </a:r>
            <a:r>
              <a:rPr kumimoji="0" lang="en-US" altLang="en-US" sz="1000" dirty="0" smtClean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  </a:t>
            </a:r>
            <a:r>
              <a:rPr kumimoji="0" lang="zh-CN" altLang="en-US" sz="1000" dirty="0" smtClean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页</a:t>
            </a:r>
          </a:p>
        </p:txBody>
      </p:sp>
      <p:sp>
        <p:nvSpPr>
          <p:cNvPr id="685058" name="Rectangle 2"/>
          <p:cNvSpPr>
            <a:spLocks noChangeArrowheads="1"/>
          </p:cNvSpPr>
          <p:nvPr/>
        </p:nvSpPr>
        <p:spPr bwMode="auto">
          <a:xfrm>
            <a:off x="2066175" y="6500835"/>
            <a:ext cx="6132678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1143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编制人：</a:t>
            </a:r>
            <a:r>
              <a:rPr kumimoji="0" lang="zh-CN" altLang="en-US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                                                                  审核人：                                                                  审定人：</a:t>
            </a:r>
            <a:endParaRPr kumimoji="0" lang="zh-CN" altLang="en-US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graphicFrame>
        <p:nvGraphicFramePr>
          <p:cNvPr id="17" name="表格 16"/>
          <p:cNvGraphicFramePr>
            <a:graphicFrameLocks noGrp="1"/>
          </p:cNvGraphicFramePr>
          <p:nvPr/>
        </p:nvGraphicFramePr>
        <p:xfrm>
          <a:off x="1736461" y="2500306"/>
          <a:ext cx="6462391" cy="3608982"/>
        </p:xfrm>
        <a:graphic>
          <a:graphicData uri="http://schemas.openxmlformats.org/drawingml/2006/table">
            <a:tbl>
              <a:tblPr/>
              <a:tblGrid>
                <a:gridCol w="1021099"/>
                <a:gridCol w="774390"/>
                <a:gridCol w="774390"/>
                <a:gridCol w="647838"/>
                <a:gridCol w="647838"/>
                <a:gridCol w="647838"/>
                <a:gridCol w="649666"/>
                <a:gridCol w="649666"/>
                <a:gridCol w="649666"/>
              </a:tblGrid>
              <a:tr h="165806">
                <a:tc>
                  <a:txBody>
                    <a:bodyPr/>
                    <a:lstStyle/>
                    <a:p>
                      <a:pPr indent="299720" algn="ctr">
                        <a:spcAft>
                          <a:spcPts val="0"/>
                        </a:spcAft>
                      </a:pPr>
                      <a:r>
                        <a:rPr lang="zh-CN" sz="900" b="1" kern="100" dirty="0">
                          <a:latin typeface="Times New Roman"/>
                          <a:ea typeface="宋体"/>
                          <a:cs typeface="Times New Roman"/>
                        </a:rPr>
                        <a:t>项目编码</a:t>
                      </a:r>
                      <a:endParaRPr lang="zh-CN" sz="8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544" marR="465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544" marR="465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900" b="1" kern="100">
                          <a:latin typeface="Times New Roman"/>
                          <a:ea typeface="宋体"/>
                          <a:cs typeface="Times New Roman"/>
                        </a:rPr>
                        <a:t>项目名称</a:t>
                      </a: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544" marR="465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544" marR="465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900" b="1" kern="100">
                          <a:latin typeface="Times New Roman"/>
                          <a:ea typeface="宋体"/>
                          <a:cs typeface="Times New Roman"/>
                        </a:rPr>
                        <a:t>计量单位</a:t>
                      </a: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544" marR="465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544" marR="465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900" b="1" kern="100">
                          <a:latin typeface="Times New Roman"/>
                          <a:ea typeface="宋体"/>
                          <a:cs typeface="Times New Roman"/>
                        </a:rPr>
                        <a:t>工程数量</a:t>
                      </a: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544" marR="465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544" marR="465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5806">
                <a:tc gridSpan="9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900" b="1" kern="100">
                          <a:latin typeface="Times New Roman"/>
                          <a:ea typeface="宋体"/>
                          <a:cs typeface="Times New Roman"/>
                        </a:rPr>
                        <a:t>综合单价组成分析</a:t>
                      </a: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544" marR="465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165806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900" b="1" kern="100">
                          <a:latin typeface="Times New Roman"/>
                          <a:ea typeface="宋体"/>
                          <a:cs typeface="Times New Roman"/>
                        </a:rPr>
                        <a:t>设备或主材名称</a:t>
                      </a: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544" marR="465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900" b="1" kern="100">
                          <a:latin typeface="Times New Roman"/>
                          <a:ea typeface="宋体"/>
                          <a:cs typeface="Times New Roman"/>
                        </a:rPr>
                        <a:t>设备或主材规格及型号</a:t>
                      </a: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544" marR="465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900" b="1" kern="100">
                          <a:latin typeface="Times New Roman"/>
                          <a:ea typeface="宋体"/>
                          <a:cs typeface="Times New Roman"/>
                        </a:rPr>
                        <a:t>设备购置费</a:t>
                      </a: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544" marR="465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147383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544" marR="465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544" marR="465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544" marR="465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165806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900" b="1" kern="100">
                          <a:latin typeface="Times New Roman"/>
                          <a:ea typeface="宋体"/>
                          <a:cs typeface="Times New Roman"/>
                        </a:rPr>
                        <a:t>定额编号</a:t>
                      </a: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544" marR="465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900" b="1" kern="100">
                          <a:latin typeface="Times New Roman"/>
                          <a:ea typeface="宋体"/>
                          <a:cs typeface="Times New Roman"/>
                        </a:rPr>
                        <a:t>定额名称</a:t>
                      </a: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544" marR="465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900" b="1" kern="100">
                          <a:latin typeface="Times New Roman"/>
                          <a:ea typeface="宋体"/>
                          <a:cs typeface="Times New Roman"/>
                        </a:rPr>
                        <a:t>定额单位</a:t>
                      </a: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544" marR="465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900" b="1" kern="100">
                          <a:latin typeface="Times New Roman"/>
                          <a:ea typeface="宋体"/>
                          <a:cs typeface="Times New Roman"/>
                        </a:rPr>
                        <a:t>定额直接费单价（元）</a:t>
                      </a: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544" marR="465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900" b="1" kern="100">
                          <a:latin typeface="Times New Roman"/>
                          <a:ea typeface="宋体"/>
                          <a:cs typeface="Times New Roman"/>
                        </a:rPr>
                        <a:t>直接费合价（元）</a:t>
                      </a: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544" marR="465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165806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900" b="1" kern="100">
                          <a:latin typeface="Times New Roman"/>
                          <a:ea typeface="宋体"/>
                          <a:cs typeface="Times New Roman"/>
                        </a:rPr>
                        <a:t>人工费</a:t>
                      </a: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544" marR="465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900" b="1" kern="100">
                          <a:latin typeface="Times New Roman"/>
                          <a:ea typeface="宋体"/>
                          <a:cs typeface="Times New Roman"/>
                        </a:rPr>
                        <a:t>材料费</a:t>
                      </a: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544" marR="465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900" b="1" kern="100">
                          <a:latin typeface="Times New Roman"/>
                          <a:ea typeface="宋体"/>
                          <a:cs typeface="Times New Roman"/>
                        </a:rPr>
                        <a:t>机械费</a:t>
                      </a: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544" marR="465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900" b="1" kern="100">
                          <a:latin typeface="Times New Roman"/>
                          <a:ea typeface="宋体"/>
                          <a:cs typeface="Times New Roman"/>
                        </a:rPr>
                        <a:t>人工费</a:t>
                      </a: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544" marR="465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900" b="1" kern="100">
                          <a:latin typeface="Times New Roman"/>
                          <a:ea typeface="宋体"/>
                          <a:cs typeface="Times New Roman"/>
                        </a:rPr>
                        <a:t>材料费</a:t>
                      </a: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544" marR="465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900" b="1" kern="100">
                          <a:latin typeface="Times New Roman"/>
                          <a:ea typeface="宋体"/>
                          <a:cs typeface="Times New Roman"/>
                        </a:rPr>
                        <a:t>机械费</a:t>
                      </a: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544" marR="465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738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544" marR="465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544" marR="465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544" marR="465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544" marR="465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544" marR="465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544" marR="465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544" marR="465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544" marR="465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544" marR="465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5806">
                <a:tc rowSpan="5">
                  <a:txBody>
                    <a:bodyPr/>
                    <a:lstStyle/>
                    <a:p>
                      <a:pPr indent="374650" algn="ctr">
                        <a:spcAft>
                          <a:spcPts val="0"/>
                        </a:spcAft>
                      </a:pPr>
                      <a:r>
                        <a:rPr lang="zh-CN" sz="900" b="1" kern="100">
                          <a:latin typeface="Times New Roman"/>
                          <a:ea typeface="宋体"/>
                          <a:cs typeface="Times New Roman"/>
                        </a:rPr>
                        <a:t>间接费计算</a:t>
                      </a: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544" marR="465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99720" algn="ctr">
                        <a:spcAft>
                          <a:spcPts val="0"/>
                        </a:spcAft>
                      </a:pPr>
                      <a:r>
                        <a:rPr lang="zh-CN" sz="900" b="1" kern="100">
                          <a:latin typeface="Times New Roman"/>
                          <a:ea typeface="宋体"/>
                          <a:cs typeface="Times New Roman"/>
                        </a:rPr>
                        <a:t>类别</a:t>
                      </a: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544" marR="465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900" b="1" kern="100">
                          <a:latin typeface="Times New Roman"/>
                          <a:ea typeface="宋体"/>
                          <a:cs typeface="Times New Roman"/>
                        </a:rPr>
                        <a:t>取费基数描述</a:t>
                      </a: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544" marR="465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900" b="1" kern="100" dirty="0">
                          <a:latin typeface="Times New Roman"/>
                          <a:ea typeface="宋体"/>
                          <a:cs typeface="Times New Roman"/>
                        </a:rPr>
                        <a:t>取费基数</a:t>
                      </a:r>
                      <a:endParaRPr lang="zh-CN" sz="8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544" marR="465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900" b="1" kern="100">
                          <a:latin typeface="Times New Roman"/>
                          <a:ea typeface="宋体"/>
                          <a:cs typeface="Times New Roman"/>
                        </a:rPr>
                        <a:t>费率（</a:t>
                      </a:r>
                      <a:r>
                        <a:rPr lang="en-US" sz="900" b="1" kern="100">
                          <a:latin typeface="Times New Roman"/>
                          <a:ea typeface="宋体"/>
                          <a:cs typeface="Times New Roman"/>
                        </a:rPr>
                        <a:t>%</a:t>
                      </a:r>
                      <a:r>
                        <a:rPr lang="zh-CN" sz="900" b="1" kern="100">
                          <a:latin typeface="Times New Roman"/>
                          <a:ea typeface="宋体"/>
                          <a:cs typeface="Times New Roman"/>
                        </a:rPr>
                        <a:t>）</a:t>
                      </a: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544" marR="465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900" b="1" kern="100">
                          <a:latin typeface="Times New Roman"/>
                          <a:ea typeface="宋体"/>
                          <a:cs typeface="Times New Roman"/>
                        </a:rPr>
                        <a:t>金额（元）</a:t>
                      </a: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544" marR="465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900" b="1" kern="100">
                          <a:latin typeface="Times New Roman"/>
                          <a:ea typeface="宋体"/>
                          <a:cs typeface="Times New Roman"/>
                        </a:rPr>
                        <a:t>备注</a:t>
                      </a: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544" marR="465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5806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900" b="1" kern="100">
                          <a:latin typeface="Times New Roman"/>
                          <a:ea typeface="宋体"/>
                          <a:cs typeface="Times New Roman"/>
                        </a:rPr>
                        <a:t>管理费</a:t>
                      </a: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544" marR="465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544" marR="465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544" marR="465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544" marR="465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544" marR="465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544" marR="465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5806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900" b="1" kern="100">
                          <a:latin typeface="Times New Roman"/>
                          <a:ea typeface="宋体"/>
                          <a:cs typeface="Times New Roman"/>
                        </a:rPr>
                        <a:t>利润</a:t>
                      </a: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544" marR="465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544" marR="465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544" marR="465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544" marR="465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544" marR="465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544" marR="465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5806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900" b="1" kern="100">
                          <a:latin typeface="Times New Roman"/>
                          <a:ea typeface="宋体"/>
                          <a:cs typeface="Times New Roman"/>
                        </a:rPr>
                        <a:t>规费</a:t>
                      </a: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544" marR="465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544" marR="465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544" marR="465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544" marR="465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544" marR="465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544" marR="465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5806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900" b="1" kern="100">
                          <a:latin typeface="Times New Roman"/>
                          <a:ea typeface="宋体"/>
                          <a:cs typeface="Times New Roman"/>
                        </a:rPr>
                        <a:t>税金</a:t>
                      </a: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544" marR="465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544" marR="465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544" marR="465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544" marR="465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544" marR="465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544" marR="465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544" marR="465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5806">
                <a:tc gridSpan="9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900" b="1" kern="100" dirty="0">
                          <a:latin typeface="Times New Roman"/>
                          <a:ea typeface="宋体"/>
                          <a:cs typeface="Times New Roman"/>
                        </a:rPr>
                        <a:t>综合单价（元）</a:t>
                      </a:r>
                      <a:endParaRPr lang="zh-CN" sz="8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544" marR="465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8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0423" marR="5042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331610">
                <a:tc rowSpan="8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900" b="1" kern="100">
                          <a:latin typeface="Times New Roman"/>
                          <a:ea typeface="宋体"/>
                          <a:cs typeface="Times New Roman"/>
                        </a:rPr>
                        <a:t>概算定额人材机消耗量和单价分析</a:t>
                      </a: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544" marR="465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900" b="1" kern="100">
                          <a:latin typeface="Times New Roman"/>
                          <a:ea typeface="宋体"/>
                          <a:cs typeface="Times New Roman"/>
                        </a:rPr>
                        <a:t>人材机项目名称及规格、型号</a:t>
                      </a: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544" marR="465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900" b="1" kern="100">
                          <a:latin typeface="Times New Roman"/>
                          <a:ea typeface="宋体"/>
                          <a:cs typeface="Times New Roman"/>
                        </a:rPr>
                        <a:t>单位</a:t>
                      </a: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544" marR="465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900" b="1" kern="100">
                          <a:latin typeface="Times New Roman"/>
                          <a:ea typeface="宋体"/>
                          <a:cs typeface="Times New Roman"/>
                        </a:rPr>
                        <a:t>消耗量</a:t>
                      </a: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544" marR="465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900" b="1" kern="100">
                          <a:latin typeface="Times New Roman"/>
                          <a:ea typeface="宋体"/>
                          <a:cs typeface="Times New Roman"/>
                        </a:rPr>
                        <a:t>单价（元）</a:t>
                      </a: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544" marR="465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900" b="1" kern="100">
                          <a:latin typeface="Times New Roman"/>
                          <a:ea typeface="宋体"/>
                          <a:cs typeface="Times New Roman"/>
                        </a:rPr>
                        <a:t>合价（元）</a:t>
                      </a: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544" marR="465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900" b="1" kern="100">
                          <a:latin typeface="Times New Roman"/>
                          <a:ea typeface="宋体"/>
                          <a:cs typeface="Times New Roman"/>
                        </a:rPr>
                        <a:t>备注</a:t>
                      </a: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544" marR="465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147383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544" marR="465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544" marR="465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544" marR="465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544" marR="465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544" marR="465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7"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544" marR="465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7"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165928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544" marR="465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544" marR="465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544" marR="465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544" marR="465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544" marR="465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147383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544" marR="465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544" marR="465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544" marR="465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544" marR="465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544" marR="465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147383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544" marR="465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544" marR="465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544" marR="465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544" marR="465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544" marR="465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147383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544" marR="465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544" marR="465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544" marR="465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544" marR="465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544" marR="465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147383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544" marR="465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544" marR="465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544" marR="465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544" marR="465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544" marR="465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147383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544" marR="465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544" marR="465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544" marR="465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544" marR="465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8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544" marR="465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96641" name="Rectangle 1"/>
          <p:cNvSpPr>
            <a:spLocks noChangeArrowheads="1"/>
          </p:cNvSpPr>
          <p:nvPr/>
        </p:nvSpPr>
        <p:spPr bwMode="auto">
          <a:xfrm>
            <a:off x="1736461" y="6100724"/>
            <a:ext cx="7055876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55588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注：</a:t>
            </a:r>
            <a:r>
              <a:rPr kumimoji="0" lang="en-US" altLang="zh-CN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1.</a:t>
            </a:r>
            <a:r>
              <a:rPr kumimoji="0" lang="zh-CN" altLang="en-US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本表适用于采用概算定额法的分部分项工程项目，以及可以计量措施项目的综合单价分析；</a:t>
            </a:r>
            <a:endParaRPr kumimoji="0" lang="zh-CN" altLang="en-US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255588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       </a:t>
            </a:r>
            <a:r>
              <a:rPr kumimoji="0" lang="en-US" altLang="zh-CN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2.</a:t>
            </a:r>
            <a:r>
              <a:rPr kumimoji="0" lang="zh-CN" altLang="en-US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在进行概算定额消耗量和单价分析时，消耗量应采用定额消耗量，单价应为报告编制期的市场价。</a:t>
            </a:r>
            <a:endParaRPr kumimoji="0" lang="zh-CN" alt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4"/>
          <p:cNvGrpSpPr>
            <a:grpSpLocks/>
          </p:cNvGrpSpPr>
          <p:nvPr/>
        </p:nvGrpSpPr>
        <p:grpSpPr bwMode="auto">
          <a:xfrm>
            <a:off x="633046" y="422275"/>
            <a:ext cx="4868008" cy="642938"/>
            <a:chOff x="632383" y="422260"/>
            <a:chExt cx="4868311" cy="642941"/>
          </a:xfrm>
        </p:grpSpPr>
        <p:pic>
          <p:nvPicPr>
            <p:cNvPr id="74765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632383" y="422260"/>
              <a:ext cx="969760" cy="642941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</p:spPr>
        </p:pic>
        <p:sp>
          <p:nvSpPr>
            <p:cNvPr id="74766" name="TextBox 6"/>
            <p:cNvSpPr txBox="1">
              <a:spLocks noChangeArrowheads="1"/>
            </p:cNvSpPr>
            <p:nvPr/>
          </p:nvSpPr>
          <p:spPr bwMode="auto">
            <a:xfrm>
              <a:off x="1503067" y="430185"/>
              <a:ext cx="3926189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2400">
                  <a:solidFill>
                    <a:srgbClr val="1D8AC8"/>
                  </a:solidFill>
                  <a:latin typeface="华文新魏" pitchFamily="2" charset="-122"/>
                  <a:ea typeface="华文新魏" pitchFamily="2" charset="-122"/>
                </a:rPr>
                <a:t>中国建设工程造价管理协会</a:t>
              </a:r>
            </a:p>
          </p:txBody>
        </p:sp>
        <p:sp>
          <p:nvSpPr>
            <p:cNvPr id="8" name="矩形 7"/>
            <p:cNvSpPr/>
            <p:nvPr/>
          </p:nvSpPr>
          <p:spPr>
            <a:xfrm>
              <a:off x="1502876" y="1008051"/>
              <a:ext cx="3997818" cy="46037"/>
            </a:xfrm>
            <a:prstGeom prst="rect">
              <a:avLst/>
            </a:prstGeom>
            <a:solidFill>
              <a:srgbClr val="1D8AC8"/>
            </a:solidFill>
            <a:ln>
              <a:solidFill>
                <a:srgbClr val="1D8AC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rgbClr val="FF0000"/>
                </a:solidFill>
              </a:endParaRPr>
            </a:p>
          </p:txBody>
        </p:sp>
      </p:grpSp>
      <p:sp>
        <p:nvSpPr>
          <p:cNvPr id="9" name="同侧圆角矩形 4"/>
          <p:cNvSpPr/>
          <p:nvPr/>
        </p:nvSpPr>
        <p:spPr bwMode="auto">
          <a:xfrm>
            <a:off x="6814054" y="500043"/>
            <a:ext cx="1450741" cy="714359"/>
          </a:xfrm>
          <a:prstGeom prst="rect">
            <a:avLst/>
          </a:prstGeom>
          <a:ln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lIns="247650" tIns="123825" rIns="247650" bIns="123825" spcCol="1270" anchor="ctr"/>
          <a:lstStyle/>
          <a:p>
            <a:pPr>
              <a:defRPr/>
            </a:pPr>
            <a:r>
              <a:rPr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  附  录</a:t>
            </a:r>
            <a:endParaRPr lang="zh-CN" altLang="zh-CN" sz="2400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Rectangle 1"/>
          <p:cNvSpPr>
            <a:spLocks noChangeArrowheads="1"/>
          </p:cNvSpPr>
          <p:nvPr/>
        </p:nvSpPr>
        <p:spPr bwMode="auto">
          <a:xfrm>
            <a:off x="3121259" y="1000108"/>
            <a:ext cx="3626852" cy="6103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165048" rIns="91440" bIns="165048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kumimoji="0" lang="x-none" altLang="zh-CN" dirty="0" smtClean="0" bmk="_Toc385509759">
                <a:solidFill>
                  <a:schemeClr val="tx1"/>
                </a:solidFill>
                <a:latin typeface="Cambria" pitchFamily="18" charset="0"/>
                <a:cs typeface="宋体" pitchFamily="2" charset="-122"/>
              </a:rPr>
              <a:t>附录B </a:t>
            </a:r>
            <a:r>
              <a:rPr kumimoji="0" lang="en-US" altLang="zh-CN" dirty="0" smtClean="0" bmk="_Toc385509759">
                <a:solidFill>
                  <a:schemeClr val="tx1"/>
                </a:solidFill>
                <a:latin typeface="Cambria" pitchFamily="18" charset="0"/>
                <a:cs typeface="宋体" pitchFamily="2" charset="-122"/>
              </a:rPr>
              <a:t>  </a:t>
            </a:r>
            <a:r>
              <a:rPr kumimoji="0" lang="x-none" altLang="zh-CN" dirty="0" smtClean="0" bmk="_Toc385509759">
                <a:solidFill>
                  <a:schemeClr val="tx1"/>
                </a:solidFill>
                <a:latin typeface="Cambria" pitchFamily="18" charset="0"/>
                <a:cs typeface="宋体" pitchFamily="2" charset="-122"/>
              </a:rPr>
              <a:t>设计概算成果文件格式</a:t>
            </a:r>
            <a:endParaRPr kumimoji="0" lang="zh-CN" altLang="en-US" dirty="0" smtClean="0" bmk="_Toc385509759">
              <a:solidFill>
                <a:schemeClr val="tx1"/>
              </a:solidFill>
              <a:latin typeface="Cambria" pitchFamily="18" charset="0"/>
              <a:cs typeface="宋体" pitchFamily="2" charset="-122"/>
            </a:endParaRPr>
          </a:p>
        </p:txBody>
      </p:sp>
      <p:sp>
        <p:nvSpPr>
          <p:cNvPr id="567297" name="Rectangle 1"/>
          <p:cNvSpPr>
            <a:spLocks noChangeArrowheads="1"/>
          </p:cNvSpPr>
          <p:nvPr/>
        </p:nvSpPr>
        <p:spPr bwMode="auto">
          <a:xfrm>
            <a:off x="615434" y="1500174"/>
            <a:ext cx="751747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kumimoji="0" lang="en-US" altLang="zh-CN" b="0" dirty="0" smtClean="0">
                <a:solidFill>
                  <a:schemeClr val="tx1"/>
                </a:solidFill>
                <a:latin typeface="+mn-ea"/>
                <a:ea typeface="+mn-ea"/>
                <a:cs typeface="Times New Roman" pitchFamily="18" charset="0"/>
              </a:rPr>
              <a:t>B.0.12 </a:t>
            </a:r>
            <a:r>
              <a:rPr kumimoji="0" lang="zh-CN" altLang="en-US" b="0" dirty="0" smtClean="0">
                <a:solidFill>
                  <a:schemeClr val="tx1"/>
                </a:solidFill>
                <a:latin typeface="+mn-ea"/>
                <a:ea typeface="+mn-ea"/>
                <a:cs typeface="Times New Roman" pitchFamily="18" charset="0"/>
              </a:rPr>
              <a:t>主要设备材料数量及价格表可按表</a:t>
            </a:r>
            <a:r>
              <a:rPr kumimoji="0" lang="en-US" altLang="zh-CN" b="0" dirty="0" smtClean="0">
                <a:solidFill>
                  <a:schemeClr val="tx1"/>
                </a:solidFill>
                <a:latin typeface="+mn-ea"/>
                <a:cs typeface="Times New Roman" pitchFamily="18" charset="0"/>
              </a:rPr>
              <a:t>B.0.12</a:t>
            </a:r>
            <a:r>
              <a:rPr kumimoji="0" lang="zh-CN" altLang="en-US" b="0" dirty="0" smtClean="0">
                <a:solidFill>
                  <a:schemeClr val="tx1"/>
                </a:solidFill>
                <a:latin typeface="+mn-ea"/>
                <a:ea typeface="+mn-ea"/>
                <a:cs typeface="Times New Roman" pitchFamily="18" charset="0"/>
              </a:rPr>
              <a:t>编制。</a:t>
            </a:r>
          </a:p>
        </p:txBody>
      </p:sp>
      <p:sp>
        <p:nvSpPr>
          <p:cNvPr id="678913" name="Rectangle 1"/>
          <p:cNvSpPr>
            <a:spLocks noChangeArrowheads="1"/>
          </p:cNvSpPr>
          <p:nvPr/>
        </p:nvSpPr>
        <p:spPr bwMode="auto">
          <a:xfrm>
            <a:off x="2857488" y="2049654"/>
            <a:ext cx="4615994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kumimoji="0" lang="zh-CN" altLang="en-US" sz="1400" dirty="0" smtClean="0">
                <a:solidFill>
                  <a:schemeClr val="tx1"/>
                </a:solidFill>
                <a:latin typeface="+mn-ea"/>
                <a:ea typeface="+mn-ea"/>
                <a:cs typeface="宋体" pitchFamily="2" charset="-122"/>
              </a:rPr>
              <a:t>表</a:t>
            </a:r>
            <a:r>
              <a:rPr kumimoji="0" lang="en-US" altLang="zh-CN" sz="1400" dirty="0" smtClean="0">
                <a:solidFill>
                  <a:schemeClr val="tx1"/>
                </a:solidFill>
                <a:latin typeface="+mn-ea"/>
                <a:cs typeface="宋体" pitchFamily="2" charset="-122"/>
              </a:rPr>
              <a:t>B.0.12</a:t>
            </a:r>
            <a:r>
              <a:rPr kumimoji="0" lang="zh-CN" altLang="en-US" sz="1400" dirty="0" smtClean="0">
                <a:solidFill>
                  <a:schemeClr val="tx1"/>
                </a:solidFill>
                <a:latin typeface="+mn-ea"/>
                <a:cs typeface="宋体" pitchFamily="2" charset="-122"/>
              </a:rPr>
              <a:t>   </a:t>
            </a:r>
            <a:r>
              <a:rPr kumimoji="0" lang="zh-CN" altLang="en-US" sz="1400" dirty="0" smtClean="0">
                <a:solidFill>
                  <a:schemeClr val="tx1"/>
                </a:solidFill>
                <a:latin typeface="+mn-ea"/>
                <a:ea typeface="+mn-ea"/>
                <a:cs typeface="宋体" pitchFamily="2" charset="-122"/>
              </a:rPr>
              <a:t>主要设备材料数量及价格表</a:t>
            </a:r>
          </a:p>
        </p:txBody>
      </p:sp>
      <p:sp>
        <p:nvSpPr>
          <p:cNvPr id="685058" name="Rectangle 2"/>
          <p:cNvSpPr>
            <a:spLocks noChangeArrowheads="1"/>
          </p:cNvSpPr>
          <p:nvPr/>
        </p:nvSpPr>
        <p:spPr bwMode="auto">
          <a:xfrm>
            <a:off x="1934289" y="5786455"/>
            <a:ext cx="6066735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1143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编制人：</a:t>
            </a:r>
            <a:r>
              <a:rPr kumimoji="0" lang="zh-CN" altLang="en-US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                                                                                                                    审核人</a:t>
            </a:r>
            <a:r>
              <a:rPr kumimoji="0" lang="en-US" altLang="zh-CN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:</a:t>
            </a:r>
            <a:endParaRPr kumimoji="0" lang="zh-CN" altLang="en-US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graphicFrame>
        <p:nvGraphicFramePr>
          <p:cNvPr id="14" name="表格 13"/>
          <p:cNvGraphicFramePr>
            <a:graphicFrameLocks noGrp="1"/>
          </p:cNvGraphicFramePr>
          <p:nvPr/>
        </p:nvGraphicFramePr>
        <p:xfrm>
          <a:off x="1340803" y="2428870"/>
          <a:ext cx="6755429" cy="3201432"/>
        </p:xfrm>
        <a:graphic>
          <a:graphicData uri="http://schemas.openxmlformats.org/drawingml/2006/table">
            <a:tbl>
              <a:tblPr/>
              <a:tblGrid>
                <a:gridCol w="308838"/>
                <a:gridCol w="1074890"/>
                <a:gridCol w="1168311"/>
                <a:gridCol w="467654"/>
                <a:gridCol w="467105"/>
                <a:gridCol w="931461"/>
                <a:gridCol w="779240"/>
                <a:gridCol w="1557930"/>
              </a:tblGrid>
              <a:tr h="395624"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1000" b="1" kern="100">
                          <a:latin typeface="Times New Roman"/>
                          <a:ea typeface="宋体"/>
                          <a:cs typeface="Times New Roman"/>
                        </a:rPr>
                        <a:t>序号</a:t>
                      </a: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3556" marR="535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1000" b="1" kern="100">
                          <a:latin typeface="Times New Roman"/>
                          <a:ea typeface="宋体"/>
                          <a:cs typeface="Times New Roman"/>
                        </a:rPr>
                        <a:t>设备材料名称</a:t>
                      </a: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3556" marR="535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1000" b="1" kern="100">
                          <a:latin typeface="Times New Roman"/>
                          <a:ea typeface="宋体"/>
                          <a:cs typeface="Times New Roman"/>
                        </a:rPr>
                        <a:t>规格型号及材质</a:t>
                      </a: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3556" marR="535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1000" b="1" kern="100">
                          <a:latin typeface="Times New Roman"/>
                          <a:ea typeface="宋体"/>
                          <a:cs typeface="Times New Roman"/>
                        </a:rPr>
                        <a:t>单位</a:t>
                      </a: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3556" marR="535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1000" b="1" kern="100">
                          <a:latin typeface="Times New Roman"/>
                          <a:ea typeface="宋体"/>
                          <a:cs typeface="Times New Roman"/>
                        </a:rPr>
                        <a:t>数量</a:t>
                      </a: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3556" marR="535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1000" b="1" kern="100">
                          <a:latin typeface="Times New Roman"/>
                          <a:ea typeface="宋体"/>
                          <a:cs typeface="Times New Roman"/>
                        </a:rPr>
                        <a:t>单价</a:t>
                      </a: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1000" b="1" kern="100">
                          <a:latin typeface="Times New Roman"/>
                          <a:ea typeface="宋体"/>
                          <a:cs typeface="Times New Roman"/>
                        </a:rPr>
                        <a:t>(</a:t>
                      </a:r>
                      <a:r>
                        <a:rPr lang="zh-CN" sz="1000" b="1" kern="100">
                          <a:latin typeface="Times New Roman"/>
                          <a:ea typeface="宋体"/>
                          <a:cs typeface="Times New Roman"/>
                        </a:rPr>
                        <a:t>元</a:t>
                      </a:r>
                      <a:r>
                        <a:rPr lang="en-US" sz="1000" b="1" kern="100">
                          <a:latin typeface="Times New Roman"/>
                          <a:ea typeface="宋体"/>
                          <a:cs typeface="Times New Roman"/>
                        </a:rPr>
                        <a:t>)</a:t>
                      </a: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3556" marR="535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1000" b="1" kern="100">
                          <a:latin typeface="Times New Roman"/>
                          <a:ea typeface="宋体"/>
                          <a:cs typeface="Times New Roman"/>
                        </a:rPr>
                        <a:t>价格来源</a:t>
                      </a: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3556" marR="535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1000" b="1" kern="100">
                          <a:latin typeface="Times New Roman"/>
                          <a:ea typeface="宋体"/>
                          <a:cs typeface="Times New Roman"/>
                        </a:rPr>
                        <a:t>备</a:t>
                      </a:r>
                      <a:r>
                        <a:rPr lang="en-US" sz="1000" b="1" kern="100">
                          <a:latin typeface="Times New Roman"/>
                          <a:ea typeface="宋体"/>
                          <a:cs typeface="Times New Roman"/>
                        </a:rPr>
                        <a:t>  </a:t>
                      </a:r>
                      <a:r>
                        <a:rPr lang="zh-CN" sz="1000" b="1" kern="100">
                          <a:latin typeface="Times New Roman"/>
                          <a:ea typeface="宋体"/>
                          <a:cs typeface="Times New Roman"/>
                        </a:rPr>
                        <a:t>注</a:t>
                      </a: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3556" marR="535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5363"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3556" marR="535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3556" marR="535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3556" marR="535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3556" marR="535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3556" marR="535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3556" marR="535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3556" marR="535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3556" marR="535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5363"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3556" marR="535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3556" marR="535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3556" marR="535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3556" marR="535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3556" marR="535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3556" marR="535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3556" marR="535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3556" marR="535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5363"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3556" marR="535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3556" marR="535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3556" marR="535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3556" marR="535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3556" marR="535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3556" marR="535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3556" marR="535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3556" marR="535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5363"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3556" marR="535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3556" marR="535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3556" marR="535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3556" marR="535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3556" marR="535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3556" marR="535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3556" marR="535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3556" marR="535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5363"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3556" marR="535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3556" marR="535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3556" marR="535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3556" marR="535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3556" marR="535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3556" marR="535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3556" marR="535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3556" marR="535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5363"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3556" marR="535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3556" marR="535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3556" marR="535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3556" marR="535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3556" marR="535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3556" marR="535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3556" marR="535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3556" marR="535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5363"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3556" marR="535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3556" marR="535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3556" marR="535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3556" marR="535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3556" marR="535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3556" marR="535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3556" marR="535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3556" marR="535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5363"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3556" marR="535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3556" marR="535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3556" marR="535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3556" marR="535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3556" marR="535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3556" marR="535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3556" marR="535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3556" marR="535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5363"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3556" marR="535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3556" marR="535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3556" marR="535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3556" marR="535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3556" marR="535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3556" marR="535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3556" marR="535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3556" marR="535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5363"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3556" marR="535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3556" marR="535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3556" marR="535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3556" marR="535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3556" marR="535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3556" marR="535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3556" marR="535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3556" marR="535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5363"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3556" marR="535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3556" marR="535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3556" marR="535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3556" marR="535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3556" marR="535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3556" marR="535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3556" marR="535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3556" marR="535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5363"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3556" marR="535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3556" marR="535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3556" marR="535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3556" marR="535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3556" marR="535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3556" marR="535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3556" marR="535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3556" marR="535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5363"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3556" marR="535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3556" marR="535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3556" marR="535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3556" marR="535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3556" marR="535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3556" marR="535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3556" marR="535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3556" marR="535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5363"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3556" marR="535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3556" marR="535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3556" marR="535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3556" marR="535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3556" marR="535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3556" marR="535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3556" marR="535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3556" marR="535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5363"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3556" marR="535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3556" marR="535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3556" marR="535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3556" marR="535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3556" marR="535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3556" marR="535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3556" marR="535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3556" marR="535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5363"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3556" marR="535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3556" marR="535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3556" marR="535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3556" marR="535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3556" marR="535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3556" marR="535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3556" marR="535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9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3556" marR="535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4"/>
          <p:cNvGrpSpPr>
            <a:grpSpLocks/>
          </p:cNvGrpSpPr>
          <p:nvPr/>
        </p:nvGrpSpPr>
        <p:grpSpPr bwMode="auto">
          <a:xfrm>
            <a:off x="633046" y="422275"/>
            <a:ext cx="4868008" cy="642938"/>
            <a:chOff x="632383" y="422260"/>
            <a:chExt cx="4868311" cy="642941"/>
          </a:xfrm>
        </p:grpSpPr>
        <p:pic>
          <p:nvPicPr>
            <p:cNvPr id="74765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632383" y="422260"/>
              <a:ext cx="969760" cy="642941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</p:spPr>
        </p:pic>
        <p:sp>
          <p:nvSpPr>
            <p:cNvPr id="74766" name="TextBox 6"/>
            <p:cNvSpPr txBox="1">
              <a:spLocks noChangeArrowheads="1"/>
            </p:cNvSpPr>
            <p:nvPr/>
          </p:nvSpPr>
          <p:spPr bwMode="auto">
            <a:xfrm>
              <a:off x="1503067" y="430185"/>
              <a:ext cx="3926189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2400">
                  <a:solidFill>
                    <a:srgbClr val="1D8AC8"/>
                  </a:solidFill>
                  <a:latin typeface="华文新魏" pitchFamily="2" charset="-122"/>
                  <a:ea typeface="华文新魏" pitchFamily="2" charset="-122"/>
                </a:rPr>
                <a:t>中国建设工程造价管理协会</a:t>
              </a:r>
            </a:p>
          </p:txBody>
        </p:sp>
        <p:sp>
          <p:nvSpPr>
            <p:cNvPr id="8" name="矩形 7"/>
            <p:cNvSpPr/>
            <p:nvPr/>
          </p:nvSpPr>
          <p:spPr>
            <a:xfrm>
              <a:off x="1502876" y="1008051"/>
              <a:ext cx="3997818" cy="46037"/>
            </a:xfrm>
            <a:prstGeom prst="rect">
              <a:avLst/>
            </a:prstGeom>
            <a:solidFill>
              <a:srgbClr val="1D8AC8"/>
            </a:solidFill>
            <a:ln>
              <a:solidFill>
                <a:srgbClr val="1D8AC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rgbClr val="FF0000"/>
                </a:solidFill>
              </a:endParaRPr>
            </a:p>
          </p:txBody>
        </p:sp>
      </p:grpSp>
      <p:sp>
        <p:nvSpPr>
          <p:cNvPr id="9" name="同侧圆角矩形 4"/>
          <p:cNvSpPr/>
          <p:nvPr/>
        </p:nvSpPr>
        <p:spPr bwMode="auto">
          <a:xfrm>
            <a:off x="6814054" y="500043"/>
            <a:ext cx="1450741" cy="714359"/>
          </a:xfrm>
          <a:prstGeom prst="rect">
            <a:avLst/>
          </a:prstGeom>
          <a:ln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lIns="247650" tIns="123825" rIns="247650" bIns="123825" spcCol="1270" anchor="ctr"/>
          <a:lstStyle/>
          <a:p>
            <a:pPr>
              <a:defRPr/>
            </a:pPr>
            <a:r>
              <a:rPr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  附  录</a:t>
            </a:r>
            <a:endParaRPr lang="zh-CN" altLang="zh-CN" sz="2400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Rectangle 1"/>
          <p:cNvSpPr>
            <a:spLocks noChangeArrowheads="1"/>
          </p:cNvSpPr>
          <p:nvPr/>
        </p:nvSpPr>
        <p:spPr bwMode="auto">
          <a:xfrm>
            <a:off x="3121259" y="1000108"/>
            <a:ext cx="3626852" cy="6103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165048" rIns="91440" bIns="165048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kumimoji="0" lang="x-none" altLang="zh-CN" dirty="0" smtClean="0" bmk="_Toc385509759">
                <a:solidFill>
                  <a:schemeClr val="tx1"/>
                </a:solidFill>
                <a:latin typeface="Cambria" pitchFamily="18" charset="0"/>
                <a:cs typeface="宋体" pitchFamily="2" charset="-122"/>
              </a:rPr>
              <a:t>附录B </a:t>
            </a:r>
            <a:r>
              <a:rPr kumimoji="0" lang="en-US" altLang="zh-CN" dirty="0" smtClean="0" bmk="_Toc385509759">
                <a:solidFill>
                  <a:schemeClr val="tx1"/>
                </a:solidFill>
                <a:latin typeface="Cambria" pitchFamily="18" charset="0"/>
                <a:cs typeface="宋体" pitchFamily="2" charset="-122"/>
              </a:rPr>
              <a:t>  </a:t>
            </a:r>
            <a:r>
              <a:rPr kumimoji="0" lang="x-none" altLang="zh-CN" dirty="0" smtClean="0" bmk="_Toc385509759">
                <a:solidFill>
                  <a:schemeClr val="tx1"/>
                </a:solidFill>
                <a:latin typeface="Cambria" pitchFamily="18" charset="0"/>
                <a:cs typeface="宋体" pitchFamily="2" charset="-122"/>
              </a:rPr>
              <a:t>设计概算成果文件格式</a:t>
            </a:r>
            <a:endParaRPr kumimoji="0" lang="zh-CN" altLang="en-US" dirty="0" smtClean="0" bmk="_Toc385509759">
              <a:solidFill>
                <a:schemeClr val="tx1"/>
              </a:solidFill>
              <a:latin typeface="Cambria" pitchFamily="18" charset="0"/>
              <a:cs typeface="宋体" pitchFamily="2" charset="-122"/>
            </a:endParaRPr>
          </a:p>
        </p:txBody>
      </p:sp>
      <p:sp>
        <p:nvSpPr>
          <p:cNvPr id="567297" name="Rectangle 1"/>
          <p:cNvSpPr>
            <a:spLocks noChangeArrowheads="1"/>
          </p:cNvSpPr>
          <p:nvPr/>
        </p:nvSpPr>
        <p:spPr bwMode="auto">
          <a:xfrm>
            <a:off x="615434" y="1500174"/>
            <a:ext cx="751747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kumimoji="0" lang="en-US" altLang="zh-CN" b="0" dirty="0" smtClean="0">
                <a:solidFill>
                  <a:schemeClr val="tx1"/>
                </a:solidFill>
                <a:latin typeface="+mn-ea"/>
                <a:ea typeface="+mn-ea"/>
                <a:cs typeface="Times New Roman" pitchFamily="18" charset="0"/>
              </a:rPr>
              <a:t>B.0.13 </a:t>
            </a:r>
            <a:r>
              <a:rPr kumimoji="0" lang="zh-CN" altLang="en-US" b="0" dirty="0" smtClean="0">
                <a:solidFill>
                  <a:schemeClr val="tx1"/>
                </a:solidFill>
                <a:latin typeface="+mn-ea"/>
                <a:ea typeface="+mn-ea"/>
                <a:cs typeface="Times New Roman" pitchFamily="18" charset="0"/>
              </a:rPr>
              <a:t>总概算对比表可按表</a:t>
            </a:r>
            <a:r>
              <a:rPr kumimoji="0" lang="en-US" altLang="zh-CN" b="0" dirty="0" smtClean="0">
                <a:solidFill>
                  <a:schemeClr val="tx1"/>
                </a:solidFill>
                <a:latin typeface="+mn-ea"/>
                <a:ea typeface="+mn-ea"/>
                <a:cs typeface="Times New Roman" pitchFamily="18" charset="0"/>
              </a:rPr>
              <a:t>B.0.13</a:t>
            </a:r>
            <a:r>
              <a:rPr kumimoji="0" lang="zh-CN" altLang="en-US" b="0" dirty="0" smtClean="0">
                <a:solidFill>
                  <a:schemeClr val="tx1"/>
                </a:solidFill>
                <a:latin typeface="+mn-ea"/>
                <a:ea typeface="+mn-ea"/>
                <a:cs typeface="Times New Roman" pitchFamily="18" charset="0"/>
              </a:rPr>
              <a:t>编制。（调整概算对比分析表）</a:t>
            </a:r>
          </a:p>
        </p:txBody>
      </p:sp>
      <p:sp>
        <p:nvSpPr>
          <p:cNvPr id="678913" name="Rectangle 1"/>
          <p:cNvSpPr>
            <a:spLocks noChangeArrowheads="1"/>
          </p:cNvSpPr>
          <p:nvPr/>
        </p:nvSpPr>
        <p:spPr bwMode="auto">
          <a:xfrm>
            <a:off x="3187202" y="1928803"/>
            <a:ext cx="4615994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kumimoji="0" lang="zh-CN" altLang="en-US" sz="1400" dirty="0" smtClean="0">
                <a:solidFill>
                  <a:schemeClr val="tx1"/>
                </a:solidFill>
                <a:latin typeface="+mn-ea"/>
                <a:ea typeface="+mn-ea"/>
                <a:cs typeface="宋体" pitchFamily="2" charset="-122"/>
              </a:rPr>
              <a:t>表</a:t>
            </a:r>
            <a:r>
              <a:rPr kumimoji="0" lang="en-US" altLang="zh-CN" sz="1400" dirty="0" smtClean="0">
                <a:solidFill>
                  <a:schemeClr val="tx1"/>
                </a:solidFill>
                <a:latin typeface="+mn-ea"/>
                <a:cs typeface="宋体" pitchFamily="2" charset="-122"/>
              </a:rPr>
              <a:t>B.0.13   </a:t>
            </a:r>
            <a:r>
              <a:rPr kumimoji="0" lang="zh-CN" altLang="en-US" sz="1400" dirty="0" smtClean="0">
                <a:solidFill>
                  <a:schemeClr val="tx1"/>
                </a:solidFill>
                <a:latin typeface="+mn-ea"/>
                <a:ea typeface="+mn-ea"/>
                <a:cs typeface="宋体" pitchFamily="2" charset="-122"/>
              </a:rPr>
              <a:t>总概算对比表</a:t>
            </a:r>
          </a:p>
        </p:txBody>
      </p:sp>
      <p:sp>
        <p:nvSpPr>
          <p:cNvPr id="500737" name="Rectangle 1"/>
          <p:cNvSpPr>
            <a:spLocks noChangeArrowheads="1"/>
          </p:cNvSpPr>
          <p:nvPr/>
        </p:nvSpPr>
        <p:spPr bwMode="auto">
          <a:xfrm>
            <a:off x="1406747" y="2254086"/>
            <a:ext cx="666022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总概算编号：</a:t>
            </a:r>
            <a:r>
              <a:rPr kumimoji="0" lang="zh-CN" altLang="en-US" sz="10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                </a:t>
            </a:r>
            <a:r>
              <a:rPr kumimoji="0" lang="zh-CN" altLang="en-US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       工程名称：</a:t>
            </a:r>
            <a:r>
              <a:rPr kumimoji="0" lang="zh-CN" altLang="en-US" sz="10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                                  </a:t>
            </a:r>
            <a:r>
              <a:rPr kumimoji="0" lang="zh-CN" altLang="en-US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                                                                单位：万元    共  页   第   页</a:t>
            </a:r>
            <a:endParaRPr kumimoji="0" lang="zh-CN" altLang="en-US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500738" name="Rectangle 2"/>
          <p:cNvSpPr>
            <a:spLocks noChangeArrowheads="1"/>
          </p:cNvSpPr>
          <p:nvPr/>
        </p:nvSpPr>
        <p:spPr bwMode="auto">
          <a:xfrm>
            <a:off x="1340804" y="6254614"/>
            <a:ext cx="6594277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998538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编制人：</a:t>
            </a:r>
            <a:r>
              <a:rPr kumimoji="0" lang="zh-CN" altLang="en-US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                                                    审核人：                                                             审定人：</a:t>
            </a:r>
            <a:endParaRPr kumimoji="0" lang="zh-CN" alt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graphicFrame>
        <p:nvGraphicFramePr>
          <p:cNvPr id="15" name="表格 14"/>
          <p:cNvGraphicFramePr>
            <a:graphicFrameLocks noGrp="1"/>
          </p:cNvGraphicFramePr>
          <p:nvPr/>
        </p:nvGraphicFramePr>
        <p:xfrm>
          <a:off x="1406748" y="2591133"/>
          <a:ext cx="6594278" cy="3810000"/>
        </p:xfrm>
        <a:graphic>
          <a:graphicData uri="http://schemas.openxmlformats.org/drawingml/2006/table">
            <a:tbl>
              <a:tblPr/>
              <a:tblGrid>
                <a:gridCol w="379384"/>
                <a:gridCol w="950886"/>
                <a:gridCol w="396568"/>
                <a:gridCol w="396568"/>
                <a:gridCol w="396568"/>
                <a:gridCol w="428294"/>
                <a:gridCol w="428294"/>
                <a:gridCol w="412432"/>
                <a:gridCol w="397891"/>
                <a:gridCol w="423006"/>
                <a:gridCol w="473456"/>
                <a:gridCol w="400535"/>
                <a:gridCol w="555198"/>
                <a:gridCol w="555198"/>
              </a:tblGrid>
              <a:tr h="144335">
                <a:tc rowSpan="2"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800" b="1" kern="100" dirty="0">
                          <a:latin typeface="Times New Roman"/>
                          <a:ea typeface="宋体"/>
                          <a:cs typeface="Times New Roman"/>
                        </a:rPr>
                        <a:t>序</a:t>
                      </a:r>
                      <a:endParaRPr lang="zh-CN" sz="8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800" b="1" kern="100" dirty="0">
                          <a:latin typeface="Times New Roman"/>
                          <a:ea typeface="宋体"/>
                          <a:cs typeface="Times New Roman"/>
                        </a:rPr>
                        <a:t>号</a:t>
                      </a:r>
                      <a:endParaRPr lang="zh-CN" sz="8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044" marR="440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800" b="1" kern="100" dirty="0">
                          <a:latin typeface="Times New Roman"/>
                          <a:ea typeface="宋体"/>
                          <a:cs typeface="Times New Roman"/>
                        </a:rPr>
                        <a:t>工程项目或费用名称</a:t>
                      </a:r>
                      <a:endParaRPr lang="zh-CN" sz="8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044" marR="440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800" b="1" kern="100">
                          <a:latin typeface="Times New Roman"/>
                          <a:ea typeface="宋体"/>
                          <a:cs typeface="Times New Roman"/>
                        </a:rPr>
                        <a:t>原批准概算</a:t>
                      </a:r>
                      <a:endParaRPr lang="zh-CN" sz="7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044" marR="440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800" b="1" kern="100">
                          <a:latin typeface="Times New Roman"/>
                          <a:ea typeface="宋体"/>
                          <a:cs typeface="Times New Roman"/>
                        </a:rPr>
                        <a:t>调整概算</a:t>
                      </a:r>
                      <a:endParaRPr lang="zh-CN" sz="7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044" marR="440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800" b="1" kern="100">
                          <a:latin typeface="Times New Roman"/>
                          <a:ea typeface="宋体"/>
                          <a:cs typeface="Times New Roman"/>
                        </a:rPr>
                        <a:t>差额</a:t>
                      </a: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800" b="1" kern="100">
                          <a:latin typeface="Times New Roman"/>
                          <a:ea typeface="宋体"/>
                          <a:cs typeface="Times New Roman"/>
                        </a:rPr>
                        <a:t>(</a:t>
                      </a:r>
                      <a:r>
                        <a:rPr lang="zh-CN" sz="800" b="1" kern="100">
                          <a:latin typeface="Times New Roman"/>
                          <a:ea typeface="宋体"/>
                          <a:cs typeface="Times New Roman"/>
                        </a:rPr>
                        <a:t>调整概算</a:t>
                      </a:r>
                      <a:r>
                        <a:rPr lang="en-US" sz="800" b="1" kern="100">
                          <a:latin typeface="Times New Roman"/>
                          <a:ea typeface="宋体"/>
                          <a:cs typeface="Times New Roman"/>
                        </a:rPr>
                        <a:t>-</a:t>
                      </a: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800" b="1" kern="100">
                          <a:latin typeface="Times New Roman"/>
                          <a:ea typeface="宋体"/>
                          <a:cs typeface="Times New Roman"/>
                        </a:rPr>
                        <a:t>原批准概算</a:t>
                      </a:r>
                      <a:r>
                        <a:rPr lang="en-US" sz="800" b="1" kern="100">
                          <a:latin typeface="Times New Roman"/>
                          <a:ea typeface="宋体"/>
                          <a:cs typeface="Times New Roman"/>
                        </a:rPr>
                        <a:t>)</a:t>
                      </a: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044" marR="440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800" b="1" kern="100">
                          <a:latin typeface="Times New Roman"/>
                          <a:ea typeface="宋体"/>
                          <a:cs typeface="Times New Roman"/>
                        </a:rPr>
                        <a:t>备</a:t>
                      </a:r>
                      <a:r>
                        <a:rPr lang="en-US" sz="800" b="1" kern="100">
                          <a:latin typeface="Times New Roman"/>
                          <a:ea typeface="宋体"/>
                          <a:cs typeface="Times New Roman"/>
                        </a:rPr>
                        <a:t>     </a:t>
                      </a:r>
                      <a:r>
                        <a:rPr lang="zh-CN" sz="800" b="1" kern="100">
                          <a:latin typeface="Times New Roman"/>
                          <a:ea typeface="宋体"/>
                          <a:cs typeface="Times New Roman"/>
                        </a:rPr>
                        <a:t>注</a:t>
                      </a: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044" marR="440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300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800" b="1" kern="100" dirty="0">
                          <a:latin typeface="Times New Roman"/>
                          <a:ea typeface="宋体"/>
                          <a:cs typeface="Times New Roman"/>
                        </a:rPr>
                        <a:t>建</a:t>
                      </a:r>
                      <a:r>
                        <a:rPr lang="en-US" sz="800" b="1" kern="100" dirty="0">
                          <a:latin typeface="Times New Roman"/>
                          <a:ea typeface="宋体"/>
                          <a:cs typeface="Times New Roman"/>
                        </a:rPr>
                        <a:t>  </a:t>
                      </a:r>
                      <a:r>
                        <a:rPr lang="zh-CN" sz="800" b="1" kern="100" dirty="0">
                          <a:latin typeface="Times New Roman"/>
                          <a:ea typeface="宋体"/>
                          <a:cs typeface="Times New Roman"/>
                        </a:rPr>
                        <a:t>筑</a:t>
                      </a:r>
                      <a:endParaRPr lang="zh-CN" sz="8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800" b="1" kern="100" dirty="0">
                          <a:latin typeface="Times New Roman"/>
                          <a:ea typeface="宋体"/>
                          <a:cs typeface="Times New Roman"/>
                        </a:rPr>
                        <a:t>工程费</a:t>
                      </a:r>
                      <a:endParaRPr lang="zh-CN" sz="8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044" marR="440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800" b="1" kern="100" dirty="0">
                          <a:latin typeface="Times New Roman"/>
                          <a:ea typeface="宋体"/>
                          <a:cs typeface="Times New Roman"/>
                        </a:rPr>
                        <a:t>设</a:t>
                      </a:r>
                      <a:r>
                        <a:rPr lang="en-US" sz="800" b="1" kern="100" dirty="0">
                          <a:latin typeface="Times New Roman"/>
                          <a:ea typeface="宋体"/>
                          <a:cs typeface="Times New Roman"/>
                        </a:rPr>
                        <a:t>  </a:t>
                      </a:r>
                      <a:r>
                        <a:rPr lang="zh-CN" sz="800" b="1" kern="100" dirty="0">
                          <a:latin typeface="Times New Roman"/>
                          <a:ea typeface="宋体"/>
                          <a:cs typeface="Times New Roman"/>
                        </a:rPr>
                        <a:t>备</a:t>
                      </a:r>
                      <a:endParaRPr lang="zh-CN" sz="8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800" b="1" kern="100" dirty="0">
                          <a:latin typeface="Times New Roman"/>
                          <a:ea typeface="宋体"/>
                          <a:cs typeface="Times New Roman"/>
                        </a:rPr>
                        <a:t>购置费</a:t>
                      </a:r>
                      <a:endParaRPr lang="zh-CN" sz="8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044" marR="440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800" b="1" kern="100" dirty="0">
                          <a:latin typeface="Times New Roman"/>
                          <a:ea typeface="宋体"/>
                          <a:cs typeface="Times New Roman"/>
                        </a:rPr>
                        <a:t>安</a:t>
                      </a:r>
                      <a:r>
                        <a:rPr lang="en-US" sz="800" b="1" kern="100" dirty="0">
                          <a:latin typeface="Times New Roman"/>
                          <a:ea typeface="宋体"/>
                          <a:cs typeface="Times New Roman"/>
                        </a:rPr>
                        <a:t>  </a:t>
                      </a:r>
                      <a:r>
                        <a:rPr lang="zh-CN" sz="800" b="1" kern="100" dirty="0">
                          <a:latin typeface="Times New Roman"/>
                          <a:ea typeface="宋体"/>
                          <a:cs typeface="Times New Roman"/>
                        </a:rPr>
                        <a:t>装</a:t>
                      </a:r>
                      <a:endParaRPr lang="zh-CN" sz="8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800" b="1" kern="100" dirty="0">
                          <a:latin typeface="Times New Roman"/>
                          <a:ea typeface="宋体"/>
                          <a:cs typeface="Times New Roman"/>
                        </a:rPr>
                        <a:t>工程费</a:t>
                      </a:r>
                      <a:endParaRPr lang="zh-CN" sz="8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044" marR="440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800" b="1" kern="100">
                          <a:latin typeface="Times New Roman"/>
                          <a:ea typeface="宋体"/>
                          <a:cs typeface="Times New Roman"/>
                        </a:rPr>
                        <a:t>其他费用</a:t>
                      </a: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044" marR="440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800" b="1" kern="100">
                          <a:latin typeface="Times New Roman"/>
                          <a:ea typeface="宋体"/>
                          <a:cs typeface="Times New Roman"/>
                        </a:rPr>
                        <a:t>合</a:t>
                      </a:r>
                      <a:r>
                        <a:rPr lang="en-US" sz="800" b="1" kern="100">
                          <a:latin typeface="Times New Roman"/>
                          <a:ea typeface="宋体"/>
                          <a:cs typeface="Times New Roman"/>
                        </a:rPr>
                        <a:t>   </a:t>
                      </a:r>
                      <a:r>
                        <a:rPr lang="zh-CN" sz="800" b="1" kern="100">
                          <a:latin typeface="Times New Roman"/>
                          <a:ea typeface="宋体"/>
                          <a:cs typeface="Times New Roman"/>
                        </a:rPr>
                        <a:t>计</a:t>
                      </a: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044" marR="440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800" b="1" kern="100">
                          <a:latin typeface="Times New Roman"/>
                          <a:ea typeface="宋体"/>
                          <a:cs typeface="Times New Roman"/>
                        </a:rPr>
                        <a:t>建</a:t>
                      </a:r>
                      <a:r>
                        <a:rPr lang="en-US" sz="800" b="1" kern="100">
                          <a:latin typeface="Times New Roman"/>
                          <a:ea typeface="宋体"/>
                          <a:cs typeface="Times New Roman"/>
                        </a:rPr>
                        <a:t>  </a:t>
                      </a:r>
                      <a:r>
                        <a:rPr lang="zh-CN" sz="800" b="1" kern="100">
                          <a:latin typeface="Times New Roman"/>
                          <a:ea typeface="宋体"/>
                          <a:cs typeface="Times New Roman"/>
                        </a:rPr>
                        <a:t>筑</a:t>
                      </a: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800" b="1" kern="100">
                          <a:latin typeface="Times New Roman"/>
                          <a:ea typeface="宋体"/>
                          <a:cs typeface="Times New Roman"/>
                        </a:rPr>
                        <a:t>工程费</a:t>
                      </a: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044" marR="440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800" b="1" kern="100">
                          <a:latin typeface="Times New Roman"/>
                          <a:ea typeface="宋体"/>
                          <a:cs typeface="Times New Roman"/>
                        </a:rPr>
                        <a:t>设</a:t>
                      </a:r>
                      <a:r>
                        <a:rPr lang="en-US" sz="800" b="1" kern="100">
                          <a:latin typeface="Times New Roman"/>
                          <a:ea typeface="宋体"/>
                          <a:cs typeface="Times New Roman"/>
                        </a:rPr>
                        <a:t>  </a:t>
                      </a:r>
                      <a:r>
                        <a:rPr lang="zh-CN" sz="800" b="1" kern="100">
                          <a:latin typeface="Times New Roman"/>
                          <a:ea typeface="宋体"/>
                          <a:cs typeface="Times New Roman"/>
                        </a:rPr>
                        <a:t>备</a:t>
                      </a: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800" b="1" kern="100">
                          <a:latin typeface="Times New Roman"/>
                          <a:ea typeface="宋体"/>
                          <a:cs typeface="Times New Roman"/>
                        </a:rPr>
                        <a:t>购置费</a:t>
                      </a: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044" marR="440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800" b="1" kern="100">
                          <a:latin typeface="Times New Roman"/>
                          <a:ea typeface="宋体"/>
                          <a:cs typeface="Times New Roman"/>
                        </a:rPr>
                        <a:t>安</a:t>
                      </a:r>
                      <a:r>
                        <a:rPr lang="en-US" sz="800" b="1" kern="100">
                          <a:latin typeface="Times New Roman"/>
                          <a:ea typeface="宋体"/>
                          <a:cs typeface="Times New Roman"/>
                        </a:rPr>
                        <a:t>  </a:t>
                      </a:r>
                      <a:r>
                        <a:rPr lang="zh-CN" sz="800" b="1" kern="100">
                          <a:latin typeface="Times New Roman"/>
                          <a:ea typeface="宋体"/>
                          <a:cs typeface="Times New Roman"/>
                        </a:rPr>
                        <a:t>装</a:t>
                      </a: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800" b="1" kern="100">
                          <a:latin typeface="Times New Roman"/>
                          <a:ea typeface="宋体"/>
                          <a:cs typeface="Times New Roman"/>
                        </a:rPr>
                        <a:t>工程费</a:t>
                      </a: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044" marR="440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800" b="1" kern="100" dirty="0">
                          <a:latin typeface="Times New Roman"/>
                          <a:ea typeface="宋体"/>
                          <a:cs typeface="Times New Roman"/>
                        </a:rPr>
                        <a:t>其他费用</a:t>
                      </a:r>
                      <a:endParaRPr lang="zh-CN" sz="8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044" marR="440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800" b="1" kern="100" dirty="0">
                          <a:latin typeface="Times New Roman"/>
                          <a:ea typeface="宋体"/>
                          <a:cs typeface="Times New Roman"/>
                        </a:rPr>
                        <a:t>合</a:t>
                      </a:r>
                      <a:r>
                        <a:rPr lang="en-US" sz="800" b="1" kern="100" dirty="0">
                          <a:latin typeface="Times New Roman"/>
                          <a:ea typeface="宋体"/>
                          <a:cs typeface="Times New Roman"/>
                        </a:rPr>
                        <a:t>   </a:t>
                      </a:r>
                      <a:r>
                        <a:rPr lang="zh-CN" sz="800" b="1" kern="100" dirty="0">
                          <a:latin typeface="Times New Roman"/>
                          <a:ea typeface="宋体"/>
                          <a:cs typeface="Times New Roman"/>
                        </a:rPr>
                        <a:t>计</a:t>
                      </a:r>
                      <a:endParaRPr lang="zh-CN" sz="8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044" marR="440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144335"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800" b="1" kern="100">
                          <a:latin typeface="Times New Roman"/>
                          <a:ea typeface="宋体"/>
                          <a:cs typeface="Times New Roman"/>
                        </a:rPr>
                        <a:t>一</a:t>
                      </a: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044" marR="440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800" b="1" kern="100">
                          <a:latin typeface="Times New Roman"/>
                          <a:ea typeface="宋体"/>
                          <a:cs typeface="Times New Roman"/>
                        </a:rPr>
                        <a:t>工程费用</a:t>
                      </a: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044" marR="440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044" marR="440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044" marR="440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044" marR="440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044" marR="440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044" marR="440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044" marR="440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044" marR="440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044" marR="440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044" marR="440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044" marR="440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044" marR="440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044" marR="440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4335"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800" b="1" kern="100">
                          <a:latin typeface="Times New Roman"/>
                          <a:ea typeface="宋体"/>
                          <a:cs typeface="Times New Roman"/>
                        </a:rPr>
                        <a:t>1</a:t>
                      </a: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044" marR="440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800" b="1" kern="100">
                          <a:latin typeface="Times New Roman"/>
                          <a:ea typeface="宋体"/>
                          <a:cs typeface="Times New Roman"/>
                        </a:rPr>
                        <a:t>主要工程</a:t>
                      </a: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044" marR="440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044" marR="440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044" marR="440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044" marR="440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044" marR="440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044" marR="440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044" marR="440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044" marR="440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044" marR="440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044" marR="440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044" marR="440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044" marR="440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044" marR="440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4335"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800" b="1" kern="100">
                          <a:latin typeface="Times New Roman"/>
                          <a:ea typeface="宋体"/>
                          <a:cs typeface="Times New Roman"/>
                        </a:rPr>
                        <a:t>(1)</a:t>
                      </a: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044" marR="440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044" marR="440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044" marR="440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044" marR="440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044" marR="440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044" marR="440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044" marR="440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044" marR="440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044" marR="440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044" marR="440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044" marR="440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044" marR="440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044" marR="440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044" marR="440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6293"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044" marR="440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044" marR="440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044" marR="440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044" marR="440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044" marR="440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044" marR="440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044" marR="440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044" marR="440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044" marR="440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044" marR="440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044" marR="440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044" marR="440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044" marR="440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044" marR="440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4335"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800" b="1" kern="100">
                          <a:latin typeface="Times New Roman"/>
                          <a:ea typeface="宋体"/>
                          <a:cs typeface="Times New Roman"/>
                        </a:rPr>
                        <a:t>2</a:t>
                      </a: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044" marR="440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800" b="1" kern="100">
                          <a:latin typeface="Times New Roman"/>
                          <a:ea typeface="宋体"/>
                          <a:cs typeface="Times New Roman"/>
                        </a:rPr>
                        <a:t>辅助工程</a:t>
                      </a: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044" marR="440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044" marR="440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044" marR="440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044" marR="440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044" marR="440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044" marR="440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044" marR="440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044" marR="440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044" marR="440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044" marR="440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044" marR="440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044" marR="440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044" marR="440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4335"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800" b="1" kern="100">
                          <a:latin typeface="Times New Roman"/>
                          <a:ea typeface="宋体"/>
                          <a:cs typeface="Times New Roman"/>
                        </a:rPr>
                        <a:t>(1)</a:t>
                      </a: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044" marR="440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044" marR="440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044" marR="440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044" marR="440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044" marR="440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044" marR="440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044" marR="440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044" marR="440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044" marR="440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044" marR="440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044" marR="440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044" marR="440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044" marR="440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044" marR="440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6293"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044" marR="440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044" marR="440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044" marR="440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044" marR="440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044" marR="440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044" marR="440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044" marR="440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044" marR="440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044" marR="440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044" marR="440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044" marR="440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044" marR="440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044" marR="440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044" marR="440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4335"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800" b="1" kern="100">
                          <a:latin typeface="Times New Roman"/>
                          <a:ea typeface="宋体"/>
                          <a:cs typeface="Times New Roman"/>
                        </a:rPr>
                        <a:t>3</a:t>
                      </a: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044" marR="440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800" b="1" kern="100">
                          <a:latin typeface="Times New Roman"/>
                          <a:ea typeface="宋体"/>
                          <a:cs typeface="Times New Roman"/>
                        </a:rPr>
                        <a:t>配套工程</a:t>
                      </a: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044" marR="440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044" marR="440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044" marR="440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044" marR="440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044" marR="440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044" marR="440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044" marR="440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044" marR="440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044" marR="440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044" marR="440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044" marR="440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044" marR="440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044" marR="440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4335"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800" b="1" kern="100">
                          <a:latin typeface="Times New Roman"/>
                          <a:ea typeface="宋体"/>
                          <a:cs typeface="Times New Roman"/>
                        </a:rPr>
                        <a:t>(1)</a:t>
                      </a: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044" marR="440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044" marR="440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044" marR="440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044" marR="440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044" marR="440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044" marR="440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044" marR="440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044" marR="440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044" marR="440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044" marR="440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044" marR="440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044" marR="440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044" marR="440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044" marR="440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6293"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044" marR="440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044" marR="440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044" marR="440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044" marR="440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044" marR="440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044" marR="440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044" marR="440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044" marR="440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044" marR="440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044" marR="440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044" marR="440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044" marR="440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044" marR="440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044" marR="440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4335"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800" b="1" kern="100">
                          <a:latin typeface="Times New Roman"/>
                          <a:ea typeface="宋体"/>
                          <a:cs typeface="Times New Roman"/>
                        </a:rPr>
                        <a:t>二</a:t>
                      </a: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044" marR="440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800" b="1" kern="100">
                          <a:latin typeface="Times New Roman"/>
                          <a:ea typeface="宋体"/>
                          <a:cs typeface="Times New Roman"/>
                        </a:rPr>
                        <a:t>工程建设其他费用</a:t>
                      </a: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044" marR="440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044" marR="440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044" marR="440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044" marR="440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044" marR="440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044" marR="440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044" marR="440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044" marR="440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044" marR="440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044" marR="440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044" marR="440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044" marR="440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044" marR="440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4335"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800" b="1" kern="100">
                          <a:latin typeface="Times New Roman"/>
                          <a:ea typeface="宋体"/>
                          <a:cs typeface="Times New Roman"/>
                        </a:rPr>
                        <a:t>1</a:t>
                      </a: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044" marR="440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044" marR="440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044" marR="440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044" marR="440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044" marR="440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044" marR="440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044" marR="440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044" marR="440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044" marR="440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044" marR="440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044" marR="440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044" marR="440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044" marR="440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044" marR="440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4335"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800" b="1" kern="100">
                          <a:latin typeface="Times New Roman"/>
                          <a:ea typeface="宋体"/>
                          <a:cs typeface="Times New Roman"/>
                        </a:rPr>
                        <a:t>2</a:t>
                      </a: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044" marR="440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044" marR="440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044" marR="440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044" marR="440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044" marR="440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044" marR="440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044" marR="440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044" marR="440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044" marR="440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044" marR="440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044" marR="440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044" marR="440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044" marR="440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044" marR="440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4335"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800" b="1" kern="100">
                          <a:latin typeface="Times New Roman"/>
                          <a:ea typeface="宋体"/>
                          <a:cs typeface="Times New Roman"/>
                        </a:rPr>
                        <a:t>三</a:t>
                      </a: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044" marR="440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800" b="1" kern="100">
                          <a:latin typeface="Times New Roman"/>
                          <a:ea typeface="宋体"/>
                          <a:cs typeface="Times New Roman"/>
                        </a:rPr>
                        <a:t>预备费</a:t>
                      </a: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044" marR="440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044" marR="440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044" marR="440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044" marR="440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044" marR="440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044" marR="440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044" marR="440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044" marR="440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044" marR="440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044" marR="440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044" marR="440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044" marR="440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044" marR="440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6293"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044" marR="440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044" marR="440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044" marR="440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044" marR="440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044" marR="440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044" marR="440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044" marR="440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044" marR="440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044" marR="440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044" marR="440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044" marR="440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044" marR="440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044" marR="440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044" marR="440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4335"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800" b="1" kern="100">
                          <a:latin typeface="Times New Roman"/>
                          <a:ea typeface="宋体"/>
                          <a:cs typeface="Times New Roman"/>
                        </a:rPr>
                        <a:t>四</a:t>
                      </a: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044" marR="440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800" b="1" kern="100">
                          <a:latin typeface="Times New Roman"/>
                          <a:ea typeface="宋体"/>
                          <a:cs typeface="Times New Roman"/>
                        </a:rPr>
                        <a:t>建设期利息</a:t>
                      </a: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044" marR="440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044" marR="440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044" marR="440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044" marR="440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044" marR="440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044" marR="440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044" marR="440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044" marR="440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044" marR="440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044" marR="440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044" marR="440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044" marR="440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044" marR="440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6293"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044" marR="440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044" marR="440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044" marR="440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044" marR="440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044" marR="440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044" marR="440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044" marR="440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044" marR="440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044" marR="440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044" marR="440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044" marR="440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044" marR="440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044" marR="440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044" marR="440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4335"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800" b="1" kern="100">
                          <a:latin typeface="Times New Roman"/>
                          <a:ea typeface="宋体"/>
                          <a:cs typeface="Times New Roman"/>
                        </a:rPr>
                        <a:t>五</a:t>
                      </a: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044" marR="440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800" b="1" kern="100">
                          <a:latin typeface="Times New Roman"/>
                          <a:ea typeface="宋体"/>
                          <a:cs typeface="Times New Roman"/>
                        </a:rPr>
                        <a:t>流动资金</a:t>
                      </a: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044" marR="440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044" marR="440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044" marR="440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044" marR="440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044" marR="440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044" marR="440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044" marR="440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044" marR="440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044" marR="440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044" marR="440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044" marR="440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044" marR="440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044" marR="440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2425"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044" marR="440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800" b="1" kern="100">
                          <a:latin typeface="Times New Roman"/>
                          <a:ea typeface="宋体"/>
                          <a:cs typeface="Times New Roman"/>
                        </a:rPr>
                        <a:t>建设项目概算总投资</a:t>
                      </a: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044" marR="440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044" marR="440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044" marR="440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044" marR="440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044" marR="440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044" marR="440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044" marR="440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044" marR="440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044" marR="440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044" marR="440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7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044" marR="440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7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044" marR="440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7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044" marR="440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4"/>
          <p:cNvGrpSpPr>
            <a:grpSpLocks/>
          </p:cNvGrpSpPr>
          <p:nvPr/>
        </p:nvGrpSpPr>
        <p:grpSpPr bwMode="auto">
          <a:xfrm>
            <a:off x="633046" y="422275"/>
            <a:ext cx="4868008" cy="642938"/>
            <a:chOff x="632383" y="422260"/>
            <a:chExt cx="4868311" cy="642941"/>
          </a:xfrm>
        </p:grpSpPr>
        <p:pic>
          <p:nvPicPr>
            <p:cNvPr id="74765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632383" y="422260"/>
              <a:ext cx="969760" cy="642941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</p:spPr>
        </p:pic>
        <p:sp>
          <p:nvSpPr>
            <p:cNvPr id="74766" name="TextBox 6"/>
            <p:cNvSpPr txBox="1">
              <a:spLocks noChangeArrowheads="1"/>
            </p:cNvSpPr>
            <p:nvPr/>
          </p:nvSpPr>
          <p:spPr bwMode="auto">
            <a:xfrm>
              <a:off x="1503067" y="430185"/>
              <a:ext cx="3926189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2400">
                  <a:solidFill>
                    <a:srgbClr val="1D8AC8"/>
                  </a:solidFill>
                  <a:latin typeface="华文新魏" pitchFamily="2" charset="-122"/>
                  <a:ea typeface="华文新魏" pitchFamily="2" charset="-122"/>
                </a:rPr>
                <a:t>中国建设工程造价管理协会</a:t>
              </a:r>
            </a:p>
          </p:txBody>
        </p:sp>
        <p:sp>
          <p:nvSpPr>
            <p:cNvPr id="8" name="矩形 7"/>
            <p:cNvSpPr/>
            <p:nvPr/>
          </p:nvSpPr>
          <p:spPr>
            <a:xfrm>
              <a:off x="1502876" y="1008051"/>
              <a:ext cx="3997818" cy="46037"/>
            </a:xfrm>
            <a:prstGeom prst="rect">
              <a:avLst/>
            </a:prstGeom>
            <a:solidFill>
              <a:srgbClr val="1D8AC8"/>
            </a:solidFill>
            <a:ln>
              <a:solidFill>
                <a:srgbClr val="1D8AC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rgbClr val="FF0000"/>
                </a:solidFill>
              </a:endParaRPr>
            </a:p>
          </p:txBody>
        </p:sp>
      </p:grpSp>
      <p:sp>
        <p:nvSpPr>
          <p:cNvPr id="9" name="同侧圆角矩形 4"/>
          <p:cNvSpPr/>
          <p:nvPr/>
        </p:nvSpPr>
        <p:spPr bwMode="auto">
          <a:xfrm>
            <a:off x="6814054" y="500043"/>
            <a:ext cx="1450741" cy="714359"/>
          </a:xfrm>
          <a:prstGeom prst="rect">
            <a:avLst/>
          </a:prstGeom>
          <a:ln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lIns="247650" tIns="123825" rIns="247650" bIns="123825" spcCol="1270" anchor="ctr"/>
          <a:lstStyle/>
          <a:p>
            <a:pPr>
              <a:defRPr/>
            </a:pPr>
            <a:r>
              <a:rPr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  附  录</a:t>
            </a:r>
            <a:endParaRPr lang="zh-CN" altLang="zh-CN" sz="2400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Rectangle 1"/>
          <p:cNvSpPr>
            <a:spLocks noChangeArrowheads="1"/>
          </p:cNvSpPr>
          <p:nvPr/>
        </p:nvSpPr>
        <p:spPr bwMode="auto">
          <a:xfrm>
            <a:off x="3121259" y="1000108"/>
            <a:ext cx="3626852" cy="6103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165048" rIns="91440" bIns="165048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kumimoji="0" lang="x-none" altLang="zh-CN" dirty="0" smtClean="0" bmk="_Toc385509759">
                <a:solidFill>
                  <a:schemeClr val="tx1"/>
                </a:solidFill>
                <a:latin typeface="Cambria" pitchFamily="18" charset="0"/>
                <a:cs typeface="宋体" pitchFamily="2" charset="-122"/>
              </a:rPr>
              <a:t>附录B </a:t>
            </a:r>
            <a:r>
              <a:rPr kumimoji="0" lang="en-US" altLang="zh-CN" dirty="0" smtClean="0" bmk="_Toc385509759">
                <a:solidFill>
                  <a:schemeClr val="tx1"/>
                </a:solidFill>
                <a:latin typeface="Cambria" pitchFamily="18" charset="0"/>
                <a:cs typeface="宋体" pitchFamily="2" charset="-122"/>
              </a:rPr>
              <a:t>  </a:t>
            </a:r>
            <a:r>
              <a:rPr kumimoji="0" lang="x-none" altLang="zh-CN" dirty="0" smtClean="0" bmk="_Toc385509759">
                <a:solidFill>
                  <a:schemeClr val="tx1"/>
                </a:solidFill>
                <a:latin typeface="Cambria" pitchFamily="18" charset="0"/>
                <a:cs typeface="宋体" pitchFamily="2" charset="-122"/>
              </a:rPr>
              <a:t>设计概算成果文件格式</a:t>
            </a:r>
            <a:endParaRPr kumimoji="0" lang="zh-CN" altLang="en-US" dirty="0" smtClean="0" bmk="_Toc385509759">
              <a:solidFill>
                <a:schemeClr val="tx1"/>
              </a:solidFill>
              <a:latin typeface="Cambria" pitchFamily="18" charset="0"/>
              <a:cs typeface="宋体" pitchFamily="2" charset="-122"/>
            </a:endParaRPr>
          </a:p>
        </p:txBody>
      </p:sp>
      <p:sp>
        <p:nvSpPr>
          <p:cNvPr id="567297" name="Rectangle 1"/>
          <p:cNvSpPr>
            <a:spLocks noChangeArrowheads="1"/>
          </p:cNvSpPr>
          <p:nvPr/>
        </p:nvSpPr>
        <p:spPr bwMode="auto">
          <a:xfrm>
            <a:off x="615434" y="1500174"/>
            <a:ext cx="751747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kumimoji="0" lang="en-US" altLang="zh-CN" b="0" dirty="0" smtClean="0">
                <a:solidFill>
                  <a:schemeClr val="tx1"/>
                </a:solidFill>
                <a:latin typeface="+mn-ea"/>
                <a:ea typeface="+mn-ea"/>
                <a:cs typeface="Times New Roman" pitchFamily="18" charset="0"/>
              </a:rPr>
              <a:t>B.0.14  </a:t>
            </a:r>
            <a:r>
              <a:rPr kumimoji="0" lang="zh-CN" altLang="en-US" b="0" dirty="0" smtClean="0">
                <a:solidFill>
                  <a:schemeClr val="tx1"/>
                </a:solidFill>
                <a:latin typeface="+mn-ea"/>
                <a:ea typeface="+mn-ea"/>
                <a:cs typeface="Times New Roman" pitchFamily="18" charset="0"/>
              </a:rPr>
              <a:t>综合概算对比表可按表</a:t>
            </a:r>
            <a:r>
              <a:rPr kumimoji="0" lang="en-US" altLang="zh-CN" b="0" dirty="0" smtClean="0">
                <a:solidFill>
                  <a:schemeClr val="tx1"/>
                </a:solidFill>
                <a:latin typeface="+mn-ea"/>
                <a:ea typeface="+mn-ea"/>
                <a:cs typeface="Times New Roman" pitchFamily="18" charset="0"/>
              </a:rPr>
              <a:t>B.0.14</a:t>
            </a:r>
            <a:r>
              <a:rPr kumimoji="0" lang="zh-CN" altLang="en-US" b="0" dirty="0" smtClean="0">
                <a:solidFill>
                  <a:schemeClr val="tx1"/>
                </a:solidFill>
                <a:latin typeface="+mn-ea"/>
                <a:ea typeface="+mn-ea"/>
                <a:cs typeface="Times New Roman" pitchFamily="18" charset="0"/>
              </a:rPr>
              <a:t>编制。</a:t>
            </a:r>
          </a:p>
        </p:txBody>
      </p:sp>
      <p:sp>
        <p:nvSpPr>
          <p:cNvPr id="678913" name="Rectangle 1"/>
          <p:cNvSpPr>
            <a:spLocks noChangeArrowheads="1"/>
          </p:cNvSpPr>
          <p:nvPr/>
        </p:nvSpPr>
        <p:spPr bwMode="auto">
          <a:xfrm>
            <a:off x="2989373" y="1928803"/>
            <a:ext cx="4615994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kumimoji="0" lang="zh-CN" altLang="en-US" sz="1400" dirty="0" smtClean="0">
                <a:solidFill>
                  <a:schemeClr val="tx1"/>
                </a:solidFill>
                <a:latin typeface="+mn-ea"/>
                <a:ea typeface="+mn-ea"/>
                <a:cs typeface="宋体" pitchFamily="2" charset="-122"/>
              </a:rPr>
              <a:t>表</a:t>
            </a:r>
            <a:r>
              <a:rPr kumimoji="0" lang="en-US" altLang="zh-CN" sz="1400" dirty="0" smtClean="0">
                <a:solidFill>
                  <a:schemeClr val="tx1"/>
                </a:solidFill>
                <a:latin typeface="+mn-ea"/>
                <a:cs typeface="宋体" pitchFamily="2" charset="-122"/>
              </a:rPr>
              <a:t>B.0.14      </a:t>
            </a:r>
            <a:r>
              <a:rPr kumimoji="0" lang="zh-CN" altLang="en-US" sz="1400" dirty="0" smtClean="0">
                <a:solidFill>
                  <a:schemeClr val="tx1"/>
                </a:solidFill>
                <a:latin typeface="+mn-ea"/>
                <a:ea typeface="+mn-ea"/>
                <a:cs typeface="宋体" pitchFamily="2" charset="-122"/>
              </a:rPr>
              <a:t>综合概算对比表</a:t>
            </a:r>
          </a:p>
        </p:txBody>
      </p:sp>
      <p:sp>
        <p:nvSpPr>
          <p:cNvPr id="500738" name="Rectangle 2"/>
          <p:cNvSpPr>
            <a:spLocks noChangeArrowheads="1"/>
          </p:cNvSpPr>
          <p:nvPr/>
        </p:nvSpPr>
        <p:spPr bwMode="auto">
          <a:xfrm>
            <a:off x="1340804" y="6540366"/>
            <a:ext cx="6594277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998538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编制人：</a:t>
            </a:r>
            <a:r>
              <a:rPr kumimoji="0" lang="zh-CN" altLang="en-US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                                                    审核人：                                                             审定人：</a:t>
            </a:r>
            <a:endParaRPr kumimoji="0" lang="zh-CN" alt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502785" name="Rectangle 1"/>
          <p:cNvSpPr>
            <a:spLocks noChangeArrowheads="1"/>
          </p:cNvSpPr>
          <p:nvPr/>
        </p:nvSpPr>
        <p:spPr bwMode="auto">
          <a:xfrm>
            <a:off x="1472690" y="2214555"/>
            <a:ext cx="666022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综合概算编号：</a:t>
            </a:r>
            <a:r>
              <a:rPr kumimoji="0" lang="zh-CN" altLang="en-US" sz="10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               </a:t>
            </a:r>
            <a:r>
              <a:rPr kumimoji="0" lang="zh-CN" altLang="en-US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     工程名称：</a:t>
            </a:r>
            <a:r>
              <a:rPr kumimoji="0" lang="zh-CN" altLang="en-US" sz="10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                                </a:t>
            </a:r>
            <a:r>
              <a:rPr kumimoji="0" lang="zh-CN" altLang="en-US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                                                               单位：万元    共  页   第  页</a:t>
            </a:r>
            <a:endParaRPr kumimoji="0" lang="zh-CN" altLang="en-US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graphicFrame>
        <p:nvGraphicFramePr>
          <p:cNvPr id="17" name="表格 16"/>
          <p:cNvGraphicFramePr>
            <a:graphicFrameLocks noGrp="1"/>
          </p:cNvGraphicFramePr>
          <p:nvPr/>
        </p:nvGraphicFramePr>
        <p:xfrm>
          <a:off x="1340805" y="2465706"/>
          <a:ext cx="6792106" cy="4191000"/>
        </p:xfrm>
        <a:graphic>
          <a:graphicData uri="http://schemas.openxmlformats.org/drawingml/2006/table">
            <a:tbl>
              <a:tblPr/>
              <a:tblGrid>
                <a:gridCol w="435827"/>
                <a:gridCol w="993024"/>
                <a:gridCol w="524097"/>
                <a:gridCol w="524097"/>
                <a:gridCol w="456054"/>
                <a:gridCol w="456515"/>
                <a:gridCol w="524097"/>
                <a:gridCol w="524097"/>
                <a:gridCol w="524097"/>
                <a:gridCol w="524097"/>
                <a:gridCol w="716725"/>
                <a:gridCol w="589379"/>
              </a:tblGrid>
              <a:tr h="160668">
                <a:tc rowSpan="2"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1000" b="1" kern="100" dirty="0">
                          <a:latin typeface="Times New Roman"/>
                          <a:ea typeface="宋体"/>
                          <a:cs typeface="Times New Roman"/>
                        </a:rPr>
                        <a:t>序</a:t>
                      </a: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1000" b="1" kern="100" dirty="0">
                          <a:latin typeface="Times New Roman"/>
                          <a:ea typeface="宋体"/>
                          <a:cs typeface="Times New Roman"/>
                        </a:rPr>
                        <a:t>号</a:t>
                      </a: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562" marR="445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1000" b="1" kern="100" dirty="0">
                          <a:latin typeface="Times New Roman"/>
                          <a:ea typeface="宋体"/>
                          <a:cs typeface="Times New Roman"/>
                        </a:rPr>
                        <a:t>工程项目或费用名称</a:t>
                      </a: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562" marR="445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1000" b="1" kern="100" dirty="0">
                          <a:latin typeface="Times New Roman"/>
                          <a:ea typeface="宋体"/>
                          <a:cs typeface="Times New Roman"/>
                        </a:rPr>
                        <a:t>原批准概算</a:t>
                      </a: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562" marR="445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1000" b="1" kern="100" dirty="0">
                          <a:latin typeface="Times New Roman"/>
                          <a:ea typeface="宋体"/>
                          <a:cs typeface="Times New Roman"/>
                        </a:rPr>
                        <a:t>调整概算</a:t>
                      </a: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562" marR="445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1000" b="1" kern="100" dirty="0">
                          <a:latin typeface="Times New Roman"/>
                          <a:ea typeface="宋体"/>
                          <a:cs typeface="Times New Roman"/>
                        </a:rPr>
                        <a:t>差额</a:t>
                      </a: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1000" b="1" kern="100" dirty="0">
                          <a:latin typeface="Times New Roman"/>
                          <a:ea typeface="宋体"/>
                          <a:cs typeface="Times New Roman"/>
                        </a:rPr>
                        <a:t>(</a:t>
                      </a:r>
                      <a:r>
                        <a:rPr lang="zh-CN" sz="1000" b="1" kern="100" dirty="0">
                          <a:latin typeface="Times New Roman"/>
                          <a:ea typeface="宋体"/>
                          <a:cs typeface="Times New Roman"/>
                        </a:rPr>
                        <a:t>调整概算</a:t>
                      </a:r>
                      <a:r>
                        <a:rPr lang="en-US" sz="1000" b="1" kern="100" dirty="0">
                          <a:latin typeface="Times New Roman"/>
                          <a:ea typeface="宋体"/>
                          <a:cs typeface="Times New Roman"/>
                        </a:rPr>
                        <a:t>-</a:t>
                      </a: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1000" b="1" kern="100" dirty="0">
                          <a:latin typeface="Times New Roman"/>
                          <a:ea typeface="宋体"/>
                          <a:cs typeface="Times New Roman"/>
                        </a:rPr>
                        <a:t>原批准概算</a:t>
                      </a:r>
                      <a:r>
                        <a:rPr lang="en-US" sz="1000" b="1" kern="100" dirty="0">
                          <a:latin typeface="Times New Roman"/>
                          <a:ea typeface="宋体"/>
                          <a:cs typeface="Times New Roman"/>
                        </a:rPr>
                        <a:t>)</a:t>
                      </a: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562" marR="445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1000" b="1" kern="100">
                          <a:latin typeface="Times New Roman"/>
                          <a:ea typeface="宋体"/>
                          <a:cs typeface="Times New Roman"/>
                        </a:rPr>
                        <a:t>调整的主要原因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562" marR="445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4362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1000" b="1" kern="100" dirty="0">
                          <a:latin typeface="Times New Roman"/>
                          <a:ea typeface="宋体"/>
                          <a:cs typeface="Times New Roman"/>
                        </a:rPr>
                        <a:t>建</a:t>
                      </a:r>
                      <a:r>
                        <a:rPr lang="en-US" sz="1000" b="1" kern="100" dirty="0">
                          <a:latin typeface="Times New Roman"/>
                          <a:ea typeface="宋体"/>
                          <a:cs typeface="Times New Roman"/>
                        </a:rPr>
                        <a:t>  </a:t>
                      </a:r>
                      <a:r>
                        <a:rPr lang="zh-CN" sz="1000" b="1" kern="100" dirty="0">
                          <a:latin typeface="Times New Roman"/>
                          <a:ea typeface="宋体"/>
                          <a:cs typeface="Times New Roman"/>
                        </a:rPr>
                        <a:t>筑</a:t>
                      </a: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1000" b="1" kern="100" dirty="0">
                          <a:latin typeface="Times New Roman"/>
                          <a:ea typeface="宋体"/>
                          <a:cs typeface="Times New Roman"/>
                        </a:rPr>
                        <a:t>工程费</a:t>
                      </a: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562" marR="445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1000" b="1" kern="100" dirty="0">
                          <a:latin typeface="Times New Roman"/>
                          <a:ea typeface="宋体"/>
                          <a:cs typeface="Times New Roman"/>
                        </a:rPr>
                        <a:t>设</a:t>
                      </a:r>
                      <a:r>
                        <a:rPr lang="en-US" sz="1000" b="1" kern="100" dirty="0">
                          <a:latin typeface="Times New Roman"/>
                          <a:ea typeface="宋体"/>
                          <a:cs typeface="Times New Roman"/>
                        </a:rPr>
                        <a:t>  </a:t>
                      </a:r>
                      <a:r>
                        <a:rPr lang="zh-CN" sz="1000" b="1" kern="100" dirty="0">
                          <a:latin typeface="Times New Roman"/>
                          <a:ea typeface="宋体"/>
                          <a:cs typeface="Times New Roman"/>
                        </a:rPr>
                        <a:t>备</a:t>
                      </a: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1000" b="1" kern="100" dirty="0">
                          <a:latin typeface="Times New Roman"/>
                          <a:ea typeface="宋体"/>
                          <a:cs typeface="Times New Roman"/>
                        </a:rPr>
                        <a:t>购置费</a:t>
                      </a: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562" marR="445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1000" b="1" kern="100" dirty="0">
                          <a:latin typeface="Times New Roman"/>
                          <a:ea typeface="宋体"/>
                          <a:cs typeface="Times New Roman"/>
                        </a:rPr>
                        <a:t>安</a:t>
                      </a:r>
                      <a:r>
                        <a:rPr lang="en-US" sz="1000" b="1" kern="100" dirty="0">
                          <a:latin typeface="Times New Roman"/>
                          <a:ea typeface="宋体"/>
                          <a:cs typeface="Times New Roman"/>
                        </a:rPr>
                        <a:t>  </a:t>
                      </a:r>
                      <a:r>
                        <a:rPr lang="zh-CN" sz="1000" b="1" kern="100" dirty="0">
                          <a:latin typeface="Times New Roman"/>
                          <a:ea typeface="宋体"/>
                          <a:cs typeface="Times New Roman"/>
                        </a:rPr>
                        <a:t>装</a:t>
                      </a: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1000" b="1" kern="100" dirty="0">
                          <a:latin typeface="Times New Roman"/>
                          <a:ea typeface="宋体"/>
                          <a:cs typeface="Times New Roman"/>
                        </a:rPr>
                        <a:t>工程费</a:t>
                      </a: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562" marR="445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1000" b="1" kern="100" dirty="0">
                          <a:latin typeface="Times New Roman"/>
                          <a:ea typeface="宋体"/>
                          <a:cs typeface="Times New Roman"/>
                        </a:rPr>
                        <a:t>合</a:t>
                      </a:r>
                      <a:r>
                        <a:rPr lang="en-US" sz="1000" b="1" kern="100" dirty="0">
                          <a:latin typeface="Times New Roman"/>
                          <a:ea typeface="宋体"/>
                          <a:cs typeface="Times New Roman"/>
                        </a:rPr>
                        <a:t>   </a:t>
                      </a:r>
                      <a:r>
                        <a:rPr lang="zh-CN" sz="1000" b="1" kern="100" dirty="0">
                          <a:latin typeface="Times New Roman"/>
                          <a:ea typeface="宋体"/>
                          <a:cs typeface="Times New Roman"/>
                        </a:rPr>
                        <a:t>计</a:t>
                      </a: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562" marR="445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1000" b="1" kern="100" dirty="0">
                          <a:latin typeface="Times New Roman"/>
                          <a:ea typeface="宋体"/>
                          <a:cs typeface="Times New Roman"/>
                        </a:rPr>
                        <a:t>建</a:t>
                      </a:r>
                      <a:r>
                        <a:rPr lang="en-US" sz="1000" b="1" kern="100" dirty="0">
                          <a:latin typeface="Times New Roman"/>
                          <a:ea typeface="宋体"/>
                          <a:cs typeface="Times New Roman"/>
                        </a:rPr>
                        <a:t>  </a:t>
                      </a:r>
                      <a:r>
                        <a:rPr lang="zh-CN" sz="1000" b="1" kern="100" dirty="0">
                          <a:latin typeface="Times New Roman"/>
                          <a:ea typeface="宋体"/>
                          <a:cs typeface="Times New Roman"/>
                        </a:rPr>
                        <a:t>筑</a:t>
                      </a: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1000" b="1" kern="100" dirty="0">
                          <a:latin typeface="Times New Roman"/>
                          <a:ea typeface="宋体"/>
                          <a:cs typeface="Times New Roman"/>
                        </a:rPr>
                        <a:t>工程费</a:t>
                      </a: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562" marR="445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1000" b="1" kern="100" dirty="0">
                          <a:latin typeface="Times New Roman"/>
                          <a:ea typeface="宋体"/>
                          <a:cs typeface="Times New Roman"/>
                        </a:rPr>
                        <a:t>设</a:t>
                      </a:r>
                      <a:r>
                        <a:rPr lang="en-US" sz="1000" b="1" kern="100" dirty="0">
                          <a:latin typeface="Times New Roman"/>
                          <a:ea typeface="宋体"/>
                          <a:cs typeface="Times New Roman"/>
                        </a:rPr>
                        <a:t>  </a:t>
                      </a:r>
                      <a:r>
                        <a:rPr lang="zh-CN" sz="1000" b="1" kern="100" dirty="0">
                          <a:latin typeface="Times New Roman"/>
                          <a:ea typeface="宋体"/>
                          <a:cs typeface="Times New Roman"/>
                        </a:rPr>
                        <a:t>备</a:t>
                      </a: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1000" b="1" kern="100" dirty="0">
                          <a:latin typeface="Times New Roman"/>
                          <a:ea typeface="宋体"/>
                          <a:cs typeface="Times New Roman"/>
                        </a:rPr>
                        <a:t>购置费</a:t>
                      </a: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562" marR="445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1000" b="1" kern="100" dirty="0">
                          <a:latin typeface="Times New Roman"/>
                          <a:ea typeface="宋体"/>
                          <a:cs typeface="Times New Roman"/>
                        </a:rPr>
                        <a:t>安</a:t>
                      </a:r>
                      <a:r>
                        <a:rPr lang="en-US" sz="1000" b="1" kern="100" dirty="0">
                          <a:latin typeface="Times New Roman"/>
                          <a:ea typeface="宋体"/>
                          <a:cs typeface="Times New Roman"/>
                        </a:rPr>
                        <a:t>  </a:t>
                      </a:r>
                      <a:r>
                        <a:rPr lang="zh-CN" sz="1000" b="1" kern="100" dirty="0">
                          <a:latin typeface="Times New Roman"/>
                          <a:ea typeface="宋体"/>
                          <a:cs typeface="Times New Roman"/>
                        </a:rPr>
                        <a:t>装</a:t>
                      </a: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1000" b="1" kern="100" dirty="0">
                          <a:latin typeface="Times New Roman"/>
                          <a:ea typeface="宋体"/>
                          <a:cs typeface="Times New Roman"/>
                        </a:rPr>
                        <a:t>工程费</a:t>
                      </a: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562" marR="445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1000" b="1" kern="100" dirty="0">
                          <a:latin typeface="Times New Roman"/>
                          <a:ea typeface="宋体"/>
                          <a:cs typeface="Times New Roman"/>
                        </a:rPr>
                        <a:t>合</a:t>
                      </a:r>
                      <a:r>
                        <a:rPr lang="en-US" sz="1000" b="1" kern="100" dirty="0">
                          <a:latin typeface="Times New Roman"/>
                          <a:ea typeface="宋体"/>
                          <a:cs typeface="Times New Roman"/>
                        </a:rPr>
                        <a:t>   </a:t>
                      </a:r>
                      <a:r>
                        <a:rPr lang="zh-CN" sz="1000" b="1" kern="100" dirty="0">
                          <a:latin typeface="Times New Roman"/>
                          <a:ea typeface="宋体"/>
                          <a:cs typeface="Times New Roman"/>
                        </a:rPr>
                        <a:t>计</a:t>
                      </a: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562" marR="445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173186"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1000" b="1" kern="100">
                          <a:latin typeface="Times New Roman"/>
                          <a:ea typeface="宋体"/>
                          <a:cs typeface="Times New Roman"/>
                        </a:rPr>
                        <a:t>一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562" marR="445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1000" b="1" kern="100" dirty="0">
                          <a:latin typeface="Times New Roman"/>
                          <a:ea typeface="宋体"/>
                          <a:cs typeface="Times New Roman"/>
                        </a:rPr>
                        <a:t>主要工程</a:t>
                      </a: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562" marR="445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562" marR="445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562" marR="445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562" marR="445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562" marR="445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562" marR="445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562" marR="445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562" marR="445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342900"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562" marR="445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562" marR="445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562" marR="445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3186"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1000" b="1" kern="100">
                          <a:latin typeface="Times New Roman"/>
                          <a:ea typeface="宋体"/>
                          <a:cs typeface="Times New Roman"/>
                        </a:rPr>
                        <a:t>1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562" marR="445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562" marR="445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562" marR="445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562" marR="445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562" marR="445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562" marR="445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562" marR="445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562" marR="445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562" marR="445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562" marR="445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562" marR="445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562" marR="445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3186"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562" marR="445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562" marR="445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562" marR="445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562" marR="445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562" marR="445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562" marR="445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562" marR="445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562" marR="445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562" marR="445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562" marR="445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562" marR="445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562" marR="445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3186"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1000" b="1" kern="100">
                          <a:latin typeface="Times New Roman"/>
                          <a:ea typeface="宋体"/>
                          <a:cs typeface="Times New Roman"/>
                        </a:rPr>
                        <a:t>2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562" marR="445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562" marR="445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562" marR="445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562" marR="445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562" marR="445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562" marR="445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562" marR="445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562" marR="445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562" marR="445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562" marR="445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562" marR="445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562" marR="445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3186"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562" marR="445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562" marR="445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562" marR="445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562" marR="445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562" marR="445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562" marR="445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562" marR="445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562" marR="445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562" marR="445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562" marR="445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562" marR="445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562" marR="445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3186"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1000" b="1" kern="100">
                          <a:latin typeface="Times New Roman"/>
                          <a:ea typeface="宋体"/>
                          <a:cs typeface="Times New Roman"/>
                        </a:rPr>
                        <a:t>二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562" marR="445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1000" b="1" kern="100">
                          <a:latin typeface="Times New Roman"/>
                          <a:ea typeface="宋体"/>
                          <a:cs typeface="Times New Roman"/>
                        </a:rPr>
                        <a:t>辅助工程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562" marR="445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562" marR="445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562" marR="445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562" marR="445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562" marR="445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562" marR="445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562" marR="445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562" marR="445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562" marR="445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562" marR="445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562" marR="445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3186"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1000" b="1" kern="100">
                          <a:latin typeface="Times New Roman"/>
                          <a:ea typeface="宋体"/>
                          <a:cs typeface="Times New Roman"/>
                        </a:rPr>
                        <a:t>1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562" marR="445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562" marR="445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562" marR="445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562" marR="445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562" marR="445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562" marR="445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562" marR="445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562" marR="445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562" marR="445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562" marR="445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562" marR="445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562" marR="445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3186"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562" marR="445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562" marR="445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562" marR="445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562" marR="445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562" marR="445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562" marR="445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562" marR="445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562" marR="445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562" marR="445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562" marR="445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562" marR="445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562" marR="445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3186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kern="100" dirty="0" smtClean="0">
                          <a:latin typeface="Times New Roman"/>
                          <a:ea typeface="宋体"/>
                          <a:cs typeface="Times New Roman"/>
                        </a:rPr>
                        <a:t>2</a:t>
                      </a:r>
                      <a:endParaRPr lang="zh-CN" altLang="en-US" sz="1000" kern="100" dirty="0" smtClean="0">
                        <a:latin typeface="Times New Roman"/>
                        <a:ea typeface="+mn-ea"/>
                        <a:cs typeface="Times New Roman"/>
                      </a:endParaRPr>
                    </a:p>
                  </a:txBody>
                  <a:tcPr marL="44562" marR="445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562" marR="445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562" marR="445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562" marR="445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562" marR="445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562" marR="445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562" marR="445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562" marR="445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562" marR="445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562" marR="445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562" marR="445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562" marR="445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3186"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1000" b="1" kern="100">
                          <a:latin typeface="Times New Roman"/>
                          <a:ea typeface="宋体"/>
                          <a:cs typeface="Times New Roman"/>
                        </a:rPr>
                        <a:t>三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562" marR="445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1000" b="1" kern="100">
                          <a:latin typeface="Times New Roman"/>
                          <a:ea typeface="宋体"/>
                          <a:cs typeface="Times New Roman"/>
                        </a:rPr>
                        <a:t>配套工程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562" marR="445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562" marR="445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562" marR="445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562" marR="445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562" marR="445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562" marR="445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562" marR="445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562" marR="445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562" marR="445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562" marR="445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562" marR="445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3186"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1000" b="1" kern="100">
                          <a:latin typeface="Times New Roman"/>
                          <a:ea typeface="宋体"/>
                          <a:cs typeface="Times New Roman"/>
                        </a:rPr>
                        <a:t>1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562" marR="445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562" marR="445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562" marR="445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562" marR="445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562" marR="445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562" marR="445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562" marR="445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562" marR="445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562" marR="445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562" marR="445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562" marR="445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562" marR="445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3186"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562" marR="445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562" marR="445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562" marR="445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562" marR="445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562" marR="445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562" marR="445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562" marR="445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562" marR="445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562" marR="445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562" marR="445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562" marR="445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562" marR="445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3186"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1000" b="1" kern="100">
                          <a:latin typeface="Times New Roman"/>
                          <a:ea typeface="宋体"/>
                          <a:cs typeface="Times New Roman"/>
                        </a:rPr>
                        <a:t>2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562" marR="445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562" marR="445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562" marR="445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562" marR="445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562" marR="445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562" marR="445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562" marR="445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562" marR="445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562" marR="445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562" marR="445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562" marR="445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562" marR="445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3186"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562" marR="445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562" marR="445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562" marR="445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562" marR="445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562" marR="445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562" marR="445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562" marR="445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562" marR="445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562" marR="445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562" marR="445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562" marR="445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562" marR="445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8766"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562" marR="445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1000" b="1" kern="100">
                          <a:latin typeface="Times New Roman"/>
                          <a:ea typeface="宋体"/>
                          <a:cs typeface="Times New Roman"/>
                        </a:rPr>
                        <a:t>各单项工程概算费用合计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562" marR="445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562" marR="445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562" marR="445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562" marR="445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562" marR="445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562" marR="445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562" marR="445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562" marR="445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562" marR="445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562" marR="445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562" marR="445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3186"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562" marR="445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562" marR="445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562" marR="445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562" marR="445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562" marR="445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562" marR="445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562" marR="445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562" marR="445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562" marR="445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562" marR="445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562" marR="445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562" marR="445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3186"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562" marR="445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562" marR="445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562" marR="445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562" marR="445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562" marR="445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562" marR="445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562" marR="445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562" marR="445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562" marR="445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562" marR="445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562" marR="445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562" marR="445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4"/>
          <p:cNvGrpSpPr>
            <a:grpSpLocks/>
          </p:cNvGrpSpPr>
          <p:nvPr/>
        </p:nvGrpSpPr>
        <p:grpSpPr bwMode="auto">
          <a:xfrm>
            <a:off x="633046" y="422275"/>
            <a:ext cx="4868008" cy="642938"/>
            <a:chOff x="632383" y="422260"/>
            <a:chExt cx="4868311" cy="642941"/>
          </a:xfrm>
        </p:grpSpPr>
        <p:pic>
          <p:nvPicPr>
            <p:cNvPr id="74765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632383" y="422260"/>
              <a:ext cx="969760" cy="642941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</p:spPr>
        </p:pic>
        <p:sp>
          <p:nvSpPr>
            <p:cNvPr id="74766" name="TextBox 6"/>
            <p:cNvSpPr txBox="1">
              <a:spLocks noChangeArrowheads="1"/>
            </p:cNvSpPr>
            <p:nvPr/>
          </p:nvSpPr>
          <p:spPr bwMode="auto">
            <a:xfrm>
              <a:off x="1503067" y="430185"/>
              <a:ext cx="3926189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2400">
                  <a:solidFill>
                    <a:srgbClr val="1D8AC8"/>
                  </a:solidFill>
                  <a:latin typeface="华文新魏" pitchFamily="2" charset="-122"/>
                  <a:ea typeface="华文新魏" pitchFamily="2" charset="-122"/>
                </a:rPr>
                <a:t>中国建设工程造价管理协会</a:t>
              </a:r>
            </a:p>
          </p:txBody>
        </p:sp>
        <p:sp>
          <p:nvSpPr>
            <p:cNvPr id="8" name="矩形 7"/>
            <p:cNvSpPr/>
            <p:nvPr/>
          </p:nvSpPr>
          <p:spPr>
            <a:xfrm>
              <a:off x="1502876" y="1008051"/>
              <a:ext cx="3997818" cy="46037"/>
            </a:xfrm>
            <a:prstGeom prst="rect">
              <a:avLst/>
            </a:prstGeom>
            <a:solidFill>
              <a:srgbClr val="1D8AC8"/>
            </a:solidFill>
            <a:ln>
              <a:solidFill>
                <a:srgbClr val="1D8AC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rgbClr val="FF0000"/>
                </a:solidFill>
              </a:endParaRPr>
            </a:p>
          </p:txBody>
        </p:sp>
      </p:grpSp>
      <p:sp>
        <p:nvSpPr>
          <p:cNvPr id="9" name="同侧圆角矩形 4"/>
          <p:cNvSpPr/>
          <p:nvPr/>
        </p:nvSpPr>
        <p:spPr bwMode="auto">
          <a:xfrm>
            <a:off x="6814054" y="500043"/>
            <a:ext cx="1450741" cy="714359"/>
          </a:xfrm>
          <a:prstGeom prst="rect">
            <a:avLst/>
          </a:prstGeom>
          <a:ln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lIns="247650" tIns="123825" rIns="247650" bIns="123825" spcCol="1270" anchor="ctr"/>
          <a:lstStyle/>
          <a:p>
            <a:pPr>
              <a:defRPr/>
            </a:pPr>
            <a:r>
              <a:rPr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  附  录</a:t>
            </a:r>
            <a:endParaRPr lang="zh-CN" altLang="zh-CN" sz="2400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Rectangle 1"/>
          <p:cNvSpPr>
            <a:spLocks noChangeArrowheads="1"/>
          </p:cNvSpPr>
          <p:nvPr/>
        </p:nvSpPr>
        <p:spPr bwMode="auto">
          <a:xfrm>
            <a:off x="3121259" y="1000108"/>
            <a:ext cx="3626852" cy="6103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165048" rIns="91440" bIns="165048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kumimoji="0" lang="x-none" altLang="zh-CN" dirty="0" smtClean="0" bmk="_Toc385509759">
                <a:solidFill>
                  <a:schemeClr val="tx1"/>
                </a:solidFill>
                <a:latin typeface="Cambria" pitchFamily="18" charset="0"/>
                <a:cs typeface="宋体" pitchFamily="2" charset="-122"/>
              </a:rPr>
              <a:t>附录B </a:t>
            </a:r>
            <a:r>
              <a:rPr kumimoji="0" lang="en-US" altLang="zh-CN" dirty="0" smtClean="0" bmk="_Toc385509759">
                <a:solidFill>
                  <a:schemeClr val="tx1"/>
                </a:solidFill>
                <a:latin typeface="Cambria" pitchFamily="18" charset="0"/>
                <a:cs typeface="宋体" pitchFamily="2" charset="-122"/>
              </a:rPr>
              <a:t>  </a:t>
            </a:r>
            <a:r>
              <a:rPr kumimoji="0" lang="x-none" altLang="zh-CN" dirty="0" smtClean="0" bmk="_Toc385509759">
                <a:solidFill>
                  <a:schemeClr val="tx1"/>
                </a:solidFill>
                <a:latin typeface="Cambria" pitchFamily="18" charset="0"/>
                <a:cs typeface="宋体" pitchFamily="2" charset="-122"/>
              </a:rPr>
              <a:t>设计概算成果文件格式</a:t>
            </a:r>
            <a:endParaRPr kumimoji="0" lang="zh-CN" altLang="en-US" dirty="0" smtClean="0" bmk="_Toc385509759">
              <a:solidFill>
                <a:schemeClr val="tx1"/>
              </a:solidFill>
              <a:latin typeface="Cambria" pitchFamily="18" charset="0"/>
              <a:cs typeface="宋体" pitchFamily="2" charset="-122"/>
            </a:endParaRPr>
          </a:p>
        </p:txBody>
      </p:sp>
      <p:sp>
        <p:nvSpPr>
          <p:cNvPr id="567297" name="Rectangle 1"/>
          <p:cNvSpPr>
            <a:spLocks noChangeArrowheads="1"/>
          </p:cNvSpPr>
          <p:nvPr/>
        </p:nvSpPr>
        <p:spPr bwMode="auto">
          <a:xfrm>
            <a:off x="615434" y="1500174"/>
            <a:ext cx="751747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kumimoji="0" lang="en-US" altLang="zh-CN" b="0" dirty="0" smtClean="0">
                <a:solidFill>
                  <a:schemeClr val="tx1"/>
                </a:solidFill>
                <a:latin typeface="+mn-ea"/>
                <a:ea typeface="+mn-ea"/>
                <a:cs typeface="Times New Roman" pitchFamily="18" charset="0"/>
              </a:rPr>
              <a:t>B.0.15 </a:t>
            </a:r>
            <a:r>
              <a:rPr kumimoji="0" lang="zh-CN" altLang="en-US" b="0" dirty="0" smtClean="0">
                <a:solidFill>
                  <a:schemeClr val="tx1"/>
                </a:solidFill>
                <a:latin typeface="+mn-ea"/>
                <a:ea typeface="+mn-ea"/>
                <a:cs typeface="Times New Roman" pitchFamily="18" charset="0"/>
              </a:rPr>
              <a:t>进口设备材料货价及从属费用计算表可按表</a:t>
            </a:r>
            <a:r>
              <a:rPr kumimoji="0" lang="en-US" altLang="zh-CN" b="0" dirty="0" smtClean="0">
                <a:solidFill>
                  <a:schemeClr val="tx1"/>
                </a:solidFill>
                <a:latin typeface="+mn-ea"/>
                <a:cs typeface="Times New Roman" pitchFamily="18" charset="0"/>
              </a:rPr>
              <a:t>B.0.15</a:t>
            </a:r>
            <a:r>
              <a:rPr kumimoji="0" lang="zh-CN" altLang="en-US" b="0" dirty="0" smtClean="0">
                <a:solidFill>
                  <a:schemeClr val="tx1"/>
                </a:solidFill>
                <a:latin typeface="+mn-ea"/>
                <a:ea typeface="+mn-ea"/>
                <a:cs typeface="Times New Roman" pitchFamily="18" charset="0"/>
              </a:rPr>
              <a:t>编制</a:t>
            </a:r>
          </a:p>
        </p:txBody>
      </p:sp>
      <p:sp>
        <p:nvSpPr>
          <p:cNvPr id="678913" name="Rectangle 1"/>
          <p:cNvSpPr>
            <a:spLocks noChangeArrowheads="1"/>
          </p:cNvSpPr>
          <p:nvPr/>
        </p:nvSpPr>
        <p:spPr bwMode="auto">
          <a:xfrm>
            <a:off x="2989373" y="1928803"/>
            <a:ext cx="4615994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kumimoji="0" lang="zh-CN" altLang="en-US" sz="1400" dirty="0" smtClean="0">
                <a:solidFill>
                  <a:schemeClr val="tx1"/>
                </a:solidFill>
                <a:latin typeface="+mn-ea"/>
                <a:ea typeface="+mn-ea"/>
                <a:cs typeface="宋体" pitchFamily="2" charset="-122"/>
              </a:rPr>
              <a:t>表</a:t>
            </a:r>
            <a:r>
              <a:rPr kumimoji="0" lang="en-US" altLang="zh-CN" sz="1400" dirty="0" smtClean="0">
                <a:solidFill>
                  <a:schemeClr val="tx1"/>
                </a:solidFill>
                <a:latin typeface="+mn-ea"/>
                <a:cs typeface="宋体" pitchFamily="2" charset="-122"/>
              </a:rPr>
              <a:t>B.0.15   </a:t>
            </a:r>
            <a:r>
              <a:rPr kumimoji="0" lang="zh-CN" altLang="en-US" sz="1400" dirty="0" smtClean="0">
                <a:solidFill>
                  <a:schemeClr val="tx1"/>
                </a:solidFill>
                <a:latin typeface="+mn-ea"/>
                <a:ea typeface="+mn-ea"/>
                <a:cs typeface="宋体" pitchFamily="2" charset="-122"/>
              </a:rPr>
              <a:t>进口设备材料货价及从属费用计算表</a:t>
            </a:r>
          </a:p>
        </p:txBody>
      </p:sp>
      <p:sp>
        <p:nvSpPr>
          <p:cNvPr id="500738" name="Rectangle 2"/>
          <p:cNvSpPr>
            <a:spLocks noChangeArrowheads="1"/>
          </p:cNvSpPr>
          <p:nvPr/>
        </p:nvSpPr>
        <p:spPr bwMode="auto">
          <a:xfrm>
            <a:off x="1736461" y="6000769"/>
            <a:ext cx="6330506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998538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编制人：</a:t>
            </a:r>
            <a:r>
              <a:rPr kumimoji="0" lang="zh-CN" altLang="en-US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                                                                                                      审核人</a:t>
            </a:r>
            <a:r>
              <a:rPr kumimoji="0" lang="en-US" altLang="zh-CN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:</a:t>
            </a:r>
            <a:endParaRPr kumimoji="0" lang="zh-CN" alt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graphicFrame>
        <p:nvGraphicFramePr>
          <p:cNvPr id="13" name="表格 12"/>
          <p:cNvGraphicFramePr>
            <a:graphicFrameLocks noGrp="1"/>
          </p:cNvGraphicFramePr>
          <p:nvPr/>
        </p:nvGraphicFramePr>
        <p:xfrm>
          <a:off x="1472690" y="2357431"/>
          <a:ext cx="6806738" cy="3416469"/>
        </p:xfrm>
        <a:graphic>
          <a:graphicData uri="http://schemas.openxmlformats.org/drawingml/2006/table">
            <a:tbl>
              <a:tblPr/>
              <a:tblGrid>
                <a:gridCol w="319918"/>
                <a:gridCol w="685542"/>
                <a:gridCol w="214549"/>
                <a:gridCol w="299607"/>
                <a:gridCol w="399899"/>
                <a:gridCol w="420211"/>
                <a:gridCol w="420211"/>
                <a:gridCol w="333461"/>
                <a:gridCol w="359697"/>
                <a:gridCol w="406668"/>
                <a:gridCol w="373239"/>
                <a:gridCol w="406668"/>
                <a:gridCol w="360120"/>
                <a:gridCol w="360120"/>
                <a:gridCol w="419788"/>
                <a:gridCol w="419788"/>
                <a:gridCol w="300029"/>
                <a:gridCol w="307223"/>
              </a:tblGrid>
              <a:tr h="310587">
                <a:tc rowSpan="2"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1000" b="1" kern="100" dirty="0">
                          <a:latin typeface="Times New Roman"/>
                          <a:ea typeface="宋体"/>
                          <a:cs typeface="Times New Roman"/>
                        </a:rPr>
                        <a:t>序号</a:t>
                      </a: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2530" marR="425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1000" b="1" kern="100" dirty="0">
                          <a:latin typeface="Times New Roman"/>
                          <a:ea typeface="宋体"/>
                          <a:cs typeface="Times New Roman"/>
                        </a:rPr>
                        <a:t>设备材料规格名称</a:t>
                      </a: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1000" b="1" kern="100" dirty="0">
                          <a:latin typeface="Times New Roman"/>
                          <a:ea typeface="宋体"/>
                          <a:cs typeface="Times New Roman"/>
                        </a:rPr>
                        <a:t>及费用名称</a:t>
                      </a: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2530" marR="425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1000" b="1" kern="100" dirty="0">
                          <a:latin typeface="Times New Roman"/>
                          <a:ea typeface="宋体"/>
                          <a:cs typeface="Times New Roman"/>
                        </a:rPr>
                        <a:t>单位</a:t>
                      </a: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2530" marR="425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1000" b="1" kern="100" dirty="0">
                          <a:latin typeface="Times New Roman"/>
                          <a:ea typeface="宋体"/>
                          <a:cs typeface="Times New Roman"/>
                        </a:rPr>
                        <a:t>数量</a:t>
                      </a: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2530" marR="425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1000" b="1" kern="100" dirty="0">
                          <a:latin typeface="Times New Roman"/>
                          <a:ea typeface="宋体"/>
                          <a:cs typeface="Times New Roman"/>
                        </a:rPr>
                        <a:t>单价</a:t>
                      </a: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1000" b="1" kern="100" dirty="0">
                          <a:latin typeface="Times New Roman"/>
                          <a:ea typeface="宋体"/>
                          <a:cs typeface="Times New Roman"/>
                        </a:rPr>
                        <a:t>(</a:t>
                      </a:r>
                      <a:r>
                        <a:rPr lang="zh-CN" sz="1000" b="1" kern="100" dirty="0">
                          <a:latin typeface="Times New Roman"/>
                          <a:ea typeface="宋体"/>
                          <a:cs typeface="Times New Roman"/>
                        </a:rPr>
                        <a:t>美元</a:t>
                      </a:r>
                      <a:r>
                        <a:rPr lang="en-US" sz="1000" b="1" kern="100" dirty="0">
                          <a:latin typeface="Times New Roman"/>
                          <a:ea typeface="宋体"/>
                          <a:cs typeface="Times New Roman"/>
                        </a:rPr>
                        <a:t>)</a:t>
                      </a: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2530" marR="425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800" b="1" kern="100">
                          <a:latin typeface="Times New Roman"/>
                          <a:ea typeface="宋体"/>
                          <a:cs typeface="Times New Roman"/>
                        </a:rPr>
                        <a:t>外币金额</a:t>
                      </a:r>
                      <a:r>
                        <a:rPr lang="en-US" sz="800" b="1" kern="100">
                          <a:latin typeface="Times New Roman"/>
                          <a:ea typeface="宋体"/>
                          <a:cs typeface="Times New Roman"/>
                        </a:rPr>
                        <a:t>(</a:t>
                      </a:r>
                      <a:r>
                        <a:rPr lang="zh-CN" sz="800" b="1" kern="100">
                          <a:latin typeface="Times New Roman"/>
                          <a:ea typeface="宋体"/>
                          <a:cs typeface="Times New Roman"/>
                        </a:rPr>
                        <a:t>美元</a:t>
                      </a:r>
                      <a:r>
                        <a:rPr lang="en-US" sz="800" b="1" kern="100">
                          <a:latin typeface="Times New Roman"/>
                          <a:ea typeface="宋体"/>
                          <a:cs typeface="Times New Roman"/>
                        </a:rPr>
                        <a:t>)</a:t>
                      </a:r>
                      <a:endParaRPr lang="zh-CN" sz="7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2530" marR="425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1000" b="1" kern="100">
                          <a:latin typeface="Times New Roman"/>
                          <a:ea typeface="宋体"/>
                          <a:cs typeface="Times New Roman"/>
                        </a:rPr>
                        <a:t>折合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1000" b="1" kern="100">
                          <a:latin typeface="Times New Roman"/>
                          <a:ea typeface="宋体"/>
                          <a:cs typeface="Times New Roman"/>
                        </a:rPr>
                        <a:t>人民币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1000" b="1" kern="100">
                          <a:latin typeface="Times New Roman"/>
                          <a:ea typeface="宋体"/>
                          <a:cs typeface="Times New Roman"/>
                        </a:rPr>
                        <a:t>(</a:t>
                      </a:r>
                      <a:r>
                        <a:rPr lang="zh-CN" sz="1000" b="1" kern="100">
                          <a:latin typeface="Times New Roman"/>
                          <a:ea typeface="宋体"/>
                          <a:cs typeface="Times New Roman"/>
                        </a:rPr>
                        <a:t>元</a:t>
                      </a:r>
                      <a:r>
                        <a:rPr lang="en-US" sz="1000" b="1" kern="100">
                          <a:latin typeface="Times New Roman"/>
                          <a:ea typeface="宋体"/>
                          <a:cs typeface="Times New Roman"/>
                        </a:rPr>
                        <a:t>)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2530" marR="425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800" b="1" kern="100">
                          <a:latin typeface="Times New Roman"/>
                          <a:ea typeface="宋体"/>
                          <a:cs typeface="Times New Roman"/>
                        </a:rPr>
                        <a:t>人民币金额</a:t>
                      </a:r>
                      <a:r>
                        <a:rPr lang="en-US" sz="800" b="1" kern="100">
                          <a:latin typeface="Times New Roman"/>
                          <a:ea typeface="宋体"/>
                          <a:cs typeface="Times New Roman"/>
                        </a:rPr>
                        <a:t>(</a:t>
                      </a:r>
                      <a:r>
                        <a:rPr lang="zh-CN" sz="800" b="1" kern="100">
                          <a:latin typeface="Times New Roman"/>
                          <a:ea typeface="宋体"/>
                          <a:cs typeface="Times New Roman"/>
                        </a:rPr>
                        <a:t>元</a:t>
                      </a:r>
                      <a:r>
                        <a:rPr lang="en-US" sz="800" b="1" kern="100">
                          <a:latin typeface="Times New Roman"/>
                          <a:ea typeface="宋体"/>
                          <a:cs typeface="Times New Roman"/>
                        </a:rPr>
                        <a:t>)</a:t>
                      </a:r>
                      <a:endParaRPr lang="zh-CN" sz="7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2530" marR="425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1000" b="1" kern="100">
                          <a:latin typeface="Times New Roman"/>
                          <a:ea typeface="宋体"/>
                          <a:cs typeface="Times New Roman"/>
                        </a:rPr>
                        <a:t>合 计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1000" b="1" kern="100">
                          <a:latin typeface="Times New Roman"/>
                          <a:ea typeface="宋体"/>
                          <a:cs typeface="Times New Roman"/>
                        </a:rPr>
                        <a:t>(</a:t>
                      </a:r>
                      <a:r>
                        <a:rPr lang="zh-CN" sz="1000" b="1" kern="100">
                          <a:latin typeface="Times New Roman"/>
                          <a:ea typeface="宋体"/>
                          <a:cs typeface="Times New Roman"/>
                        </a:rPr>
                        <a:t>元</a:t>
                      </a:r>
                      <a:r>
                        <a:rPr lang="en-US" sz="1000" b="1" kern="100">
                          <a:latin typeface="Times New Roman"/>
                          <a:ea typeface="宋体"/>
                          <a:cs typeface="Times New Roman"/>
                        </a:rPr>
                        <a:t>)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2530" marR="425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31762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1000" b="1" kern="100" dirty="0">
                          <a:latin typeface="Times New Roman"/>
                          <a:ea typeface="宋体"/>
                          <a:cs typeface="Times New Roman"/>
                        </a:rPr>
                        <a:t>货价</a:t>
                      </a: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2530" marR="425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1000" b="1" kern="100" dirty="0">
                          <a:latin typeface="Times New Roman"/>
                          <a:ea typeface="宋体"/>
                          <a:cs typeface="Times New Roman"/>
                        </a:rPr>
                        <a:t>运输费</a:t>
                      </a: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2530" marR="425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1000" b="1" kern="100" dirty="0">
                          <a:latin typeface="Times New Roman"/>
                          <a:ea typeface="宋体"/>
                          <a:cs typeface="Times New Roman"/>
                        </a:rPr>
                        <a:t>保险费</a:t>
                      </a: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2530" marR="425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1000" b="1" kern="100" dirty="0">
                          <a:latin typeface="Times New Roman"/>
                          <a:ea typeface="宋体"/>
                          <a:cs typeface="Times New Roman"/>
                        </a:rPr>
                        <a:t>其他</a:t>
                      </a: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1000" b="1" kern="100" dirty="0">
                          <a:latin typeface="Times New Roman"/>
                          <a:ea typeface="宋体"/>
                          <a:cs typeface="Times New Roman"/>
                        </a:rPr>
                        <a:t>费用</a:t>
                      </a: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2530" marR="425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1000" b="1" kern="100" dirty="0">
                          <a:latin typeface="Times New Roman"/>
                          <a:ea typeface="宋体"/>
                          <a:cs typeface="Times New Roman"/>
                        </a:rPr>
                        <a:t>合 计</a:t>
                      </a: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2530" marR="425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1000" b="1" kern="100" dirty="0">
                          <a:latin typeface="Times New Roman"/>
                          <a:ea typeface="宋体"/>
                          <a:cs typeface="Times New Roman"/>
                        </a:rPr>
                        <a:t>关税</a:t>
                      </a: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2530" marR="425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1000" b="1" kern="100" dirty="0">
                          <a:latin typeface="Times New Roman"/>
                          <a:ea typeface="宋体"/>
                          <a:cs typeface="Times New Roman"/>
                        </a:rPr>
                        <a:t>增值税</a:t>
                      </a: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2530" marR="425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1000" b="1" kern="100" dirty="0">
                          <a:latin typeface="Times New Roman"/>
                          <a:ea typeface="宋体"/>
                          <a:cs typeface="Times New Roman"/>
                        </a:rPr>
                        <a:t>银行</a:t>
                      </a: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1000" b="1" kern="100" dirty="0">
                          <a:latin typeface="Times New Roman"/>
                          <a:ea typeface="宋体"/>
                          <a:cs typeface="Times New Roman"/>
                        </a:rPr>
                        <a:t>财务费</a:t>
                      </a: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2530" marR="425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1000" b="1" kern="100" dirty="0">
                          <a:latin typeface="Times New Roman"/>
                          <a:ea typeface="宋体"/>
                          <a:cs typeface="Times New Roman"/>
                        </a:rPr>
                        <a:t>外贸</a:t>
                      </a: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1000" b="1" kern="100" dirty="0">
                          <a:latin typeface="Times New Roman"/>
                          <a:ea typeface="宋体"/>
                          <a:cs typeface="Times New Roman"/>
                        </a:rPr>
                        <a:t>手续费</a:t>
                      </a: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2530" marR="425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1000" b="1" kern="100" dirty="0">
                          <a:latin typeface="Times New Roman"/>
                          <a:ea typeface="宋体"/>
                          <a:cs typeface="Times New Roman"/>
                        </a:rPr>
                        <a:t>国内</a:t>
                      </a: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1000" b="1" kern="100" dirty="0">
                          <a:latin typeface="Times New Roman"/>
                          <a:ea typeface="宋体"/>
                          <a:cs typeface="Times New Roman"/>
                        </a:rPr>
                        <a:t>运杂费</a:t>
                      </a: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2530" marR="425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1000" b="1" kern="100" dirty="0">
                          <a:latin typeface="Times New Roman"/>
                          <a:ea typeface="宋体"/>
                          <a:cs typeface="Times New Roman"/>
                        </a:rPr>
                        <a:t>合计</a:t>
                      </a: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2530" marR="425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271765"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7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2530" marR="425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7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2530" marR="425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7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2530" marR="425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7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2530" marR="425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7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2530" marR="425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7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2530" marR="425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7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2530" marR="425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7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2530" marR="425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7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2530" marR="425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7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2530" marR="425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7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2530" marR="425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7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2530" marR="425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7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2530" marR="425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7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2530" marR="425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7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2530" marR="425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7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2530" marR="425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7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2530" marR="425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7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2530" marR="425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1765"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7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2530" marR="425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7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2530" marR="425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7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2530" marR="425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7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2530" marR="425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7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2530" marR="425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7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2530" marR="425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7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2530" marR="425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7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2530" marR="425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7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2530" marR="425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7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2530" marR="425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7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2530" marR="425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7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2530" marR="425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7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2530" marR="425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7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2530" marR="425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7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2530" marR="425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7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2530" marR="425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7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2530" marR="425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7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2530" marR="425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1765"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7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2530" marR="425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7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2530" marR="425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7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2530" marR="425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7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2530" marR="425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7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2530" marR="425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7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2530" marR="425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7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2530" marR="425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7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2530" marR="425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7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2530" marR="425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7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2530" marR="425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7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2530" marR="425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7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2530" marR="425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7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2530" marR="425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7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2530" marR="425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7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2530" marR="425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7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2530" marR="425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7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2530" marR="425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7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2530" marR="425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1765"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7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2530" marR="425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7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2530" marR="425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7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2530" marR="425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7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2530" marR="425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7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2530" marR="425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7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2530" marR="425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7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2530" marR="425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7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2530" marR="425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7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2530" marR="425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7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2530" marR="425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7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2530" marR="425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7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2530" marR="425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7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2530" marR="425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7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2530" marR="425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7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2530" marR="425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7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2530" marR="425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7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2530" marR="425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7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2530" marR="425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1765"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7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2530" marR="425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7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2530" marR="425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7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2530" marR="425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7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2530" marR="425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7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2530" marR="425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7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2530" marR="425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7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2530" marR="425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7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2530" marR="425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7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2530" marR="425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7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2530" marR="425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7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2530" marR="425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7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2530" marR="425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7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2530" marR="425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7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2530" marR="425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7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2530" marR="425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7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2530" marR="425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7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2530" marR="425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7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2530" marR="425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1765"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7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2530" marR="425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7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2530" marR="425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7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2530" marR="425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7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2530" marR="425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7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2530" marR="425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7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2530" marR="425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7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2530" marR="425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7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2530" marR="425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7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2530" marR="425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7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2530" marR="425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7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2530" marR="425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7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2530" marR="425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7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2530" marR="425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7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2530" marR="425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7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2530" marR="425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7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2530" marR="425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7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2530" marR="425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7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2530" marR="425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1765"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7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2530" marR="425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7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2530" marR="425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7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2530" marR="425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7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2530" marR="425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7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2530" marR="425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7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2530" marR="425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7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2530" marR="425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7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2530" marR="425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7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2530" marR="425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7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2530" marR="425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7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2530" marR="425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7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2530" marR="425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7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2530" marR="425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7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2530" marR="425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7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2530" marR="425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7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2530" marR="425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7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2530" marR="425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7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2530" marR="425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1765"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7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2530" marR="425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7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2530" marR="425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7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2530" marR="425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7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2530" marR="425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7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2530" marR="425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7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2530" marR="425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7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2530" marR="425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7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2530" marR="425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7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2530" marR="425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7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2530" marR="425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7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2530" marR="425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7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2530" marR="425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7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2530" marR="425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7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2530" marR="425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7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2530" marR="425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7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2530" marR="425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7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2530" marR="425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7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2530" marR="425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4"/>
          <p:cNvGrpSpPr>
            <a:grpSpLocks/>
          </p:cNvGrpSpPr>
          <p:nvPr/>
        </p:nvGrpSpPr>
        <p:grpSpPr bwMode="auto">
          <a:xfrm>
            <a:off x="633046" y="422275"/>
            <a:ext cx="4868008" cy="642938"/>
            <a:chOff x="632383" y="422260"/>
            <a:chExt cx="4868311" cy="642941"/>
          </a:xfrm>
        </p:grpSpPr>
        <p:pic>
          <p:nvPicPr>
            <p:cNvPr id="74765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632383" y="422260"/>
              <a:ext cx="969760" cy="642941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</p:spPr>
        </p:pic>
        <p:sp>
          <p:nvSpPr>
            <p:cNvPr id="74766" name="TextBox 6"/>
            <p:cNvSpPr txBox="1">
              <a:spLocks noChangeArrowheads="1"/>
            </p:cNvSpPr>
            <p:nvPr/>
          </p:nvSpPr>
          <p:spPr bwMode="auto">
            <a:xfrm>
              <a:off x="1503067" y="430185"/>
              <a:ext cx="3926189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2400">
                  <a:solidFill>
                    <a:srgbClr val="1D8AC8"/>
                  </a:solidFill>
                  <a:latin typeface="华文新魏" pitchFamily="2" charset="-122"/>
                  <a:ea typeface="华文新魏" pitchFamily="2" charset="-122"/>
                </a:rPr>
                <a:t>中国建设工程造价管理协会</a:t>
              </a:r>
            </a:p>
          </p:txBody>
        </p:sp>
        <p:sp>
          <p:nvSpPr>
            <p:cNvPr id="8" name="矩形 7"/>
            <p:cNvSpPr/>
            <p:nvPr/>
          </p:nvSpPr>
          <p:spPr>
            <a:xfrm>
              <a:off x="1502876" y="1008051"/>
              <a:ext cx="3997818" cy="46037"/>
            </a:xfrm>
            <a:prstGeom prst="rect">
              <a:avLst/>
            </a:prstGeom>
            <a:solidFill>
              <a:srgbClr val="1D8AC8"/>
            </a:solidFill>
            <a:ln>
              <a:solidFill>
                <a:srgbClr val="1D8AC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rgbClr val="FF0000"/>
                </a:solidFill>
              </a:endParaRPr>
            </a:p>
          </p:txBody>
        </p:sp>
      </p:grpSp>
      <p:sp>
        <p:nvSpPr>
          <p:cNvPr id="9" name="同侧圆角矩形 4"/>
          <p:cNvSpPr/>
          <p:nvPr/>
        </p:nvSpPr>
        <p:spPr bwMode="auto">
          <a:xfrm>
            <a:off x="6879997" y="428605"/>
            <a:ext cx="1450741" cy="714359"/>
          </a:xfrm>
          <a:prstGeom prst="rect">
            <a:avLst/>
          </a:prstGeom>
          <a:ln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lIns="247650" tIns="123825" rIns="247650" bIns="123825" spcCol="1270" anchor="ctr"/>
          <a:lstStyle/>
          <a:p>
            <a:pPr>
              <a:defRPr/>
            </a:pPr>
            <a:r>
              <a:rPr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  附  录</a:t>
            </a:r>
            <a:endParaRPr lang="zh-CN" altLang="zh-CN" sz="2400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Rectangle 1"/>
          <p:cNvSpPr>
            <a:spLocks noChangeArrowheads="1"/>
          </p:cNvSpPr>
          <p:nvPr/>
        </p:nvSpPr>
        <p:spPr bwMode="auto">
          <a:xfrm>
            <a:off x="2461831" y="1071546"/>
            <a:ext cx="4615994" cy="6103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165048" rIns="91440" bIns="165048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kumimoji="0" lang="x-none" altLang="zh-CN" dirty="0" smtClean="0" bmk="_Toc385509759">
                <a:solidFill>
                  <a:schemeClr val="tx1"/>
                </a:solidFill>
                <a:latin typeface="Cambria" pitchFamily="18" charset="0"/>
                <a:cs typeface="宋体" pitchFamily="2" charset="-122"/>
              </a:rPr>
              <a:t>附录C  </a:t>
            </a:r>
            <a:r>
              <a:rPr kumimoji="0" lang="en-US" altLang="zh-CN" dirty="0" smtClean="0" bmk="_Toc385509759">
                <a:solidFill>
                  <a:schemeClr val="tx1"/>
                </a:solidFill>
                <a:latin typeface="Cambria" pitchFamily="18" charset="0"/>
                <a:cs typeface="宋体" pitchFamily="2" charset="-122"/>
              </a:rPr>
              <a:t> </a:t>
            </a:r>
            <a:r>
              <a:rPr kumimoji="0" lang="x-none" altLang="zh-CN" dirty="0" smtClean="0" bmk="_Toc385509759">
                <a:solidFill>
                  <a:schemeClr val="tx1"/>
                </a:solidFill>
                <a:latin typeface="Cambria" pitchFamily="18" charset="0"/>
                <a:cs typeface="宋体" pitchFamily="2" charset="-122"/>
              </a:rPr>
              <a:t>单位工程施工图预算成果文件格式</a:t>
            </a:r>
            <a:endParaRPr kumimoji="0" lang="zh-CN" altLang="en-US" dirty="0" smtClean="0" bmk="_Toc385509759">
              <a:solidFill>
                <a:schemeClr val="tx1"/>
              </a:solidFill>
              <a:latin typeface="Cambria" pitchFamily="18" charset="0"/>
              <a:cs typeface="宋体" pitchFamily="2" charset="-122"/>
            </a:endParaRPr>
          </a:p>
        </p:txBody>
      </p:sp>
      <p:sp>
        <p:nvSpPr>
          <p:cNvPr id="567297" name="Rectangle 1"/>
          <p:cNvSpPr>
            <a:spLocks noChangeArrowheads="1"/>
          </p:cNvSpPr>
          <p:nvPr/>
        </p:nvSpPr>
        <p:spPr bwMode="auto">
          <a:xfrm>
            <a:off x="615434" y="1500174"/>
            <a:ext cx="751747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kumimoji="0" lang="en-US" altLang="zh-CN" b="0" dirty="0" smtClean="0">
                <a:solidFill>
                  <a:schemeClr val="tx1"/>
                </a:solidFill>
                <a:latin typeface="+mn-ea"/>
                <a:ea typeface="+mn-ea"/>
                <a:cs typeface="Times New Roman" pitchFamily="18" charset="0"/>
              </a:rPr>
              <a:t>C.0.1 </a:t>
            </a:r>
            <a:r>
              <a:rPr kumimoji="0" lang="zh-CN" altLang="en-US" b="0" dirty="0" smtClean="0">
                <a:solidFill>
                  <a:schemeClr val="tx1"/>
                </a:solidFill>
                <a:latin typeface="+mn-ea"/>
                <a:ea typeface="+mn-ea"/>
                <a:cs typeface="Times New Roman" pitchFamily="18" charset="0"/>
              </a:rPr>
              <a:t>单位工程施工图预算封面可按表</a:t>
            </a:r>
            <a:r>
              <a:rPr kumimoji="0" lang="en-US" altLang="zh-CN" b="0" dirty="0" smtClean="0">
                <a:solidFill>
                  <a:schemeClr val="tx1"/>
                </a:solidFill>
                <a:latin typeface="+mn-ea"/>
                <a:ea typeface="+mn-ea"/>
                <a:cs typeface="Times New Roman" pitchFamily="18" charset="0"/>
              </a:rPr>
              <a:t>C.0.1</a:t>
            </a:r>
            <a:r>
              <a:rPr kumimoji="0" lang="zh-CN" altLang="en-US" b="0" dirty="0" smtClean="0">
                <a:solidFill>
                  <a:schemeClr val="tx1"/>
                </a:solidFill>
                <a:latin typeface="+mn-ea"/>
                <a:ea typeface="+mn-ea"/>
                <a:cs typeface="Times New Roman" pitchFamily="18" charset="0"/>
              </a:rPr>
              <a:t>编制。</a:t>
            </a:r>
          </a:p>
        </p:txBody>
      </p:sp>
      <p:sp>
        <p:nvSpPr>
          <p:cNvPr id="506881" name="Rectangle 1"/>
          <p:cNvSpPr>
            <a:spLocks noChangeArrowheads="1"/>
          </p:cNvSpPr>
          <p:nvPr/>
        </p:nvSpPr>
        <p:spPr bwMode="auto">
          <a:xfrm>
            <a:off x="3648801" y="1928803"/>
            <a:ext cx="2249334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eaLnBrk="1" latinLnBrk="0" hangingPunct="1">
              <a:lnSpc>
                <a:spcPct val="100000"/>
              </a:lnSpc>
              <a:buClrTx/>
              <a:buSzTx/>
              <a:buFontTx/>
              <a:buNone/>
              <a:tabLst/>
            </a:pPr>
            <a:r>
              <a:rPr kumimoji="0" lang="zh-CN" altLang="en-US" sz="1400" dirty="0" smtClean="0">
                <a:solidFill>
                  <a:schemeClr val="tx1"/>
                </a:solidFill>
                <a:latin typeface="+mn-ea"/>
                <a:ea typeface="+mn-ea"/>
                <a:cs typeface="宋体" pitchFamily="2" charset="-122"/>
              </a:rPr>
              <a:t>表</a:t>
            </a:r>
            <a:r>
              <a:rPr kumimoji="0" lang="en-US" altLang="zh-CN" sz="1400" dirty="0" smtClean="0">
                <a:solidFill>
                  <a:schemeClr val="tx1"/>
                </a:solidFill>
                <a:latin typeface="+mn-ea"/>
                <a:ea typeface="+mn-ea"/>
                <a:cs typeface="宋体" pitchFamily="2" charset="-122"/>
              </a:rPr>
              <a:t>C.0.1  </a:t>
            </a:r>
            <a:r>
              <a:rPr kumimoji="0" lang="zh-CN" altLang="en-US" sz="1400" dirty="0" smtClean="0">
                <a:solidFill>
                  <a:schemeClr val="tx1"/>
                </a:solidFill>
                <a:latin typeface="+mn-ea"/>
                <a:ea typeface="+mn-ea"/>
                <a:cs typeface="宋体" pitchFamily="2" charset="-122"/>
              </a:rPr>
              <a:t>施工图预算封面</a:t>
            </a:r>
          </a:p>
        </p:txBody>
      </p:sp>
      <p:graphicFrame>
        <p:nvGraphicFramePr>
          <p:cNvPr id="14" name="表格 13"/>
          <p:cNvGraphicFramePr>
            <a:graphicFrameLocks noGrp="1"/>
          </p:cNvGraphicFramePr>
          <p:nvPr/>
        </p:nvGraphicFramePr>
        <p:xfrm>
          <a:off x="3450973" y="2285993"/>
          <a:ext cx="3297138" cy="3429024"/>
        </p:xfrm>
        <a:graphic>
          <a:graphicData uri="http://schemas.openxmlformats.org/drawingml/2006/table">
            <a:tbl>
              <a:tblPr/>
              <a:tblGrid>
                <a:gridCol w="3297138"/>
              </a:tblGrid>
              <a:tr h="342902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8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en-US" sz="1400" b="1" kern="100" dirty="0" smtClean="0">
                        <a:latin typeface="+mn-ea"/>
                        <a:ea typeface="+mn-ea"/>
                        <a:cs typeface="Times New Roman"/>
                      </a:endParaRPr>
                    </a:p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1400" b="1" kern="100" dirty="0" smtClean="0">
                          <a:latin typeface="+mn-ea"/>
                          <a:ea typeface="+mn-ea"/>
                          <a:cs typeface="Times New Roman"/>
                        </a:rPr>
                        <a:t> </a:t>
                      </a:r>
                      <a:r>
                        <a:rPr lang="en-US" sz="1400" b="1" kern="100" dirty="0">
                          <a:latin typeface="+mn-ea"/>
                          <a:ea typeface="+mn-ea"/>
                          <a:cs typeface="Times New Roman"/>
                        </a:rPr>
                        <a:t>(</a:t>
                      </a:r>
                      <a:r>
                        <a:rPr lang="zh-CN" sz="1400" b="1" kern="100" dirty="0">
                          <a:latin typeface="+mn-ea"/>
                          <a:ea typeface="+mn-ea"/>
                          <a:cs typeface="Times New Roman"/>
                        </a:rPr>
                        <a:t>工程名称</a:t>
                      </a:r>
                      <a:r>
                        <a:rPr lang="en-US" sz="1400" b="1" kern="100" dirty="0">
                          <a:latin typeface="+mn-ea"/>
                          <a:ea typeface="+mn-ea"/>
                          <a:cs typeface="Times New Roman"/>
                        </a:rPr>
                        <a:t>)</a:t>
                      </a:r>
                      <a:endParaRPr lang="zh-CN" sz="1400" kern="100" dirty="0">
                        <a:latin typeface="+mn-ea"/>
                        <a:ea typeface="+mn-ea"/>
                        <a:cs typeface="Times New Roman"/>
                      </a:endParaRPr>
                    </a:p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1800" b="1" kern="100" dirty="0">
                          <a:latin typeface="Times New Roman"/>
                          <a:ea typeface="黑体"/>
                          <a:cs typeface="Times New Roman"/>
                        </a:rPr>
                        <a:t>工</a:t>
                      </a:r>
                      <a:r>
                        <a:rPr lang="en-US" sz="1800" b="1" kern="100" dirty="0">
                          <a:latin typeface="Times New Roman"/>
                          <a:ea typeface="黑体"/>
                          <a:cs typeface="Times New Roman"/>
                        </a:rPr>
                        <a:t>  </a:t>
                      </a:r>
                      <a:r>
                        <a:rPr lang="zh-CN" sz="1800" b="1" kern="100" dirty="0">
                          <a:latin typeface="Times New Roman"/>
                          <a:ea typeface="黑体"/>
                          <a:cs typeface="Times New Roman"/>
                        </a:rPr>
                        <a:t>程</a:t>
                      </a:r>
                      <a:r>
                        <a:rPr lang="en-US" sz="1800" b="1" kern="100" dirty="0">
                          <a:latin typeface="Times New Roman"/>
                          <a:ea typeface="黑体"/>
                          <a:cs typeface="Times New Roman"/>
                        </a:rPr>
                        <a:t>  </a:t>
                      </a:r>
                      <a:r>
                        <a:rPr lang="zh-CN" sz="1800" b="1" kern="100" dirty="0">
                          <a:latin typeface="Times New Roman"/>
                          <a:ea typeface="黑体"/>
                          <a:cs typeface="Times New Roman"/>
                        </a:rPr>
                        <a:t>预</a:t>
                      </a:r>
                      <a:r>
                        <a:rPr lang="en-US" sz="1800" b="1" kern="100" dirty="0">
                          <a:latin typeface="Times New Roman"/>
                          <a:ea typeface="黑体"/>
                          <a:cs typeface="Times New Roman"/>
                        </a:rPr>
                        <a:t>  </a:t>
                      </a:r>
                      <a:r>
                        <a:rPr lang="zh-CN" sz="1800" b="1" kern="100" dirty="0">
                          <a:latin typeface="Times New Roman"/>
                          <a:ea typeface="黑体"/>
                          <a:cs typeface="Times New Roman"/>
                        </a:rPr>
                        <a:t>算</a:t>
                      </a:r>
                      <a:endParaRPr lang="zh-CN" sz="18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en-US" altLang="zh-CN" sz="900" b="1" kern="100" dirty="0" smtClean="0">
                        <a:latin typeface="Times New Roman"/>
                        <a:ea typeface="宋体"/>
                        <a:cs typeface="Times New Roman"/>
                      </a:endParaRPr>
                    </a:p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en-US" altLang="zh-CN" sz="900" b="1" kern="100" dirty="0" smtClean="0">
                        <a:latin typeface="Times New Roman"/>
                        <a:ea typeface="宋体"/>
                        <a:cs typeface="Times New Roman"/>
                      </a:endParaRPr>
                    </a:p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1400" b="1" kern="100" dirty="0" smtClean="0">
                          <a:latin typeface="Times New Roman"/>
                          <a:ea typeface="宋体"/>
                          <a:cs typeface="Times New Roman"/>
                        </a:rPr>
                        <a:t>档案</a:t>
                      </a:r>
                      <a:r>
                        <a:rPr lang="zh-CN" sz="1400" b="1" kern="100" dirty="0">
                          <a:latin typeface="Times New Roman"/>
                          <a:ea typeface="宋体"/>
                          <a:cs typeface="Times New Roman"/>
                        </a:rPr>
                        <a:t>号：</a:t>
                      </a:r>
                      <a:r>
                        <a:rPr lang="en-US" sz="1400" b="1" kern="100" dirty="0">
                          <a:latin typeface="Times New Roman"/>
                          <a:ea typeface="宋体"/>
                          <a:cs typeface="Times New Roman"/>
                        </a:rPr>
                        <a:t>  </a:t>
                      </a:r>
                      <a:endParaRPr lang="en-US" sz="1400" b="1" kern="100" dirty="0" smtClean="0">
                        <a:latin typeface="Times New Roman"/>
                        <a:ea typeface="宋体"/>
                        <a:cs typeface="Times New Roman"/>
                      </a:endParaRPr>
                    </a:p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14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1400" b="1" kern="100" dirty="0">
                          <a:latin typeface="Times New Roman"/>
                          <a:ea typeface="宋体"/>
                          <a:cs typeface="Times New Roman"/>
                        </a:rPr>
                        <a:t>共</a:t>
                      </a:r>
                      <a:r>
                        <a:rPr lang="en-US" sz="1400" b="1" kern="100" dirty="0">
                          <a:latin typeface="Times New Roman"/>
                          <a:ea typeface="宋体"/>
                          <a:cs typeface="Times New Roman"/>
                        </a:rPr>
                        <a:t>    </a:t>
                      </a:r>
                      <a:r>
                        <a:rPr lang="zh-CN" sz="1400" b="1" kern="100" dirty="0">
                          <a:latin typeface="Times New Roman"/>
                          <a:ea typeface="宋体"/>
                          <a:cs typeface="Times New Roman"/>
                        </a:rPr>
                        <a:t>册</a:t>
                      </a:r>
                      <a:r>
                        <a:rPr lang="en-US" sz="1400" b="1" kern="100" dirty="0">
                          <a:latin typeface="Times New Roman"/>
                          <a:ea typeface="宋体"/>
                          <a:cs typeface="Times New Roman"/>
                        </a:rPr>
                        <a:t>     </a:t>
                      </a:r>
                      <a:r>
                        <a:rPr lang="zh-CN" sz="1400" b="1" kern="100" dirty="0">
                          <a:latin typeface="Times New Roman"/>
                          <a:ea typeface="宋体"/>
                          <a:cs typeface="Times New Roman"/>
                        </a:rPr>
                        <a:t>第</a:t>
                      </a:r>
                      <a:r>
                        <a:rPr lang="en-US" sz="1400" b="1" kern="100" dirty="0">
                          <a:latin typeface="Times New Roman"/>
                          <a:ea typeface="宋体"/>
                          <a:cs typeface="Times New Roman"/>
                        </a:rPr>
                        <a:t>    </a:t>
                      </a:r>
                      <a:r>
                        <a:rPr lang="zh-CN" sz="1400" b="1" kern="100" dirty="0">
                          <a:latin typeface="Times New Roman"/>
                          <a:ea typeface="宋体"/>
                          <a:cs typeface="Times New Roman"/>
                        </a:rPr>
                        <a:t>册</a:t>
                      </a:r>
                      <a:endParaRPr lang="zh-CN" sz="14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en-US" altLang="zh-CN" sz="800" b="1" kern="100" dirty="0" smtClean="0">
                        <a:latin typeface="Times New Roman"/>
                        <a:ea typeface="宋体"/>
                        <a:cs typeface="Times New Roman"/>
                      </a:endParaRPr>
                    </a:p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en-US" altLang="zh-CN" sz="800" b="1" kern="100" dirty="0" smtClean="0">
                        <a:latin typeface="Times New Roman"/>
                        <a:ea typeface="宋体"/>
                        <a:cs typeface="Times New Roman"/>
                      </a:endParaRPr>
                    </a:p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1200" b="1" kern="100" dirty="0" smtClean="0">
                          <a:latin typeface="Times New Roman"/>
                          <a:ea typeface="宋体"/>
                          <a:cs typeface="Times New Roman"/>
                        </a:rPr>
                        <a:t>【设计（咨询）单位名称】</a:t>
                      </a:r>
                      <a:endParaRPr lang="zh-CN" sz="12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1200" b="1" kern="100" dirty="0">
                          <a:latin typeface="Times New Roman"/>
                          <a:ea typeface="宋体"/>
                          <a:cs typeface="Times New Roman"/>
                        </a:rPr>
                        <a:t>证书号</a:t>
                      </a:r>
                      <a:r>
                        <a:rPr lang="en-US" sz="1200" b="1" kern="100" dirty="0">
                          <a:latin typeface="Times New Roman"/>
                          <a:ea typeface="宋体"/>
                          <a:cs typeface="Times New Roman"/>
                        </a:rPr>
                        <a:t>    (</a:t>
                      </a:r>
                      <a:r>
                        <a:rPr lang="zh-CN" sz="1200" b="1" kern="100" dirty="0">
                          <a:latin typeface="Times New Roman"/>
                          <a:ea typeface="宋体"/>
                          <a:cs typeface="Times New Roman"/>
                        </a:rPr>
                        <a:t>公章</a:t>
                      </a:r>
                      <a:r>
                        <a:rPr lang="en-US" sz="1200" b="1" kern="100" dirty="0">
                          <a:latin typeface="Times New Roman"/>
                          <a:ea typeface="宋体"/>
                          <a:cs typeface="Times New Roman"/>
                        </a:rPr>
                        <a:t>)</a:t>
                      </a:r>
                      <a:endParaRPr lang="zh-CN" sz="12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1200" b="1" kern="100" dirty="0">
                          <a:latin typeface="Times New Roman"/>
                          <a:ea typeface="宋体"/>
                          <a:cs typeface="Times New Roman"/>
                        </a:rPr>
                        <a:t>年</a:t>
                      </a:r>
                      <a:r>
                        <a:rPr lang="en-US" sz="1200" b="1" kern="100" dirty="0">
                          <a:latin typeface="Times New Roman"/>
                          <a:ea typeface="宋体"/>
                          <a:cs typeface="Times New Roman"/>
                        </a:rPr>
                        <a:t>   </a:t>
                      </a:r>
                      <a:r>
                        <a:rPr lang="zh-CN" sz="1200" b="1" kern="100" dirty="0">
                          <a:latin typeface="Times New Roman"/>
                          <a:ea typeface="宋体"/>
                          <a:cs typeface="Times New Roman"/>
                        </a:rPr>
                        <a:t>月</a:t>
                      </a:r>
                      <a:endParaRPr lang="zh-CN" sz="12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2946" marR="429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4"/>
          <p:cNvGrpSpPr>
            <a:grpSpLocks/>
          </p:cNvGrpSpPr>
          <p:nvPr/>
        </p:nvGrpSpPr>
        <p:grpSpPr bwMode="auto">
          <a:xfrm>
            <a:off x="633046" y="422275"/>
            <a:ext cx="4868008" cy="642938"/>
            <a:chOff x="632383" y="422260"/>
            <a:chExt cx="4868311" cy="642941"/>
          </a:xfrm>
        </p:grpSpPr>
        <p:pic>
          <p:nvPicPr>
            <p:cNvPr id="74765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632383" y="422260"/>
              <a:ext cx="969760" cy="642941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</p:spPr>
        </p:pic>
        <p:sp>
          <p:nvSpPr>
            <p:cNvPr id="74766" name="TextBox 6"/>
            <p:cNvSpPr txBox="1">
              <a:spLocks noChangeArrowheads="1"/>
            </p:cNvSpPr>
            <p:nvPr/>
          </p:nvSpPr>
          <p:spPr bwMode="auto">
            <a:xfrm>
              <a:off x="1503067" y="430185"/>
              <a:ext cx="3926189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2400">
                  <a:solidFill>
                    <a:srgbClr val="1D8AC8"/>
                  </a:solidFill>
                  <a:latin typeface="华文新魏" pitchFamily="2" charset="-122"/>
                  <a:ea typeface="华文新魏" pitchFamily="2" charset="-122"/>
                </a:rPr>
                <a:t>中国建设工程造价管理协会</a:t>
              </a:r>
            </a:p>
          </p:txBody>
        </p:sp>
        <p:sp>
          <p:nvSpPr>
            <p:cNvPr id="8" name="矩形 7"/>
            <p:cNvSpPr/>
            <p:nvPr/>
          </p:nvSpPr>
          <p:spPr>
            <a:xfrm>
              <a:off x="1502876" y="1008051"/>
              <a:ext cx="3997818" cy="46037"/>
            </a:xfrm>
            <a:prstGeom prst="rect">
              <a:avLst/>
            </a:prstGeom>
            <a:solidFill>
              <a:srgbClr val="1D8AC8"/>
            </a:solidFill>
            <a:ln>
              <a:solidFill>
                <a:srgbClr val="1D8AC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rgbClr val="FF0000"/>
                </a:solidFill>
              </a:endParaRPr>
            </a:p>
          </p:txBody>
        </p:sp>
      </p:grpSp>
      <p:sp>
        <p:nvSpPr>
          <p:cNvPr id="9" name="同侧圆角矩形 4"/>
          <p:cNvSpPr/>
          <p:nvPr/>
        </p:nvSpPr>
        <p:spPr bwMode="auto">
          <a:xfrm>
            <a:off x="6879997" y="428605"/>
            <a:ext cx="1450741" cy="714359"/>
          </a:xfrm>
          <a:prstGeom prst="rect">
            <a:avLst/>
          </a:prstGeom>
          <a:ln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lIns="247650" tIns="123825" rIns="247650" bIns="123825" spcCol="1270" anchor="ctr"/>
          <a:lstStyle/>
          <a:p>
            <a:pPr>
              <a:defRPr/>
            </a:pPr>
            <a:r>
              <a:rPr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  附  录</a:t>
            </a:r>
            <a:endParaRPr lang="zh-CN" altLang="zh-CN" sz="2400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Rectangle 1"/>
          <p:cNvSpPr>
            <a:spLocks noChangeArrowheads="1"/>
          </p:cNvSpPr>
          <p:nvPr/>
        </p:nvSpPr>
        <p:spPr bwMode="auto">
          <a:xfrm>
            <a:off x="2461831" y="1071546"/>
            <a:ext cx="4615994" cy="6103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165048" rIns="91440" bIns="165048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kumimoji="0" lang="x-none" altLang="zh-CN" dirty="0" smtClean="0" bmk="_Toc385509759">
                <a:solidFill>
                  <a:schemeClr val="tx1"/>
                </a:solidFill>
                <a:latin typeface="Cambria" pitchFamily="18" charset="0"/>
                <a:cs typeface="宋体" pitchFamily="2" charset="-122"/>
              </a:rPr>
              <a:t>附录C  </a:t>
            </a:r>
            <a:r>
              <a:rPr kumimoji="0" lang="en-US" altLang="zh-CN" dirty="0" smtClean="0" bmk="_Toc385509759">
                <a:solidFill>
                  <a:schemeClr val="tx1"/>
                </a:solidFill>
                <a:latin typeface="Cambria" pitchFamily="18" charset="0"/>
                <a:cs typeface="宋体" pitchFamily="2" charset="-122"/>
              </a:rPr>
              <a:t> </a:t>
            </a:r>
            <a:r>
              <a:rPr kumimoji="0" lang="x-none" altLang="zh-CN" dirty="0" smtClean="0" bmk="_Toc385509759">
                <a:solidFill>
                  <a:schemeClr val="tx1"/>
                </a:solidFill>
                <a:latin typeface="Cambria" pitchFamily="18" charset="0"/>
                <a:cs typeface="宋体" pitchFamily="2" charset="-122"/>
              </a:rPr>
              <a:t>单位工程施工图预算成果文件格式</a:t>
            </a:r>
            <a:endParaRPr kumimoji="0" lang="zh-CN" altLang="en-US" dirty="0" smtClean="0" bmk="_Toc385509759">
              <a:solidFill>
                <a:schemeClr val="tx1"/>
              </a:solidFill>
              <a:latin typeface="Cambria" pitchFamily="18" charset="0"/>
              <a:cs typeface="宋体" pitchFamily="2" charset="-122"/>
            </a:endParaRPr>
          </a:p>
        </p:txBody>
      </p:sp>
      <p:sp>
        <p:nvSpPr>
          <p:cNvPr id="567297" name="Rectangle 1"/>
          <p:cNvSpPr>
            <a:spLocks noChangeArrowheads="1"/>
          </p:cNvSpPr>
          <p:nvPr/>
        </p:nvSpPr>
        <p:spPr bwMode="auto">
          <a:xfrm>
            <a:off x="615434" y="1500174"/>
            <a:ext cx="751747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kumimoji="0" lang="en-US" altLang="zh-CN" b="0" dirty="0" smtClean="0">
                <a:solidFill>
                  <a:schemeClr val="tx1"/>
                </a:solidFill>
                <a:latin typeface="+mn-ea"/>
                <a:cs typeface="Times New Roman" pitchFamily="18" charset="0"/>
              </a:rPr>
              <a:t>C.0.2 </a:t>
            </a:r>
            <a:r>
              <a:rPr kumimoji="0" lang="zh-CN" altLang="en-US" b="0" dirty="0" smtClean="0">
                <a:solidFill>
                  <a:schemeClr val="tx1"/>
                </a:solidFill>
                <a:latin typeface="+mn-ea"/>
                <a:ea typeface="+mn-ea"/>
                <a:cs typeface="Times New Roman" pitchFamily="18" charset="0"/>
              </a:rPr>
              <a:t>施工图预算签署页可按表</a:t>
            </a:r>
            <a:r>
              <a:rPr kumimoji="0" lang="en-US" altLang="zh-CN" b="0" dirty="0" smtClean="0">
                <a:solidFill>
                  <a:schemeClr val="tx1"/>
                </a:solidFill>
                <a:latin typeface="+mn-ea"/>
                <a:ea typeface="+mn-ea"/>
                <a:cs typeface="Times New Roman" pitchFamily="18" charset="0"/>
              </a:rPr>
              <a:t>C.0.2</a:t>
            </a:r>
            <a:r>
              <a:rPr kumimoji="0" lang="zh-CN" altLang="en-US" b="0" dirty="0" smtClean="0">
                <a:solidFill>
                  <a:schemeClr val="tx1"/>
                </a:solidFill>
                <a:latin typeface="+mn-ea"/>
                <a:ea typeface="+mn-ea"/>
                <a:cs typeface="Times New Roman" pitchFamily="18" charset="0"/>
              </a:rPr>
              <a:t>编制。</a:t>
            </a:r>
          </a:p>
        </p:txBody>
      </p:sp>
      <p:sp>
        <p:nvSpPr>
          <p:cNvPr id="506881" name="Rectangle 1"/>
          <p:cNvSpPr>
            <a:spLocks noChangeArrowheads="1"/>
          </p:cNvSpPr>
          <p:nvPr/>
        </p:nvSpPr>
        <p:spPr bwMode="auto">
          <a:xfrm>
            <a:off x="3648801" y="1928803"/>
            <a:ext cx="3099310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kumimoji="0" lang="zh-CN" altLang="en-US" sz="1400" dirty="0" smtClean="0">
                <a:solidFill>
                  <a:schemeClr val="tx1"/>
                </a:solidFill>
                <a:latin typeface="+mn-ea"/>
                <a:ea typeface="+mn-ea"/>
                <a:cs typeface="宋体" pitchFamily="2" charset="-122"/>
              </a:rPr>
              <a:t>表</a:t>
            </a:r>
            <a:r>
              <a:rPr kumimoji="0" lang="en-US" altLang="zh-CN" sz="1400" dirty="0" smtClean="0">
                <a:solidFill>
                  <a:schemeClr val="tx1"/>
                </a:solidFill>
                <a:latin typeface="+mn-ea"/>
                <a:cs typeface="宋体" pitchFamily="2" charset="-122"/>
              </a:rPr>
              <a:t>C.0.2   </a:t>
            </a:r>
            <a:r>
              <a:rPr kumimoji="0" lang="zh-CN" altLang="en-US" sz="1400" dirty="0" smtClean="0">
                <a:solidFill>
                  <a:schemeClr val="tx1"/>
                </a:solidFill>
                <a:latin typeface="+mn-ea"/>
                <a:ea typeface="+mn-ea"/>
                <a:cs typeface="宋体" pitchFamily="2" charset="-122"/>
              </a:rPr>
              <a:t>施工图预算签署页</a:t>
            </a:r>
          </a:p>
        </p:txBody>
      </p:sp>
      <p:graphicFrame>
        <p:nvGraphicFramePr>
          <p:cNvPr id="11" name="表格 10"/>
          <p:cNvGraphicFramePr>
            <a:graphicFrameLocks noGrp="1"/>
          </p:cNvGraphicFramePr>
          <p:nvPr/>
        </p:nvGraphicFramePr>
        <p:xfrm>
          <a:off x="3187202" y="2285993"/>
          <a:ext cx="3231196" cy="4194810"/>
        </p:xfrm>
        <a:graphic>
          <a:graphicData uri="http://schemas.openxmlformats.org/drawingml/2006/table">
            <a:tbl>
              <a:tblPr/>
              <a:tblGrid>
                <a:gridCol w="3231196"/>
              </a:tblGrid>
              <a:tr h="335758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  <a:p>
                      <a:pPr marL="0" algn="ctr" defTabSz="914400" rtl="0" eaLnBrk="1" latinLnBrk="0" hangingPunct="1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en-US" sz="1400" b="1" kern="100" dirty="0" smtClean="0">
                        <a:solidFill>
                          <a:schemeClr val="tx1"/>
                        </a:solidFill>
                        <a:latin typeface="+mn-ea"/>
                        <a:ea typeface="+mn-ea"/>
                        <a:cs typeface="Times New Roman"/>
                      </a:endParaRPr>
                    </a:p>
                    <a:p>
                      <a:pPr marL="0" algn="ctr" defTabSz="914400" rtl="0" eaLnBrk="1" latinLnBrk="0" hangingPunct="1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1400" b="1" kern="1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Times New Roman"/>
                        </a:rPr>
                        <a:t> (</a:t>
                      </a:r>
                      <a:r>
                        <a:rPr lang="zh-CN" sz="1400" b="1" kern="1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Times New Roman"/>
                        </a:rPr>
                        <a:t>工程名称</a:t>
                      </a:r>
                      <a:r>
                        <a:rPr lang="en-US" sz="1400" b="1" kern="1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Times New Roman"/>
                        </a:rPr>
                        <a:t>)</a:t>
                      </a:r>
                      <a:endParaRPr lang="zh-CN" sz="1400" b="1" kern="100" dirty="0" smtClean="0">
                        <a:solidFill>
                          <a:schemeClr val="tx1"/>
                        </a:solidFill>
                        <a:latin typeface="+mn-ea"/>
                        <a:ea typeface="+mn-ea"/>
                        <a:cs typeface="Times New Roman"/>
                      </a:endParaRPr>
                    </a:p>
                    <a:p>
                      <a:pPr marL="0" algn="ctr" defTabSz="914400" rtl="0" eaLnBrk="1" latinLnBrk="0" hangingPunct="1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1400" b="1" kern="1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Times New Roman"/>
                        </a:rPr>
                        <a:t>工</a:t>
                      </a:r>
                      <a:r>
                        <a:rPr lang="en-US" sz="1400" b="1" kern="1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Times New Roman"/>
                        </a:rPr>
                        <a:t>  </a:t>
                      </a:r>
                      <a:r>
                        <a:rPr lang="zh-CN" sz="1400" b="1" kern="1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Times New Roman"/>
                        </a:rPr>
                        <a:t>程</a:t>
                      </a:r>
                      <a:r>
                        <a:rPr lang="en-US" sz="1400" b="1" kern="1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Times New Roman"/>
                        </a:rPr>
                        <a:t>  </a:t>
                      </a:r>
                      <a:r>
                        <a:rPr lang="zh-CN" sz="1400" b="1" kern="1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Times New Roman"/>
                        </a:rPr>
                        <a:t>预</a:t>
                      </a:r>
                      <a:r>
                        <a:rPr lang="en-US" sz="1400" b="1" kern="1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Times New Roman"/>
                        </a:rPr>
                        <a:t>  </a:t>
                      </a:r>
                      <a:r>
                        <a:rPr lang="zh-CN" sz="1400" b="1" kern="1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Times New Roman"/>
                        </a:rPr>
                        <a:t>算</a:t>
                      </a:r>
                      <a:endParaRPr lang="en-US" altLang="zh-CN" sz="1400" b="1" kern="100" dirty="0" smtClean="0">
                        <a:solidFill>
                          <a:schemeClr val="tx1"/>
                        </a:solidFill>
                        <a:latin typeface="+mn-ea"/>
                        <a:ea typeface="+mn-ea"/>
                        <a:cs typeface="Times New Roman"/>
                      </a:endParaRPr>
                    </a:p>
                    <a:p>
                      <a:pPr marL="0" algn="ctr" defTabSz="914400" rtl="0" eaLnBrk="1" latinLnBrk="0" hangingPunct="1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1400" b="1" kern="100" dirty="0" smtClean="0">
                        <a:solidFill>
                          <a:schemeClr val="tx1"/>
                        </a:solidFill>
                        <a:latin typeface="+mn-ea"/>
                        <a:ea typeface="+mn-ea"/>
                        <a:cs typeface="Times New Roman"/>
                      </a:endParaRPr>
                    </a:p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1400" b="1" kern="100" dirty="0">
                          <a:latin typeface="Times New Roman"/>
                          <a:ea typeface="宋体"/>
                          <a:cs typeface="Times New Roman"/>
                        </a:rPr>
                        <a:t>档案号： </a:t>
                      </a:r>
                      <a:endParaRPr lang="en-US" altLang="zh-CN" sz="1400" b="1" kern="100" dirty="0" smtClean="0">
                        <a:latin typeface="Times New Roman"/>
                        <a:ea typeface="宋体"/>
                        <a:cs typeface="Times New Roman"/>
                      </a:endParaRPr>
                    </a:p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en-US" altLang="zh-CN" sz="900" b="1" kern="100" dirty="0" smtClean="0">
                        <a:latin typeface="Times New Roman"/>
                        <a:ea typeface="宋体"/>
                        <a:cs typeface="Times New Roman"/>
                      </a:endParaRPr>
                    </a:p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1400" b="1" kern="100" dirty="0" smtClean="0">
                          <a:latin typeface="Times New Roman"/>
                          <a:ea typeface="宋体"/>
                          <a:cs typeface="Times New Roman"/>
                        </a:rPr>
                        <a:t>共</a:t>
                      </a:r>
                      <a:r>
                        <a:rPr lang="en-US" sz="1400" b="1" kern="100" dirty="0" smtClean="0">
                          <a:latin typeface="Times New Roman"/>
                          <a:ea typeface="宋体"/>
                          <a:cs typeface="Times New Roman"/>
                        </a:rPr>
                        <a:t>    </a:t>
                      </a:r>
                      <a:r>
                        <a:rPr lang="zh-CN" sz="1400" b="1" kern="100" dirty="0">
                          <a:latin typeface="Times New Roman"/>
                          <a:ea typeface="宋体"/>
                          <a:cs typeface="Times New Roman"/>
                        </a:rPr>
                        <a:t>册</a:t>
                      </a:r>
                      <a:r>
                        <a:rPr lang="en-US" sz="1400" b="1" kern="100" dirty="0">
                          <a:latin typeface="Times New Roman"/>
                          <a:ea typeface="宋体"/>
                          <a:cs typeface="Times New Roman"/>
                        </a:rPr>
                        <a:t>    </a:t>
                      </a:r>
                      <a:r>
                        <a:rPr lang="zh-CN" sz="1400" b="1" kern="100" dirty="0">
                          <a:latin typeface="Times New Roman"/>
                          <a:ea typeface="宋体"/>
                          <a:cs typeface="Times New Roman"/>
                        </a:rPr>
                        <a:t>第</a:t>
                      </a:r>
                      <a:r>
                        <a:rPr lang="en-US" sz="1400" b="1" kern="100" dirty="0">
                          <a:latin typeface="Times New Roman"/>
                          <a:ea typeface="宋体"/>
                          <a:cs typeface="Times New Roman"/>
                        </a:rPr>
                        <a:t>    </a:t>
                      </a:r>
                      <a:r>
                        <a:rPr lang="zh-CN" sz="1400" b="1" kern="100" dirty="0">
                          <a:latin typeface="Times New Roman"/>
                          <a:ea typeface="宋体"/>
                          <a:cs typeface="Times New Roman"/>
                        </a:rPr>
                        <a:t>册</a:t>
                      </a:r>
                      <a:endParaRPr lang="zh-CN" sz="14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600" b="1" kern="100" dirty="0">
                          <a:latin typeface="Times New Roman"/>
                          <a:ea typeface="宋体"/>
                          <a:cs typeface="Times New Roman"/>
                        </a:rPr>
                        <a:t>      </a:t>
                      </a:r>
                      <a:endParaRPr lang="en-US" sz="600" b="1" kern="100" dirty="0" smtClean="0">
                        <a:latin typeface="Times New Roman"/>
                        <a:ea typeface="宋体"/>
                        <a:cs typeface="Times New Roman"/>
                      </a:endParaRPr>
                    </a:p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en-US" sz="600" b="1" kern="100" dirty="0" smtClean="0">
                        <a:latin typeface="Times New Roman"/>
                        <a:ea typeface="宋体"/>
                        <a:cs typeface="Times New Roman"/>
                      </a:endParaRPr>
                    </a:p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en-US" sz="600" b="1" kern="100" dirty="0" smtClean="0">
                        <a:latin typeface="Times New Roman"/>
                        <a:ea typeface="宋体"/>
                        <a:cs typeface="Times New Roman"/>
                      </a:endParaRPr>
                    </a:p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en-US" sz="600" b="1" kern="100" dirty="0" smtClean="0">
                        <a:latin typeface="Times New Roman"/>
                        <a:ea typeface="宋体"/>
                        <a:cs typeface="Times New Roman"/>
                      </a:endParaRPr>
                    </a:p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en-US" sz="600" b="1" kern="100" dirty="0" smtClean="0">
                        <a:latin typeface="Times New Roman"/>
                        <a:ea typeface="宋体"/>
                        <a:cs typeface="Times New Roman"/>
                      </a:endParaRPr>
                    </a:p>
                    <a:p>
                      <a:pPr marL="0" algn="l" defTabSz="914400" rtl="0" eaLnBrk="1" latinLnBrk="0" hangingPunct="1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altLang="en-US" sz="1000" b="1" kern="12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         </a:t>
                      </a:r>
                      <a:r>
                        <a:rPr lang="zh-CN" altLang="en-US" sz="1000" b="1" kern="12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编</a:t>
                      </a:r>
                      <a:r>
                        <a:rPr lang="en-US" altLang="en-US" sz="1000" b="1" kern="12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  </a:t>
                      </a:r>
                      <a:r>
                        <a:rPr lang="zh-CN" altLang="en-US" sz="1000" b="1" kern="12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制</a:t>
                      </a:r>
                      <a:r>
                        <a:rPr lang="en-US" altLang="en-US" sz="1000" b="1" kern="12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  </a:t>
                      </a:r>
                      <a:r>
                        <a:rPr lang="zh-CN" altLang="en-US" sz="1000" b="1" kern="12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人：</a:t>
                      </a:r>
                      <a:r>
                        <a:rPr lang="en-US" altLang="en-US" sz="1000" b="1" kern="12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                    (</a:t>
                      </a:r>
                      <a:r>
                        <a:rPr lang="zh-CN" altLang="en-US" sz="1000" b="1" kern="12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执业或从业印章</a:t>
                      </a:r>
                      <a:r>
                        <a:rPr lang="en-US" altLang="en-US" sz="1000" b="1" kern="12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)   </a:t>
                      </a:r>
                    </a:p>
                    <a:p>
                      <a:pPr marL="0" algn="l" defTabSz="914400" rtl="0" eaLnBrk="1" latinLnBrk="0" hangingPunct="1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altLang="en-US" sz="1000" b="1" kern="12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              </a:t>
                      </a:r>
                      <a:endParaRPr lang="zh-CN" altLang="en-US" sz="1000" b="1" kern="1200" dirty="0" smtClean="0">
                        <a:solidFill>
                          <a:schemeClr val="tx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  <a:p>
                      <a:pPr marL="0" algn="l" defTabSz="914400" rtl="0" eaLnBrk="1" latinLnBrk="0" hangingPunct="1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altLang="en-US" sz="1000" b="1" kern="12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         </a:t>
                      </a:r>
                      <a:r>
                        <a:rPr lang="zh-CN" altLang="en-US" sz="1000" b="1" kern="12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审</a:t>
                      </a:r>
                      <a:r>
                        <a:rPr lang="en-US" altLang="en-US" sz="1000" b="1" kern="12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  </a:t>
                      </a:r>
                      <a:r>
                        <a:rPr lang="zh-CN" altLang="en-US" sz="1000" b="1" kern="12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核</a:t>
                      </a:r>
                      <a:r>
                        <a:rPr lang="en-US" altLang="en-US" sz="1000" b="1" kern="12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  </a:t>
                      </a:r>
                      <a:r>
                        <a:rPr lang="zh-CN" altLang="en-US" sz="1000" b="1" kern="12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人：</a:t>
                      </a:r>
                      <a:r>
                        <a:rPr lang="en-US" altLang="en-US" sz="1000" b="1" kern="12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                    (</a:t>
                      </a:r>
                      <a:r>
                        <a:rPr lang="zh-CN" altLang="en-US" sz="1000" b="1" kern="12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执业或从业印章</a:t>
                      </a:r>
                      <a:r>
                        <a:rPr lang="en-US" altLang="en-US" sz="1000" b="1" kern="12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)   </a:t>
                      </a:r>
                    </a:p>
                    <a:p>
                      <a:pPr marL="0" algn="l" defTabSz="914400" rtl="0" eaLnBrk="1" latinLnBrk="0" hangingPunct="1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altLang="en-US" sz="1000" b="1" kern="12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              </a:t>
                      </a:r>
                      <a:endParaRPr lang="zh-CN" altLang="en-US" sz="1000" b="1" kern="1200" dirty="0" smtClean="0">
                        <a:solidFill>
                          <a:schemeClr val="tx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  <a:p>
                      <a:pPr marL="0" algn="l" defTabSz="914400" rtl="0" eaLnBrk="1" latinLnBrk="0" hangingPunct="1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altLang="en-US" sz="1000" b="1" kern="12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         </a:t>
                      </a:r>
                      <a:r>
                        <a:rPr lang="zh-CN" altLang="en-US" sz="1000" b="1" kern="12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审</a:t>
                      </a:r>
                      <a:r>
                        <a:rPr lang="en-US" altLang="en-US" sz="1000" b="1" kern="12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  </a:t>
                      </a:r>
                      <a:r>
                        <a:rPr lang="zh-CN" altLang="en-US" sz="1000" b="1" kern="12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定</a:t>
                      </a:r>
                      <a:r>
                        <a:rPr lang="en-US" altLang="en-US" sz="1000" b="1" kern="12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  </a:t>
                      </a:r>
                      <a:r>
                        <a:rPr lang="zh-CN" altLang="en-US" sz="1000" b="1" kern="12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人：</a:t>
                      </a:r>
                      <a:r>
                        <a:rPr lang="en-US" altLang="en-US" sz="1000" b="1" kern="12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                    (</a:t>
                      </a:r>
                      <a:r>
                        <a:rPr lang="zh-CN" altLang="en-US" sz="1000" b="1" kern="12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执业或从业印章</a:t>
                      </a:r>
                      <a:r>
                        <a:rPr lang="en-US" altLang="en-US" sz="1000" b="1" kern="12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)  </a:t>
                      </a:r>
                    </a:p>
                    <a:p>
                      <a:pPr marL="0" algn="l" defTabSz="914400" rtl="0" eaLnBrk="1" latinLnBrk="0" hangingPunct="1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altLang="en-US" sz="1000" b="1" kern="12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               </a:t>
                      </a:r>
                      <a:endParaRPr lang="zh-CN" altLang="en-US" sz="1000" b="1" kern="1200" dirty="0" smtClean="0">
                        <a:solidFill>
                          <a:schemeClr val="tx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  <a:p>
                      <a:pPr marL="0" algn="l" defTabSz="914400" rtl="0" eaLnBrk="1" latinLnBrk="0" hangingPunct="1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altLang="en-US" sz="1000" b="1" kern="12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         </a:t>
                      </a:r>
                      <a:r>
                        <a:rPr lang="zh-CN" altLang="en-US" sz="1000" b="1" kern="12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法定代表人或其授权人：</a:t>
                      </a:r>
                      <a:r>
                        <a:rPr lang="en-US" altLang="en-US" sz="1000" b="1" kern="12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                        </a:t>
                      </a:r>
                    </a:p>
                    <a:p>
                      <a:pPr marL="0" algn="l" defTabSz="914400" rtl="0" eaLnBrk="1" latinLnBrk="0" hangingPunct="1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en-US" altLang="en-US" sz="1000" b="1" kern="1200" dirty="0" smtClean="0">
                        <a:solidFill>
                          <a:schemeClr val="tx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  <a:p>
                      <a:pPr marL="0" algn="l" defTabSz="914400" rtl="0" eaLnBrk="1" latinLnBrk="0" hangingPunct="1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altLang="en-US" sz="1000" b="1" kern="12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               </a:t>
                      </a:r>
                      <a:r>
                        <a:rPr lang="en-US" sz="700" b="1" u="sng" kern="100" dirty="0" smtClean="0">
                          <a:latin typeface="Times New Roman"/>
                          <a:ea typeface="宋体"/>
                          <a:cs typeface="Times New Roman"/>
                        </a:rPr>
                        <a:t>   </a:t>
                      </a:r>
                      <a:endParaRPr lang="zh-CN" sz="7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886" marR="398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cxnSp>
        <p:nvCxnSpPr>
          <p:cNvPr id="13" name="直接连接符 12"/>
          <p:cNvCxnSpPr/>
          <p:nvPr/>
        </p:nvCxnSpPr>
        <p:spPr>
          <a:xfrm>
            <a:off x="4110401" y="4929198"/>
            <a:ext cx="593485" cy="158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4110401" y="5294324"/>
            <a:ext cx="593485" cy="158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4110401" y="5643578"/>
            <a:ext cx="593485" cy="158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4835771" y="6000768"/>
            <a:ext cx="1384798" cy="158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>
            <a:off x="5693027" y="4929198"/>
            <a:ext cx="593485" cy="158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>
            <a:off x="5693027" y="5286388"/>
            <a:ext cx="593485" cy="158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>
            <a:off x="5693027" y="5643578"/>
            <a:ext cx="593485" cy="158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矩形 22"/>
          <p:cNvSpPr/>
          <p:nvPr/>
        </p:nvSpPr>
        <p:spPr>
          <a:xfrm>
            <a:off x="2066175" y="2285992"/>
            <a:ext cx="5934849" cy="4214842"/>
          </a:xfrm>
          <a:prstGeom prst="rect">
            <a:avLst/>
          </a:prstGeom>
          <a:ln w="635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4"/>
          <p:cNvGrpSpPr>
            <a:grpSpLocks/>
          </p:cNvGrpSpPr>
          <p:nvPr/>
        </p:nvGrpSpPr>
        <p:grpSpPr bwMode="auto">
          <a:xfrm>
            <a:off x="633046" y="422275"/>
            <a:ext cx="4868008" cy="642938"/>
            <a:chOff x="632383" y="422260"/>
            <a:chExt cx="4868311" cy="642941"/>
          </a:xfrm>
        </p:grpSpPr>
        <p:pic>
          <p:nvPicPr>
            <p:cNvPr id="74765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632383" y="422260"/>
              <a:ext cx="969760" cy="642941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</p:spPr>
        </p:pic>
        <p:sp>
          <p:nvSpPr>
            <p:cNvPr id="74766" name="TextBox 6"/>
            <p:cNvSpPr txBox="1">
              <a:spLocks noChangeArrowheads="1"/>
            </p:cNvSpPr>
            <p:nvPr/>
          </p:nvSpPr>
          <p:spPr bwMode="auto">
            <a:xfrm>
              <a:off x="1503067" y="430185"/>
              <a:ext cx="3926189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2400">
                  <a:solidFill>
                    <a:srgbClr val="1D8AC8"/>
                  </a:solidFill>
                  <a:latin typeface="华文新魏" pitchFamily="2" charset="-122"/>
                  <a:ea typeface="华文新魏" pitchFamily="2" charset="-122"/>
                </a:rPr>
                <a:t>中国建设工程造价管理协会</a:t>
              </a:r>
            </a:p>
          </p:txBody>
        </p:sp>
        <p:sp>
          <p:nvSpPr>
            <p:cNvPr id="8" name="矩形 7"/>
            <p:cNvSpPr/>
            <p:nvPr/>
          </p:nvSpPr>
          <p:spPr>
            <a:xfrm>
              <a:off x="1502876" y="1008051"/>
              <a:ext cx="3997818" cy="46037"/>
            </a:xfrm>
            <a:prstGeom prst="rect">
              <a:avLst/>
            </a:prstGeom>
            <a:solidFill>
              <a:srgbClr val="1D8AC8"/>
            </a:solidFill>
            <a:ln>
              <a:solidFill>
                <a:srgbClr val="1D8AC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rgbClr val="FF0000"/>
                </a:solidFill>
              </a:endParaRPr>
            </a:p>
          </p:txBody>
        </p:sp>
      </p:grpSp>
      <p:sp>
        <p:nvSpPr>
          <p:cNvPr id="9" name="同侧圆角矩形 4"/>
          <p:cNvSpPr/>
          <p:nvPr/>
        </p:nvSpPr>
        <p:spPr bwMode="auto">
          <a:xfrm>
            <a:off x="6879997" y="428605"/>
            <a:ext cx="1450741" cy="714359"/>
          </a:xfrm>
          <a:prstGeom prst="rect">
            <a:avLst/>
          </a:prstGeom>
          <a:ln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lIns="247650" tIns="123825" rIns="247650" bIns="123825" spcCol="1270" anchor="ctr"/>
          <a:lstStyle/>
          <a:p>
            <a:pPr>
              <a:defRPr/>
            </a:pPr>
            <a:r>
              <a:rPr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  附  录</a:t>
            </a:r>
            <a:endParaRPr lang="zh-CN" altLang="zh-CN" sz="2400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Rectangle 1"/>
          <p:cNvSpPr>
            <a:spLocks noChangeArrowheads="1"/>
          </p:cNvSpPr>
          <p:nvPr/>
        </p:nvSpPr>
        <p:spPr bwMode="auto">
          <a:xfrm>
            <a:off x="2461831" y="1071546"/>
            <a:ext cx="4615994" cy="6103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165048" rIns="91440" bIns="165048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kumimoji="0" lang="x-none" altLang="zh-CN" dirty="0" smtClean="0" bmk="_Toc385509759">
                <a:solidFill>
                  <a:schemeClr val="tx1"/>
                </a:solidFill>
                <a:latin typeface="Cambria" pitchFamily="18" charset="0"/>
                <a:cs typeface="宋体" pitchFamily="2" charset="-122"/>
              </a:rPr>
              <a:t>附录C  </a:t>
            </a:r>
            <a:r>
              <a:rPr kumimoji="0" lang="en-US" altLang="zh-CN" dirty="0" smtClean="0" bmk="_Toc385509759">
                <a:solidFill>
                  <a:schemeClr val="tx1"/>
                </a:solidFill>
                <a:latin typeface="Cambria" pitchFamily="18" charset="0"/>
                <a:cs typeface="宋体" pitchFamily="2" charset="-122"/>
              </a:rPr>
              <a:t> </a:t>
            </a:r>
            <a:r>
              <a:rPr kumimoji="0" lang="x-none" altLang="zh-CN" dirty="0" smtClean="0" bmk="_Toc385509759">
                <a:solidFill>
                  <a:schemeClr val="tx1"/>
                </a:solidFill>
                <a:latin typeface="Cambria" pitchFamily="18" charset="0"/>
                <a:cs typeface="宋体" pitchFamily="2" charset="-122"/>
              </a:rPr>
              <a:t>单位工程施工图预算成果文件格式</a:t>
            </a:r>
            <a:endParaRPr kumimoji="0" lang="zh-CN" altLang="en-US" dirty="0" smtClean="0" bmk="_Toc385509759">
              <a:solidFill>
                <a:schemeClr val="tx1"/>
              </a:solidFill>
              <a:latin typeface="Cambria" pitchFamily="18" charset="0"/>
              <a:cs typeface="宋体" pitchFamily="2" charset="-122"/>
            </a:endParaRPr>
          </a:p>
        </p:txBody>
      </p:sp>
      <p:sp>
        <p:nvSpPr>
          <p:cNvPr id="567297" name="Rectangle 1"/>
          <p:cNvSpPr>
            <a:spLocks noChangeArrowheads="1"/>
          </p:cNvSpPr>
          <p:nvPr/>
        </p:nvSpPr>
        <p:spPr bwMode="auto">
          <a:xfrm>
            <a:off x="615434" y="1500174"/>
            <a:ext cx="751747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kumimoji="0" lang="en-US" altLang="zh-CN" b="0" dirty="0" smtClean="0">
                <a:solidFill>
                  <a:schemeClr val="tx1"/>
                </a:solidFill>
                <a:latin typeface="+mn-ea"/>
                <a:cs typeface="Times New Roman" pitchFamily="18" charset="0"/>
              </a:rPr>
              <a:t>C.0.3 </a:t>
            </a:r>
            <a:r>
              <a:rPr kumimoji="0" lang="zh-CN" altLang="en-US" b="0" dirty="0" smtClean="0">
                <a:solidFill>
                  <a:schemeClr val="tx1"/>
                </a:solidFill>
                <a:latin typeface="+mn-ea"/>
                <a:ea typeface="+mn-ea"/>
                <a:cs typeface="Times New Roman" pitchFamily="18" charset="0"/>
              </a:rPr>
              <a:t>施工图预算目录可按表</a:t>
            </a:r>
            <a:r>
              <a:rPr kumimoji="0" lang="en-US" altLang="zh-CN" b="0" dirty="0" smtClean="0">
                <a:solidFill>
                  <a:schemeClr val="tx1"/>
                </a:solidFill>
                <a:latin typeface="+mn-ea"/>
                <a:cs typeface="Times New Roman" pitchFamily="18" charset="0"/>
              </a:rPr>
              <a:t>C.0.3</a:t>
            </a:r>
            <a:r>
              <a:rPr kumimoji="0" lang="zh-CN" altLang="en-US" b="0" dirty="0" smtClean="0">
                <a:solidFill>
                  <a:schemeClr val="tx1"/>
                </a:solidFill>
                <a:latin typeface="+mn-ea"/>
                <a:ea typeface="+mn-ea"/>
                <a:cs typeface="Times New Roman" pitchFamily="18" charset="0"/>
              </a:rPr>
              <a:t>编制。</a:t>
            </a:r>
          </a:p>
        </p:txBody>
      </p:sp>
      <p:sp>
        <p:nvSpPr>
          <p:cNvPr id="506881" name="Rectangle 1"/>
          <p:cNvSpPr>
            <a:spLocks noChangeArrowheads="1"/>
          </p:cNvSpPr>
          <p:nvPr/>
        </p:nvSpPr>
        <p:spPr bwMode="auto">
          <a:xfrm>
            <a:off x="3648801" y="1928803"/>
            <a:ext cx="3099310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kumimoji="0" lang="zh-CN" altLang="en-US" sz="1400" dirty="0" smtClean="0">
                <a:solidFill>
                  <a:schemeClr val="tx1"/>
                </a:solidFill>
                <a:latin typeface="+mn-ea"/>
                <a:ea typeface="+mn-ea"/>
                <a:cs typeface="宋体" pitchFamily="2" charset="-122"/>
              </a:rPr>
              <a:t>表</a:t>
            </a:r>
            <a:r>
              <a:rPr kumimoji="0" lang="en-US" altLang="zh-CN" sz="1400" dirty="0" smtClean="0">
                <a:solidFill>
                  <a:schemeClr val="tx1"/>
                </a:solidFill>
                <a:latin typeface="+mn-ea"/>
                <a:ea typeface="+mn-ea"/>
                <a:cs typeface="宋体" pitchFamily="2" charset="-122"/>
              </a:rPr>
              <a:t>C.0.3</a:t>
            </a:r>
            <a:r>
              <a:rPr kumimoji="0" lang="en-US" altLang="en-US" sz="1400" dirty="0" smtClean="0">
                <a:solidFill>
                  <a:schemeClr val="tx1"/>
                </a:solidFill>
                <a:latin typeface="+mn-ea"/>
                <a:ea typeface="+mn-ea"/>
                <a:cs typeface="宋体" pitchFamily="2" charset="-122"/>
              </a:rPr>
              <a:t>   </a:t>
            </a:r>
            <a:r>
              <a:rPr kumimoji="0" lang="zh-CN" altLang="en-US" sz="1400" dirty="0" smtClean="0">
                <a:solidFill>
                  <a:schemeClr val="tx1"/>
                </a:solidFill>
                <a:latin typeface="+mn-ea"/>
                <a:ea typeface="+mn-ea"/>
                <a:cs typeface="宋体" pitchFamily="2" charset="-122"/>
              </a:rPr>
              <a:t>施工图预算目录</a:t>
            </a:r>
          </a:p>
        </p:txBody>
      </p:sp>
      <p:graphicFrame>
        <p:nvGraphicFramePr>
          <p:cNvPr id="19" name="表格 18"/>
          <p:cNvGraphicFramePr>
            <a:graphicFrameLocks noGrp="1"/>
          </p:cNvGraphicFramePr>
          <p:nvPr/>
        </p:nvGraphicFramePr>
        <p:xfrm>
          <a:off x="2659660" y="2500306"/>
          <a:ext cx="4681935" cy="3653540"/>
        </p:xfrm>
        <a:graphic>
          <a:graphicData uri="http://schemas.openxmlformats.org/drawingml/2006/table">
            <a:tbl>
              <a:tblPr/>
              <a:tblGrid>
                <a:gridCol w="660979"/>
                <a:gridCol w="592650"/>
                <a:gridCol w="2883068"/>
                <a:gridCol w="545238"/>
              </a:tblGrid>
              <a:tr h="260238"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zh-CN" sz="900" kern="100" dirty="0">
                          <a:latin typeface="Times New Roman"/>
                          <a:ea typeface="宋体"/>
                          <a:cs typeface="Times New Roman"/>
                        </a:rPr>
                        <a:t>序号</a:t>
                      </a:r>
                      <a:endParaRPr lang="zh-CN" sz="105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3305" marR="633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zh-CN" sz="900" kern="100" dirty="0" smtClean="0">
                          <a:latin typeface="Times New Roman"/>
                          <a:ea typeface="宋体"/>
                          <a:cs typeface="Times New Roman"/>
                        </a:rPr>
                        <a:t>编 </a:t>
                      </a:r>
                      <a:r>
                        <a:rPr lang="zh-CN" sz="900" kern="100" dirty="0">
                          <a:latin typeface="Times New Roman"/>
                          <a:ea typeface="宋体"/>
                          <a:cs typeface="Times New Roman"/>
                        </a:rPr>
                        <a:t>号</a:t>
                      </a:r>
                      <a:endParaRPr lang="zh-CN" sz="105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3305" marR="633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zh-CN" sz="900" kern="100" dirty="0">
                          <a:latin typeface="Times New Roman"/>
                          <a:ea typeface="宋体"/>
                          <a:cs typeface="Times New Roman"/>
                        </a:rPr>
                        <a:t>名</a:t>
                      </a:r>
                      <a:r>
                        <a:rPr lang="en-US" sz="900" kern="100" dirty="0">
                          <a:latin typeface="Times New Roman"/>
                          <a:ea typeface="宋体"/>
                          <a:cs typeface="Times New Roman"/>
                        </a:rPr>
                        <a:t>    </a:t>
                      </a:r>
                      <a:r>
                        <a:rPr lang="zh-CN" sz="900" kern="100" dirty="0">
                          <a:latin typeface="Times New Roman"/>
                          <a:ea typeface="宋体"/>
                          <a:cs typeface="Times New Roman"/>
                        </a:rPr>
                        <a:t>称</a:t>
                      </a:r>
                      <a:endParaRPr lang="zh-CN" sz="105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3305" marR="633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zh-CN" sz="900" kern="100" dirty="0">
                          <a:latin typeface="Times New Roman"/>
                          <a:ea typeface="宋体"/>
                          <a:cs typeface="Times New Roman"/>
                        </a:rPr>
                        <a:t>页</a:t>
                      </a:r>
                      <a:r>
                        <a:rPr lang="en-US" sz="900" kern="100" dirty="0">
                          <a:latin typeface="Times New Roman"/>
                          <a:ea typeface="宋体"/>
                          <a:cs typeface="Times New Roman"/>
                        </a:rPr>
                        <a:t>  </a:t>
                      </a:r>
                      <a:r>
                        <a:rPr lang="zh-CN" sz="900" kern="100" dirty="0">
                          <a:latin typeface="Times New Roman"/>
                          <a:ea typeface="宋体"/>
                          <a:cs typeface="Times New Roman"/>
                        </a:rPr>
                        <a:t>次</a:t>
                      </a:r>
                      <a:endParaRPr lang="zh-CN" sz="105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3305" marR="633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0238">
                <a:tc>
                  <a:txBody>
                    <a:bodyPr/>
                    <a:lstStyle/>
                    <a:p>
                      <a:pPr algn="l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900" kern="100" dirty="0" smtClean="0">
                          <a:latin typeface="Times New Roman"/>
                          <a:ea typeface="宋体"/>
                          <a:cs typeface="Times New Roman"/>
                        </a:rPr>
                        <a:t>       1</a:t>
                      </a:r>
                      <a:endParaRPr lang="zh-CN" sz="105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3305" marR="633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endParaRPr lang="en-US" sz="9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3305" marR="633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zh-CN" sz="900" kern="100" dirty="0">
                          <a:latin typeface="Times New Roman"/>
                          <a:ea typeface="宋体"/>
                          <a:cs typeface="Times New Roman"/>
                        </a:rPr>
                        <a:t>编制说明</a:t>
                      </a:r>
                      <a:endParaRPr lang="zh-CN" sz="105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3305" marR="633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endParaRPr lang="en-US" sz="9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3305" marR="633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0238">
                <a:tc>
                  <a:txBody>
                    <a:bodyPr/>
                    <a:lstStyle/>
                    <a:p>
                      <a:pPr algn="l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900" kern="100" dirty="0" smtClean="0">
                          <a:latin typeface="Times New Roman"/>
                          <a:ea typeface="宋体"/>
                          <a:cs typeface="Times New Roman"/>
                        </a:rPr>
                        <a:t>       2</a:t>
                      </a:r>
                      <a:endParaRPr lang="zh-CN" sz="105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3305" marR="633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endParaRPr lang="en-US" sz="9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3305" marR="633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zh-CN" sz="900" kern="100" dirty="0">
                          <a:latin typeface="Times New Roman"/>
                          <a:ea typeface="宋体"/>
                          <a:cs typeface="Times New Roman"/>
                        </a:rPr>
                        <a:t>单位工程施工图预算汇总表</a:t>
                      </a:r>
                      <a:endParaRPr lang="zh-CN" sz="105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3305" marR="633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endParaRPr lang="en-US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3305" marR="633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0238">
                <a:tc>
                  <a:txBody>
                    <a:bodyPr/>
                    <a:lstStyle/>
                    <a:p>
                      <a:pPr algn="l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900" kern="100" dirty="0" smtClean="0">
                          <a:latin typeface="Times New Roman"/>
                          <a:ea typeface="宋体"/>
                          <a:cs typeface="Times New Roman"/>
                        </a:rPr>
                        <a:t>       3</a:t>
                      </a:r>
                      <a:endParaRPr lang="zh-CN" sz="105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3305" marR="633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endParaRPr lang="en-US" sz="9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3305" marR="633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zh-CN" sz="900" kern="100" dirty="0">
                          <a:latin typeface="Times New Roman"/>
                          <a:ea typeface="宋体"/>
                          <a:cs typeface="Times New Roman"/>
                        </a:rPr>
                        <a:t>×××（建筑）单位工程施工图预算表</a:t>
                      </a:r>
                      <a:endParaRPr lang="zh-CN" sz="105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3305" marR="633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endParaRPr lang="en-US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3305" marR="633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0238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900" kern="100" dirty="0" smtClean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       4</a:t>
                      </a:r>
                      <a:endParaRPr lang="zh-CN" sz="900" kern="100" dirty="0">
                        <a:solidFill>
                          <a:schemeClr val="tx1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endParaRPr lang="en-US" sz="900" kern="100" dirty="0">
                        <a:solidFill>
                          <a:schemeClr val="tx1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3305" marR="633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zh-CN" sz="900" kern="100" dirty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×××（安装）单位工程施工图预算表</a:t>
                      </a:r>
                    </a:p>
                  </a:txBody>
                  <a:tcPr marL="63305" marR="633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endParaRPr lang="en-US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3305" marR="633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0446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900" kern="100" dirty="0" smtClean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       5</a:t>
                      </a:r>
                      <a:endParaRPr lang="zh-CN" sz="900" kern="100" dirty="0">
                        <a:solidFill>
                          <a:schemeClr val="tx1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3305" marR="633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endParaRPr lang="en-US" sz="900" kern="100" dirty="0">
                        <a:solidFill>
                          <a:schemeClr val="tx1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3305" marR="633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zh-CN" sz="900" kern="100" dirty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补充单位估价表</a:t>
                      </a:r>
                    </a:p>
                  </a:txBody>
                  <a:tcPr marL="63305" marR="633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endParaRPr lang="en-US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3305" marR="633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0238"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endParaRPr lang="en-US" sz="9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3305" marR="633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endParaRPr lang="en-US" sz="9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3305" marR="633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endParaRPr lang="en-US" sz="9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3305" marR="633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endParaRPr lang="en-US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3305" marR="633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0238">
                <a:tc>
                  <a:txBody>
                    <a:bodyPr/>
                    <a:lstStyle/>
                    <a:p>
                      <a:pPr algn="just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endParaRPr lang="en-US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3305" marR="633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endParaRPr lang="en-US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3305" marR="633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endParaRPr lang="en-US" sz="9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3305" marR="633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endParaRPr lang="en-US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3305" marR="633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0238"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endParaRPr lang="en-US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3305" marR="633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endParaRPr lang="en-US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3305" marR="633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endParaRPr lang="en-US" sz="9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3305" marR="633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endParaRPr lang="en-US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3305" marR="633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0238"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endParaRPr lang="en-US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3305" marR="633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endParaRPr lang="en-US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3305" marR="633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endParaRPr lang="en-US" sz="9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3305" marR="633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endParaRPr lang="en-US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3305" marR="633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0238">
                <a:tc>
                  <a:txBody>
                    <a:bodyPr/>
                    <a:lstStyle/>
                    <a:p>
                      <a:pPr algn="just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endParaRPr lang="en-US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3305" marR="633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endParaRPr lang="en-US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3305" marR="633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endParaRPr lang="en-US" sz="9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3305" marR="633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endParaRPr lang="en-US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3305" marR="633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0238">
                <a:tc>
                  <a:txBody>
                    <a:bodyPr/>
                    <a:lstStyle/>
                    <a:p>
                      <a:pPr algn="just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endParaRPr lang="en-US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3305" marR="633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endParaRPr lang="en-US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3305" marR="633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endParaRPr lang="en-US" sz="9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3305" marR="633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endParaRPr lang="en-US" sz="9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3305" marR="633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0238">
                <a:tc>
                  <a:txBody>
                    <a:bodyPr/>
                    <a:lstStyle/>
                    <a:p>
                      <a:pPr algn="just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endParaRPr lang="en-US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3305" marR="633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endParaRPr lang="en-US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3305" marR="633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endParaRPr lang="en-US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3305" marR="633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endParaRPr lang="en-US" sz="9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3305" marR="633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0238"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endParaRPr lang="en-US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3305" marR="633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endParaRPr lang="en-US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3305" marR="633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endParaRPr lang="en-US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3305" marR="633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endParaRPr lang="en-US" sz="9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3305" marR="633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4"/>
          <p:cNvGrpSpPr>
            <a:grpSpLocks/>
          </p:cNvGrpSpPr>
          <p:nvPr/>
        </p:nvGrpSpPr>
        <p:grpSpPr bwMode="auto">
          <a:xfrm>
            <a:off x="633046" y="422275"/>
            <a:ext cx="4868008" cy="642938"/>
            <a:chOff x="632383" y="422260"/>
            <a:chExt cx="4868311" cy="642941"/>
          </a:xfrm>
        </p:grpSpPr>
        <p:pic>
          <p:nvPicPr>
            <p:cNvPr id="74765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632383" y="422260"/>
              <a:ext cx="969760" cy="642941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</p:spPr>
        </p:pic>
        <p:sp>
          <p:nvSpPr>
            <p:cNvPr id="74766" name="TextBox 6"/>
            <p:cNvSpPr txBox="1">
              <a:spLocks noChangeArrowheads="1"/>
            </p:cNvSpPr>
            <p:nvPr/>
          </p:nvSpPr>
          <p:spPr bwMode="auto">
            <a:xfrm>
              <a:off x="1503067" y="430185"/>
              <a:ext cx="3926189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2400">
                  <a:solidFill>
                    <a:srgbClr val="1D8AC8"/>
                  </a:solidFill>
                  <a:latin typeface="华文新魏" pitchFamily="2" charset="-122"/>
                  <a:ea typeface="华文新魏" pitchFamily="2" charset="-122"/>
                </a:rPr>
                <a:t>中国建设工程造价管理协会</a:t>
              </a:r>
            </a:p>
          </p:txBody>
        </p:sp>
        <p:sp>
          <p:nvSpPr>
            <p:cNvPr id="8" name="矩形 7"/>
            <p:cNvSpPr/>
            <p:nvPr/>
          </p:nvSpPr>
          <p:spPr>
            <a:xfrm>
              <a:off x="1502876" y="1008051"/>
              <a:ext cx="3997818" cy="46037"/>
            </a:xfrm>
            <a:prstGeom prst="rect">
              <a:avLst/>
            </a:prstGeom>
            <a:solidFill>
              <a:srgbClr val="1D8AC8"/>
            </a:solidFill>
            <a:ln>
              <a:solidFill>
                <a:srgbClr val="1D8AC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rgbClr val="FF0000"/>
                </a:solidFill>
              </a:endParaRPr>
            </a:p>
          </p:txBody>
        </p:sp>
      </p:grpSp>
      <p:sp>
        <p:nvSpPr>
          <p:cNvPr id="9" name="同侧圆角矩形 4"/>
          <p:cNvSpPr/>
          <p:nvPr/>
        </p:nvSpPr>
        <p:spPr bwMode="auto">
          <a:xfrm>
            <a:off x="6879997" y="428605"/>
            <a:ext cx="1450741" cy="714359"/>
          </a:xfrm>
          <a:prstGeom prst="rect">
            <a:avLst/>
          </a:prstGeom>
          <a:ln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lIns="247650" tIns="123825" rIns="247650" bIns="123825" spcCol="1270" anchor="ctr"/>
          <a:lstStyle/>
          <a:p>
            <a:pPr>
              <a:defRPr/>
            </a:pPr>
            <a:r>
              <a:rPr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  附  录</a:t>
            </a:r>
            <a:endParaRPr lang="zh-CN" altLang="zh-CN" sz="2400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Rectangle 1"/>
          <p:cNvSpPr>
            <a:spLocks noChangeArrowheads="1"/>
          </p:cNvSpPr>
          <p:nvPr/>
        </p:nvSpPr>
        <p:spPr bwMode="auto">
          <a:xfrm>
            <a:off x="2461831" y="1071546"/>
            <a:ext cx="4615994" cy="6103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165048" rIns="91440" bIns="165048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kumimoji="0" lang="x-none" altLang="zh-CN" dirty="0" smtClean="0" bmk="_Toc385509759">
                <a:solidFill>
                  <a:schemeClr val="tx1"/>
                </a:solidFill>
                <a:latin typeface="Cambria" pitchFamily="18" charset="0"/>
                <a:cs typeface="宋体" pitchFamily="2" charset="-122"/>
              </a:rPr>
              <a:t>附录C  </a:t>
            </a:r>
            <a:r>
              <a:rPr kumimoji="0" lang="en-US" altLang="zh-CN" dirty="0" smtClean="0" bmk="_Toc385509759">
                <a:solidFill>
                  <a:schemeClr val="tx1"/>
                </a:solidFill>
                <a:latin typeface="Cambria" pitchFamily="18" charset="0"/>
                <a:cs typeface="宋体" pitchFamily="2" charset="-122"/>
              </a:rPr>
              <a:t> </a:t>
            </a:r>
            <a:r>
              <a:rPr kumimoji="0" lang="x-none" altLang="zh-CN" dirty="0" smtClean="0" bmk="_Toc385509759">
                <a:solidFill>
                  <a:schemeClr val="tx1"/>
                </a:solidFill>
                <a:latin typeface="Cambria" pitchFamily="18" charset="0"/>
                <a:cs typeface="宋体" pitchFamily="2" charset="-122"/>
              </a:rPr>
              <a:t>单位工程施工图预算成果文件格式</a:t>
            </a:r>
            <a:endParaRPr kumimoji="0" lang="zh-CN" altLang="en-US" dirty="0" smtClean="0" bmk="_Toc385509759">
              <a:solidFill>
                <a:schemeClr val="tx1"/>
              </a:solidFill>
              <a:latin typeface="Cambria" pitchFamily="18" charset="0"/>
              <a:cs typeface="宋体" pitchFamily="2" charset="-122"/>
            </a:endParaRPr>
          </a:p>
        </p:txBody>
      </p:sp>
      <p:sp>
        <p:nvSpPr>
          <p:cNvPr id="567297" name="Rectangle 1"/>
          <p:cNvSpPr>
            <a:spLocks noChangeArrowheads="1"/>
          </p:cNvSpPr>
          <p:nvPr/>
        </p:nvSpPr>
        <p:spPr bwMode="auto">
          <a:xfrm>
            <a:off x="615434" y="1500174"/>
            <a:ext cx="751747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kumimoji="0" lang="en-US" altLang="zh-CN" b="0" dirty="0" smtClean="0">
                <a:solidFill>
                  <a:schemeClr val="tx1"/>
                </a:solidFill>
                <a:latin typeface="+mn-ea"/>
                <a:ea typeface="+mn-ea"/>
                <a:cs typeface="Times New Roman" pitchFamily="18" charset="0"/>
              </a:rPr>
              <a:t>C.0.4 </a:t>
            </a:r>
            <a:r>
              <a:rPr kumimoji="0" lang="zh-CN" altLang="en-US" b="0" dirty="0" smtClean="0">
                <a:solidFill>
                  <a:schemeClr val="tx1"/>
                </a:solidFill>
                <a:latin typeface="+mn-ea"/>
                <a:ea typeface="+mn-ea"/>
                <a:cs typeface="Times New Roman" pitchFamily="18" charset="0"/>
              </a:rPr>
              <a:t>施工图预算编制说明可按表</a:t>
            </a:r>
            <a:r>
              <a:rPr kumimoji="0" lang="en-US" altLang="zh-CN" b="0" dirty="0" smtClean="0">
                <a:solidFill>
                  <a:schemeClr val="tx1"/>
                </a:solidFill>
                <a:latin typeface="+mn-ea"/>
                <a:ea typeface="+mn-ea"/>
                <a:cs typeface="Times New Roman" pitchFamily="18" charset="0"/>
              </a:rPr>
              <a:t>C.0.4</a:t>
            </a:r>
            <a:r>
              <a:rPr kumimoji="0" lang="zh-CN" altLang="en-US" b="0" dirty="0" smtClean="0">
                <a:solidFill>
                  <a:schemeClr val="tx1"/>
                </a:solidFill>
                <a:latin typeface="+mn-ea"/>
                <a:ea typeface="+mn-ea"/>
                <a:cs typeface="Times New Roman" pitchFamily="18" charset="0"/>
              </a:rPr>
              <a:t>编制。</a:t>
            </a:r>
          </a:p>
        </p:txBody>
      </p:sp>
      <p:sp>
        <p:nvSpPr>
          <p:cNvPr id="506881" name="Rectangle 1"/>
          <p:cNvSpPr>
            <a:spLocks noChangeArrowheads="1"/>
          </p:cNvSpPr>
          <p:nvPr/>
        </p:nvSpPr>
        <p:spPr bwMode="auto">
          <a:xfrm>
            <a:off x="3648801" y="1928802"/>
            <a:ext cx="309931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kumimoji="0" lang="zh-CN" altLang="en-US" sz="1400" dirty="0" smtClean="0">
                <a:solidFill>
                  <a:schemeClr val="tx1"/>
                </a:solidFill>
                <a:latin typeface="+mn-ea"/>
                <a:ea typeface="+mn-ea"/>
                <a:cs typeface="宋体" pitchFamily="2" charset="-122"/>
              </a:rPr>
              <a:t>表</a:t>
            </a:r>
            <a:r>
              <a:rPr kumimoji="0" lang="en-US" altLang="zh-CN" sz="1400" dirty="0" smtClean="0">
                <a:solidFill>
                  <a:schemeClr val="tx1"/>
                </a:solidFill>
                <a:latin typeface="+mn-ea"/>
                <a:ea typeface="+mn-ea"/>
                <a:cs typeface="宋体" pitchFamily="2" charset="-122"/>
              </a:rPr>
              <a:t>C.0.4  </a:t>
            </a:r>
            <a:r>
              <a:rPr kumimoji="0" lang="zh-CN" altLang="en-US" sz="1400" dirty="0" smtClean="0">
                <a:solidFill>
                  <a:schemeClr val="tx1"/>
                </a:solidFill>
                <a:latin typeface="+mn-ea"/>
                <a:ea typeface="+mn-ea"/>
                <a:cs typeface="宋体" pitchFamily="2" charset="-122"/>
              </a:rPr>
              <a:t>施工图预算编制说明</a:t>
            </a:r>
          </a:p>
          <a:p>
            <a:endParaRPr kumimoji="0" lang="zh-CN" altLang="en-US" sz="1400" dirty="0" smtClean="0">
              <a:solidFill>
                <a:schemeClr val="tx1"/>
              </a:solidFill>
              <a:latin typeface="+mn-ea"/>
              <a:ea typeface="+mn-ea"/>
              <a:cs typeface="宋体" pitchFamily="2" charset="-122"/>
            </a:endParaRPr>
          </a:p>
        </p:txBody>
      </p:sp>
      <p:graphicFrame>
        <p:nvGraphicFramePr>
          <p:cNvPr id="12" name="表格 11"/>
          <p:cNvGraphicFramePr>
            <a:graphicFrameLocks noGrp="1"/>
          </p:cNvGraphicFramePr>
          <p:nvPr/>
        </p:nvGraphicFramePr>
        <p:xfrm>
          <a:off x="3055317" y="2357430"/>
          <a:ext cx="4154394" cy="3786214"/>
        </p:xfrm>
        <a:graphic>
          <a:graphicData uri="http://schemas.openxmlformats.org/drawingml/2006/table">
            <a:tbl>
              <a:tblPr/>
              <a:tblGrid>
                <a:gridCol w="4154394"/>
              </a:tblGrid>
              <a:tr h="378621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2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1600" b="1" kern="100" dirty="0">
                          <a:latin typeface="Times New Roman"/>
                          <a:ea typeface="宋体"/>
                          <a:cs typeface="Times New Roman"/>
                        </a:rPr>
                        <a:t>编 制 说 明</a:t>
                      </a:r>
                      <a:endParaRPr lang="zh-CN" sz="1050" kern="100" dirty="0">
                        <a:latin typeface="Times New Roman"/>
                        <a:ea typeface="宋体"/>
                        <a:cs typeface="Times New Roman"/>
                      </a:endParaRPr>
                    </a:p>
                    <a:p>
                      <a:pPr indent="30480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latin typeface="宋体"/>
                          <a:ea typeface="宋体"/>
                          <a:cs typeface="Times New Roman"/>
                        </a:rPr>
                        <a:t>1  </a:t>
                      </a:r>
                      <a:r>
                        <a:rPr lang="zh-CN" sz="1200" kern="100" dirty="0">
                          <a:latin typeface="Times New Roman"/>
                          <a:ea typeface="宋体"/>
                          <a:cs typeface="Times New Roman"/>
                        </a:rPr>
                        <a:t>工程概况</a:t>
                      </a:r>
                      <a:endParaRPr lang="zh-CN" sz="1050" kern="100" dirty="0">
                        <a:latin typeface="Times New Roman"/>
                        <a:ea typeface="宋体"/>
                        <a:cs typeface="Times New Roman"/>
                      </a:endParaRPr>
                    </a:p>
                    <a:p>
                      <a:pPr marL="208280" indent="7620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latin typeface="宋体"/>
                          <a:ea typeface="宋体"/>
                          <a:cs typeface="Times New Roman"/>
                        </a:rPr>
                        <a:t>2  </a:t>
                      </a:r>
                      <a:r>
                        <a:rPr lang="zh-CN" sz="1200" kern="100" dirty="0">
                          <a:latin typeface="Times New Roman"/>
                          <a:ea typeface="宋体"/>
                          <a:cs typeface="Times New Roman"/>
                        </a:rPr>
                        <a:t>主要技术经济指标</a:t>
                      </a:r>
                      <a:endParaRPr lang="zh-CN" sz="1050" kern="100" dirty="0">
                        <a:latin typeface="Times New Roman"/>
                        <a:ea typeface="宋体"/>
                        <a:cs typeface="Times New Roman"/>
                      </a:endParaRPr>
                    </a:p>
                    <a:p>
                      <a:pPr marL="208280" indent="7620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latin typeface="宋体"/>
                          <a:ea typeface="宋体"/>
                          <a:cs typeface="Times New Roman"/>
                        </a:rPr>
                        <a:t>3  </a:t>
                      </a:r>
                      <a:r>
                        <a:rPr lang="zh-CN" sz="1200" kern="100" dirty="0">
                          <a:latin typeface="Times New Roman"/>
                          <a:ea typeface="宋体"/>
                          <a:cs typeface="Times New Roman"/>
                        </a:rPr>
                        <a:t>编制依据</a:t>
                      </a:r>
                      <a:endParaRPr lang="zh-CN" sz="1050" kern="100" dirty="0">
                        <a:latin typeface="Times New Roman"/>
                        <a:ea typeface="宋体"/>
                        <a:cs typeface="Times New Roman"/>
                      </a:endParaRPr>
                    </a:p>
                    <a:p>
                      <a:pPr marL="208280" indent="7620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latin typeface="宋体"/>
                          <a:ea typeface="宋体"/>
                          <a:cs typeface="Times New Roman"/>
                        </a:rPr>
                        <a:t>4  </a:t>
                      </a:r>
                      <a:r>
                        <a:rPr lang="zh-CN" sz="1200" kern="100" dirty="0">
                          <a:latin typeface="Times New Roman"/>
                          <a:ea typeface="宋体"/>
                          <a:cs typeface="Times New Roman"/>
                        </a:rPr>
                        <a:t>建筑、安装工程费用计算方法及其费用计取的说明</a:t>
                      </a:r>
                      <a:endParaRPr lang="zh-CN" sz="1050" kern="100" dirty="0">
                        <a:latin typeface="Times New Roman"/>
                        <a:ea typeface="宋体"/>
                        <a:cs typeface="Times New Roman"/>
                      </a:endParaRPr>
                    </a:p>
                    <a:p>
                      <a:pPr marL="208280" indent="7620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latin typeface="宋体"/>
                          <a:ea typeface="宋体"/>
                          <a:cs typeface="Times New Roman"/>
                        </a:rPr>
                        <a:t>5  </a:t>
                      </a:r>
                      <a:r>
                        <a:rPr lang="zh-CN" sz="1200" kern="100" dirty="0">
                          <a:latin typeface="Times New Roman"/>
                          <a:ea typeface="宋体"/>
                          <a:cs typeface="Times New Roman"/>
                        </a:rPr>
                        <a:t>其他有关说明的问题</a:t>
                      </a:r>
                      <a:endParaRPr lang="zh-CN" sz="105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3305" marR="633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4"/>
          <p:cNvGrpSpPr>
            <a:grpSpLocks/>
          </p:cNvGrpSpPr>
          <p:nvPr/>
        </p:nvGrpSpPr>
        <p:grpSpPr bwMode="auto">
          <a:xfrm>
            <a:off x="633046" y="422275"/>
            <a:ext cx="4868008" cy="642938"/>
            <a:chOff x="632383" y="422260"/>
            <a:chExt cx="4868311" cy="642941"/>
          </a:xfrm>
        </p:grpSpPr>
        <p:pic>
          <p:nvPicPr>
            <p:cNvPr id="74765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632383" y="422260"/>
              <a:ext cx="969760" cy="642941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</p:spPr>
        </p:pic>
        <p:sp>
          <p:nvSpPr>
            <p:cNvPr id="74766" name="TextBox 6"/>
            <p:cNvSpPr txBox="1">
              <a:spLocks noChangeArrowheads="1"/>
            </p:cNvSpPr>
            <p:nvPr/>
          </p:nvSpPr>
          <p:spPr bwMode="auto">
            <a:xfrm>
              <a:off x="1503067" y="430185"/>
              <a:ext cx="3926189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2400">
                  <a:solidFill>
                    <a:srgbClr val="1D8AC8"/>
                  </a:solidFill>
                  <a:latin typeface="华文新魏" pitchFamily="2" charset="-122"/>
                  <a:ea typeface="华文新魏" pitchFamily="2" charset="-122"/>
                </a:rPr>
                <a:t>中国建设工程造价管理协会</a:t>
              </a:r>
            </a:p>
          </p:txBody>
        </p:sp>
        <p:sp>
          <p:nvSpPr>
            <p:cNvPr id="8" name="矩形 7"/>
            <p:cNvSpPr/>
            <p:nvPr/>
          </p:nvSpPr>
          <p:spPr>
            <a:xfrm>
              <a:off x="1502876" y="1008051"/>
              <a:ext cx="3997818" cy="46037"/>
            </a:xfrm>
            <a:prstGeom prst="rect">
              <a:avLst/>
            </a:prstGeom>
            <a:solidFill>
              <a:srgbClr val="1D8AC8"/>
            </a:solidFill>
            <a:ln>
              <a:solidFill>
                <a:srgbClr val="1D8AC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rgbClr val="FF0000"/>
                </a:solidFill>
              </a:endParaRPr>
            </a:p>
          </p:txBody>
        </p:sp>
      </p:grpSp>
      <p:sp>
        <p:nvSpPr>
          <p:cNvPr id="9" name="同侧圆角矩形 4"/>
          <p:cNvSpPr/>
          <p:nvPr/>
        </p:nvSpPr>
        <p:spPr bwMode="auto">
          <a:xfrm>
            <a:off x="6814054" y="500043"/>
            <a:ext cx="1450741" cy="714359"/>
          </a:xfrm>
          <a:prstGeom prst="rect">
            <a:avLst/>
          </a:prstGeom>
          <a:ln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lIns="247650" tIns="123825" rIns="247650" bIns="123825" spcCol="1270" anchor="ctr"/>
          <a:lstStyle/>
          <a:p>
            <a:pPr>
              <a:defRPr/>
            </a:pPr>
            <a:r>
              <a:rPr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  附  录</a:t>
            </a:r>
            <a:endParaRPr lang="zh-CN" altLang="zh-CN" sz="2400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Rectangle 1"/>
          <p:cNvSpPr>
            <a:spLocks noChangeArrowheads="1"/>
          </p:cNvSpPr>
          <p:nvPr/>
        </p:nvSpPr>
        <p:spPr bwMode="auto">
          <a:xfrm>
            <a:off x="3121259" y="1144830"/>
            <a:ext cx="3626852" cy="6103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165048" rIns="91440" bIns="165048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kumimoji="0" lang="x-none" altLang="zh-CN" dirty="0" smtClean="0" bmk="_Toc385509759">
                <a:solidFill>
                  <a:schemeClr val="tx1"/>
                </a:solidFill>
                <a:latin typeface="Cambria" pitchFamily="18" charset="0"/>
                <a:cs typeface="宋体" pitchFamily="2" charset="-122"/>
              </a:rPr>
              <a:t>附录A </a:t>
            </a:r>
            <a:r>
              <a:rPr kumimoji="0" lang="en-US" altLang="zh-CN" dirty="0" smtClean="0" bmk="_Toc385509759">
                <a:solidFill>
                  <a:schemeClr val="tx1"/>
                </a:solidFill>
                <a:latin typeface="Cambria" pitchFamily="18" charset="0"/>
                <a:cs typeface="宋体" pitchFamily="2" charset="-122"/>
              </a:rPr>
              <a:t>   </a:t>
            </a:r>
            <a:r>
              <a:rPr kumimoji="0" lang="x-none" altLang="zh-CN" dirty="0" smtClean="0" bmk="_Toc385509759">
                <a:solidFill>
                  <a:schemeClr val="tx1"/>
                </a:solidFill>
                <a:latin typeface="Cambria" pitchFamily="18" charset="0"/>
                <a:cs typeface="宋体" pitchFamily="2" charset="-122"/>
              </a:rPr>
              <a:t>投资估算成果文件格式</a:t>
            </a:r>
            <a:endParaRPr kumimoji="0" lang="zh-CN" altLang="en-US" dirty="0" smtClean="0" bmk="_Toc385509759">
              <a:solidFill>
                <a:schemeClr val="tx1"/>
              </a:solidFill>
              <a:latin typeface="Cambria" pitchFamily="18" charset="0"/>
              <a:cs typeface="宋体" pitchFamily="2" charset="-122"/>
            </a:endParaRPr>
          </a:p>
        </p:txBody>
      </p:sp>
      <p:sp>
        <p:nvSpPr>
          <p:cNvPr id="567297" name="Rectangle 1"/>
          <p:cNvSpPr>
            <a:spLocks noChangeArrowheads="1"/>
          </p:cNvSpPr>
          <p:nvPr/>
        </p:nvSpPr>
        <p:spPr bwMode="auto">
          <a:xfrm>
            <a:off x="747319" y="1643050"/>
            <a:ext cx="441816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ea typeface="+mn-ea"/>
                <a:cs typeface="Times New Roman" pitchFamily="18" charset="0"/>
              </a:rPr>
              <a:t>A.0.1  </a:t>
            </a:r>
            <a:r>
              <a:rPr kumimoji="0" lang="zh-CN" alt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ea typeface="+mn-ea"/>
                <a:cs typeface="Times New Roman" pitchFamily="18" charset="0"/>
              </a:rPr>
              <a:t>投资估算封面可按表</a:t>
            </a: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ea typeface="+mn-ea"/>
                <a:cs typeface="Times New Roman" pitchFamily="18" charset="0"/>
              </a:rPr>
              <a:t>A.0.1</a:t>
            </a:r>
            <a:r>
              <a:rPr kumimoji="0" lang="zh-CN" alt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ea typeface="+mn-ea"/>
                <a:cs typeface="Times New Roman" pitchFamily="18" charset="0"/>
              </a:rPr>
              <a:t>编制。</a:t>
            </a:r>
            <a:endParaRPr kumimoji="0" lang="zh-CN" altLang="en-US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n-ea"/>
              <a:ea typeface="+mn-ea"/>
              <a:cs typeface="宋体" pitchFamily="2" charset="-122"/>
            </a:endParaRPr>
          </a:p>
        </p:txBody>
      </p:sp>
      <p:sp>
        <p:nvSpPr>
          <p:cNvPr id="567298" name="Rectangle 2"/>
          <p:cNvSpPr>
            <a:spLocks noChangeArrowheads="1"/>
          </p:cNvSpPr>
          <p:nvPr/>
        </p:nvSpPr>
        <p:spPr bwMode="auto">
          <a:xfrm>
            <a:off x="2527774" y="2071679"/>
            <a:ext cx="4352223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ea typeface="+mn-ea"/>
                <a:cs typeface="宋体" pitchFamily="2" charset="-122"/>
              </a:rPr>
              <a:t>表</a:t>
            </a:r>
            <a:r>
              <a:rPr kumimoji="0" lang="en-US" altLang="zh-CN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ea typeface="+mn-ea"/>
                <a:cs typeface="宋体" pitchFamily="2" charset="-122"/>
              </a:rPr>
              <a:t>A.0.1  </a:t>
            </a:r>
            <a:r>
              <a:rPr kumimoji="0" lang="zh-CN" altLang="en-US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ea typeface="+mn-ea"/>
                <a:cs typeface="宋体" pitchFamily="2" charset="-122"/>
              </a:rPr>
              <a:t>投资估算封面</a:t>
            </a:r>
            <a:endParaRPr kumimoji="0" lang="zh-CN" alt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n-ea"/>
              <a:ea typeface="+mn-ea"/>
              <a:cs typeface="宋体" pitchFamily="2" charset="-122"/>
            </a:endParaRPr>
          </a:p>
        </p:txBody>
      </p:sp>
      <p:graphicFrame>
        <p:nvGraphicFramePr>
          <p:cNvPr id="12" name="表格 11"/>
          <p:cNvGraphicFramePr>
            <a:graphicFrameLocks noGrp="1"/>
          </p:cNvGraphicFramePr>
          <p:nvPr/>
        </p:nvGraphicFramePr>
        <p:xfrm>
          <a:off x="3081797" y="2500306"/>
          <a:ext cx="3534429" cy="3714776"/>
        </p:xfrm>
        <a:graphic>
          <a:graphicData uri="http://schemas.openxmlformats.org/drawingml/2006/table">
            <a:tbl>
              <a:tblPr/>
              <a:tblGrid>
                <a:gridCol w="3534429"/>
              </a:tblGrid>
              <a:tr h="3714776"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en-US" sz="1200" b="1" kern="100" dirty="0" smtClean="0">
                        <a:latin typeface="+mn-ea"/>
                        <a:ea typeface="+mn-ea"/>
                        <a:cs typeface="Times New Roman"/>
                      </a:endParaRPr>
                    </a:p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1400" b="1" kern="100" dirty="0" smtClean="0">
                          <a:latin typeface="+mn-ea"/>
                          <a:ea typeface="+mn-ea"/>
                          <a:cs typeface="Times New Roman"/>
                        </a:rPr>
                        <a:t>(</a:t>
                      </a:r>
                      <a:r>
                        <a:rPr lang="zh-CN" sz="1400" b="1" kern="100" dirty="0">
                          <a:latin typeface="+mn-ea"/>
                          <a:ea typeface="+mn-ea"/>
                          <a:cs typeface="Times New Roman"/>
                        </a:rPr>
                        <a:t>工程名称</a:t>
                      </a:r>
                      <a:r>
                        <a:rPr lang="en-US" sz="1400" b="1" kern="100" dirty="0">
                          <a:latin typeface="+mn-ea"/>
                          <a:ea typeface="+mn-ea"/>
                          <a:cs typeface="Times New Roman"/>
                        </a:rPr>
                        <a:t>)</a:t>
                      </a:r>
                      <a:endParaRPr lang="zh-CN" sz="1400" b="1" kern="100" dirty="0">
                        <a:latin typeface="+mn-ea"/>
                        <a:ea typeface="+mn-ea"/>
                        <a:cs typeface="Times New Roman"/>
                      </a:endParaRPr>
                    </a:p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1800" b="1" kern="100" dirty="0">
                          <a:latin typeface="黑体" pitchFamily="49" charset="-122"/>
                          <a:ea typeface="黑体" pitchFamily="49" charset="-122"/>
                          <a:cs typeface="Times New Roman"/>
                        </a:rPr>
                        <a:t>投 资 估 </a:t>
                      </a:r>
                      <a:r>
                        <a:rPr lang="zh-CN" sz="1800" b="1" kern="100" dirty="0" smtClean="0">
                          <a:latin typeface="黑体" pitchFamily="49" charset="-122"/>
                          <a:ea typeface="黑体" pitchFamily="49" charset="-122"/>
                          <a:cs typeface="Times New Roman"/>
                        </a:rPr>
                        <a:t>算</a:t>
                      </a:r>
                      <a:endParaRPr lang="en-US" altLang="zh-CN" sz="1800" b="1" kern="100" dirty="0" smtClean="0">
                        <a:latin typeface="黑体" pitchFamily="49" charset="-122"/>
                        <a:ea typeface="黑体" pitchFamily="49" charset="-122"/>
                        <a:cs typeface="Times New Roman"/>
                      </a:endParaRPr>
                    </a:p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en-US" altLang="zh-CN" sz="1600" b="1" kern="100" dirty="0" smtClean="0">
                        <a:latin typeface="Times New Roman"/>
                        <a:ea typeface="黑体"/>
                        <a:cs typeface="Times New Roman"/>
                      </a:endParaRPr>
                    </a:p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  <a:p>
                      <a:pPr marL="0" algn="ctr" defTabSz="914400" rtl="0" eaLnBrk="1" latinLnBrk="0" hangingPunct="1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1400" b="1" kern="1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Times New Roman"/>
                        </a:rPr>
                        <a:t>档案号：</a:t>
                      </a:r>
                      <a:r>
                        <a:rPr lang="en-US" sz="1200" b="1" kern="1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Times New Roman"/>
                        </a:rPr>
                        <a:t>  </a:t>
                      </a:r>
                      <a:endParaRPr lang="zh-CN" sz="1200" b="1" kern="100" dirty="0" smtClean="0">
                        <a:solidFill>
                          <a:schemeClr val="tx1"/>
                        </a:solidFill>
                        <a:latin typeface="+mn-ea"/>
                        <a:ea typeface="+mn-ea"/>
                        <a:cs typeface="Times New Roman"/>
                      </a:endParaRPr>
                    </a:p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en-US" sz="800" b="1" kern="100" dirty="0" smtClean="0">
                        <a:latin typeface="Times New Roman"/>
                        <a:ea typeface="宋体"/>
                        <a:cs typeface="Times New Roman"/>
                      </a:endParaRPr>
                    </a:p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en-US" sz="800" b="1" kern="100" dirty="0" smtClean="0">
                        <a:latin typeface="Times New Roman"/>
                        <a:ea typeface="宋体"/>
                        <a:cs typeface="Times New Roman"/>
                      </a:endParaRPr>
                    </a:p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en-US" sz="800" b="1" kern="100" dirty="0" smtClean="0">
                        <a:latin typeface="Times New Roman"/>
                        <a:ea typeface="宋体"/>
                        <a:cs typeface="Times New Roman"/>
                      </a:endParaRPr>
                    </a:p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en-US" sz="800" b="1" kern="100" dirty="0" smtClean="0">
                        <a:latin typeface="Times New Roman"/>
                        <a:ea typeface="宋体"/>
                        <a:cs typeface="Times New Roman"/>
                      </a:endParaRPr>
                    </a:p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en-US" sz="800" b="1" kern="100" dirty="0" smtClean="0">
                        <a:latin typeface="Times New Roman"/>
                        <a:ea typeface="宋体"/>
                        <a:cs typeface="Times New Roman"/>
                      </a:endParaRPr>
                    </a:p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en-US" sz="800" b="1" kern="100" dirty="0" smtClean="0">
                        <a:latin typeface="Times New Roman"/>
                        <a:ea typeface="宋体"/>
                        <a:cs typeface="Times New Roman"/>
                      </a:endParaRPr>
                    </a:p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en-US" sz="800" b="1" kern="100" dirty="0" smtClean="0">
                        <a:latin typeface="Times New Roman"/>
                        <a:ea typeface="宋体"/>
                        <a:cs typeface="Times New Roman"/>
                      </a:endParaRPr>
                    </a:p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en-US" sz="800" b="1" kern="100" dirty="0" smtClean="0">
                        <a:latin typeface="Times New Roman"/>
                        <a:ea typeface="宋体"/>
                        <a:cs typeface="Times New Roman"/>
                      </a:endParaRPr>
                    </a:p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1000" b="1" kern="100" dirty="0" smtClean="0">
                          <a:latin typeface="+mn-ea"/>
                          <a:ea typeface="+mn-ea"/>
                          <a:cs typeface="Times New Roman"/>
                        </a:rPr>
                        <a:t>(</a:t>
                      </a:r>
                      <a:r>
                        <a:rPr lang="zh-CN" sz="1000" b="1" kern="100" dirty="0">
                          <a:latin typeface="+mn-ea"/>
                          <a:ea typeface="+mn-ea"/>
                          <a:cs typeface="Times New Roman"/>
                        </a:rPr>
                        <a:t>编制单位名称</a:t>
                      </a:r>
                      <a:r>
                        <a:rPr lang="en-US" sz="1000" b="1" kern="100" dirty="0">
                          <a:latin typeface="+mn-ea"/>
                          <a:ea typeface="+mn-ea"/>
                          <a:cs typeface="Times New Roman"/>
                        </a:rPr>
                        <a:t>)</a:t>
                      </a:r>
                      <a:endParaRPr lang="zh-CN" sz="1000" kern="100" dirty="0">
                        <a:latin typeface="+mn-ea"/>
                        <a:ea typeface="+mn-ea"/>
                        <a:cs typeface="Times New Roman"/>
                      </a:endParaRPr>
                    </a:p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1000" b="1" kern="100" dirty="0">
                          <a:latin typeface="+mn-ea"/>
                          <a:ea typeface="+mn-ea"/>
                          <a:cs typeface="Times New Roman"/>
                        </a:rPr>
                        <a:t>(</a:t>
                      </a:r>
                      <a:r>
                        <a:rPr lang="zh-CN" sz="1000" b="1" kern="100" dirty="0">
                          <a:latin typeface="+mn-ea"/>
                          <a:ea typeface="+mn-ea"/>
                          <a:cs typeface="Times New Roman"/>
                        </a:rPr>
                        <a:t>工程造价咨询企业执业印章）</a:t>
                      </a:r>
                      <a:endParaRPr lang="zh-CN" sz="1000" kern="100" dirty="0">
                        <a:latin typeface="+mn-ea"/>
                        <a:ea typeface="+mn-ea"/>
                        <a:cs typeface="Times New Roman"/>
                      </a:endParaRPr>
                    </a:p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1000" b="1" kern="100" dirty="0">
                          <a:latin typeface="+mn-ea"/>
                          <a:ea typeface="+mn-ea"/>
                          <a:cs typeface="Times New Roman"/>
                        </a:rPr>
                        <a:t>年</a:t>
                      </a:r>
                      <a:r>
                        <a:rPr lang="en-US" sz="1000" b="1" kern="100" dirty="0">
                          <a:latin typeface="+mn-ea"/>
                          <a:ea typeface="+mn-ea"/>
                          <a:cs typeface="Times New Roman"/>
                        </a:rPr>
                        <a:t>   </a:t>
                      </a:r>
                      <a:r>
                        <a:rPr lang="zh-CN" sz="1000" b="1" kern="100" dirty="0">
                          <a:latin typeface="+mn-ea"/>
                          <a:ea typeface="+mn-ea"/>
                          <a:cs typeface="Times New Roman"/>
                        </a:rPr>
                        <a:t>月</a:t>
                      </a:r>
                      <a:r>
                        <a:rPr lang="en-US" sz="1000" b="1" kern="100" dirty="0">
                          <a:latin typeface="+mn-ea"/>
                          <a:ea typeface="+mn-ea"/>
                          <a:cs typeface="Times New Roman"/>
                        </a:rPr>
                        <a:t>   </a:t>
                      </a:r>
                      <a:r>
                        <a:rPr lang="zh-CN" sz="1000" b="1" kern="100" dirty="0">
                          <a:latin typeface="+mn-ea"/>
                          <a:ea typeface="+mn-ea"/>
                          <a:cs typeface="Times New Roman"/>
                        </a:rPr>
                        <a:t>日</a:t>
                      </a:r>
                      <a:endParaRPr lang="zh-CN" sz="1000" kern="100" dirty="0">
                        <a:latin typeface="+mn-ea"/>
                        <a:ea typeface="+mn-ea"/>
                        <a:cs typeface="Times New Roman"/>
                      </a:endParaRPr>
                    </a:p>
                  </a:txBody>
                  <a:tcPr marL="49305" marR="493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4"/>
          <p:cNvGrpSpPr>
            <a:grpSpLocks/>
          </p:cNvGrpSpPr>
          <p:nvPr/>
        </p:nvGrpSpPr>
        <p:grpSpPr bwMode="auto">
          <a:xfrm>
            <a:off x="633046" y="422275"/>
            <a:ext cx="4868008" cy="642938"/>
            <a:chOff x="632383" y="422260"/>
            <a:chExt cx="4868311" cy="642941"/>
          </a:xfrm>
        </p:grpSpPr>
        <p:pic>
          <p:nvPicPr>
            <p:cNvPr id="74765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632383" y="422260"/>
              <a:ext cx="969760" cy="642941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</p:spPr>
        </p:pic>
        <p:sp>
          <p:nvSpPr>
            <p:cNvPr id="74766" name="TextBox 6"/>
            <p:cNvSpPr txBox="1">
              <a:spLocks noChangeArrowheads="1"/>
            </p:cNvSpPr>
            <p:nvPr/>
          </p:nvSpPr>
          <p:spPr bwMode="auto">
            <a:xfrm>
              <a:off x="1503067" y="430185"/>
              <a:ext cx="3926189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2400">
                  <a:solidFill>
                    <a:srgbClr val="1D8AC8"/>
                  </a:solidFill>
                  <a:latin typeface="华文新魏" pitchFamily="2" charset="-122"/>
                  <a:ea typeface="华文新魏" pitchFamily="2" charset="-122"/>
                </a:rPr>
                <a:t>中国建设工程造价管理协会</a:t>
              </a:r>
            </a:p>
          </p:txBody>
        </p:sp>
        <p:sp>
          <p:nvSpPr>
            <p:cNvPr id="8" name="矩形 7"/>
            <p:cNvSpPr/>
            <p:nvPr/>
          </p:nvSpPr>
          <p:spPr>
            <a:xfrm>
              <a:off x="1502876" y="1008051"/>
              <a:ext cx="3997818" cy="46037"/>
            </a:xfrm>
            <a:prstGeom prst="rect">
              <a:avLst/>
            </a:prstGeom>
            <a:solidFill>
              <a:srgbClr val="1D8AC8"/>
            </a:solidFill>
            <a:ln>
              <a:solidFill>
                <a:srgbClr val="1D8AC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rgbClr val="FF0000"/>
                </a:solidFill>
              </a:endParaRPr>
            </a:p>
          </p:txBody>
        </p:sp>
      </p:grpSp>
      <p:sp>
        <p:nvSpPr>
          <p:cNvPr id="9" name="同侧圆角矩形 4"/>
          <p:cNvSpPr/>
          <p:nvPr/>
        </p:nvSpPr>
        <p:spPr bwMode="auto">
          <a:xfrm>
            <a:off x="6879997" y="428605"/>
            <a:ext cx="1450741" cy="714359"/>
          </a:xfrm>
          <a:prstGeom prst="rect">
            <a:avLst/>
          </a:prstGeom>
          <a:ln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lIns="247650" tIns="123825" rIns="247650" bIns="123825" spcCol="1270" anchor="ctr"/>
          <a:lstStyle/>
          <a:p>
            <a:pPr>
              <a:defRPr/>
            </a:pPr>
            <a:r>
              <a:rPr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  附  录</a:t>
            </a:r>
            <a:endParaRPr lang="zh-CN" altLang="zh-CN" sz="2400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Rectangle 1"/>
          <p:cNvSpPr>
            <a:spLocks noChangeArrowheads="1"/>
          </p:cNvSpPr>
          <p:nvPr/>
        </p:nvSpPr>
        <p:spPr bwMode="auto">
          <a:xfrm>
            <a:off x="2461831" y="1071546"/>
            <a:ext cx="4615994" cy="6103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165048" rIns="91440" bIns="165048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kumimoji="0" lang="x-none" altLang="zh-CN" dirty="0" smtClean="0" bmk="_Toc385509759">
                <a:solidFill>
                  <a:schemeClr val="tx1"/>
                </a:solidFill>
                <a:latin typeface="Cambria" pitchFamily="18" charset="0"/>
                <a:cs typeface="宋体" pitchFamily="2" charset="-122"/>
              </a:rPr>
              <a:t>附录C  </a:t>
            </a:r>
            <a:r>
              <a:rPr kumimoji="0" lang="en-US" altLang="zh-CN" dirty="0" smtClean="0" bmk="_Toc385509759">
                <a:solidFill>
                  <a:schemeClr val="tx1"/>
                </a:solidFill>
                <a:latin typeface="Cambria" pitchFamily="18" charset="0"/>
                <a:cs typeface="宋体" pitchFamily="2" charset="-122"/>
              </a:rPr>
              <a:t> </a:t>
            </a:r>
            <a:r>
              <a:rPr kumimoji="0" lang="x-none" altLang="zh-CN" dirty="0" smtClean="0" bmk="_Toc385509759">
                <a:solidFill>
                  <a:schemeClr val="tx1"/>
                </a:solidFill>
                <a:latin typeface="Cambria" pitchFamily="18" charset="0"/>
                <a:cs typeface="宋体" pitchFamily="2" charset="-122"/>
              </a:rPr>
              <a:t>单位工程施工图预算成果文件格式</a:t>
            </a:r>
            <a:endParaRPr kumimoji="0" lang="zh-CN" altLang="en-US" dirty="0" smtClean="0" bmk="_Toc385509759">
              <a:solidFill>
                <a:schemeClr val="tx1"/>
              </a:solidFill>
              <a:latin typeface="Cambria" pitchFamily="18" charset="0"/>
              <a:cs typeface="宋体" pitchFamily="2" charset="-122"/>
            </a:endParaRPr>
          </a:p>
        </p:txBody>
      </p:sp>
      <p:sp>
        <p:nvSpPr>
          <p:cNvPr id="567297" name="Rectangle 1"/>
          <p:cNvSpPr>
            <a:spLocks noChangeArrowheads="1"/>
          </p:cNvSpPr>
          <p:nvPr/>
        </p:nvSpPr>
        <p:spPr bwMode="auto">
          <a:xfrm>
            <a:off x="615434" y="1500174"/>
            <a:ext cx="751747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kumimoji="0" lang="en-US" altLang="zh-CN" b="0" dirty="0" smtClean="0">
                <a:solidFill>
                  <a:schemeClr val="tx1"/>
                </a:solidFill>
                <a:latin typeface="+mn-ea"/>
                <a:ea typeface="+mn-ea"/>
                <a:cs typeface="Times New Roman" pitchFamily="18" charset="0"/>
              </a:rPr>
              <a:t>C.0.5 </a:t>
            </a:r>
            <a:r>
              <a:rPr kumimoji="0" lang="zh-CN" altLang="en-US" b="0" dirty="0" smtClean="0">
                <a:solidFill>
                  <a:schemeClr val="tx1"/>
                </a:solidFill>
                <a:latin typeface="+mn-ea"/>
                <a:ea typeface="+mn-ea"/>
                <a:cs typeface="Times New Roman" pitchFamily="18" charset="0"/>
              </a:rPr>
              <a:t>按单位工程汇总的单位工程施工图预算汇总表可按表</a:t>
            </a:r>
            <a:r>
              <a:rPr kumimoji="0" lang="en-US" altLang="zh-CN" b="0" dirty="0" smtClean="0">
                <a:solidFill>
                  <a:schemeClr val="tx1"/>
                </a:solidFill>
                <a:latin typeface="+mn-ea"/>
                <a:ea typeface="+mn-ea"/>
                <a:cs typeface="Times New Roman" pitchFamily="18" charset="0"/>
              </a:rPr>
              <a:t>C.0.5</a:t>
            </a:r>
            <a:r>
              <a:rPr kumimoji="0" lang="zh-CN" altLang="en-US" b="0" dirty="0" smtClean="0">
                <a:solidFill>
                  <a:schemeClr val="tx1"/>
                </a:solidFill>
                <a:latin typeface="+mn-ea"/>
                <a:ea typeface="+mn-ea"/>
                <a:cs typeface="Times New Roman" pitchFamily="18" charset="0"/>
              </a:rPr>
              <a:t>编制。</a:t>
            </a:r>
          </a:p>
        </p:txBody>
      </p:sp>
      <p:sp>
        <p:nvSpPr>
          <p:cNvPr id="506881" name="Rectangle 1"/>
          <p:cNvSpPr>
            <a:spLocks noChangeArrowheads="1"/>
          </p:cNvSpPr>
          <p:nvPr/>
        </p:nvSpPr>
        <p:spPr bwMode="auto">
          <a:xfrm>
            <a:off x="3648801" y="1928802"/>
            <a:ext cx="3099310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kumimoji="0" lang="zh-CN" altLang="en-US" sz="1400" dirty="0" smtClean="0">
                <a:solidFill>
                  <a:schemeClr val="tx1"/>
                </a:solidFill>
                <a:latin typeface="+mn-ea"/>
                <a:ea typeface="+mn-ea"/>
                <a:cs typeface="宋体" pitchFamily="2" charset="-122"/>
              </a:rPr>
              <a:t>表</a:t>
            </a:r>
            <a:r>
              <a:rPr kumimoji="0" lang="en-US" altLang="zh-CN" sz="1400" dirty="0" smtClean="0">
                <a:solidFill>
                  <a:schemeClr val="tx1"/>
                </a:solidFill>
                <a:latin typeface="+mn-ea"/>
                <a:ea typeface="+mn-ea"/>
                <a:cs typeface="宋体" pitchFamily="2" charset="-122"/>
              </a:rPr>
              <a:t>C.0.5  </a:t>
            </a:r>
            <a:r>
              <a:rPr kumimoji="0" lang="zh-CN" altLang="en-US" sz="1400" dirty="0" smtClean="0">
                <a:solidFill>
                  <a:schemeClr val="tx1"/>
                </a:solidFill>
                <a:latin typeface="+mn-ea"/>
                <a:ea typeface="+mn-ea"/>
                <a:cs typeface="宋体" pitchFamily="2" charset="-122"/>
              </a:rPr>
              <a:t>单位工程施工图预算汇总表</a:t>
            </a:r>
          </a:p>
          <a:p>
            <a:endParaRPr kumimoji="0" lang="zh-CN" altLang="en-US" sz="1400" dirty="0" smtClean="0">
              <a:solidFill>
                <a:schemeClr val="tx1"/>
              </a:solidFill>
              <a:latin typeface="+mn-ea"/>
              <a:ea typeface="+mn-ea"/>
              <a:cs typeface="宋体" pitchFamily="2" charset="-122"/>
            </a:endParaRPr>
          </a:p>
        </p:txBody>
      </p:sp>
      <p:sp>
        <p:nvSpPr>
          <p:cNvPr id="517121" name="Rectangle 1"/>
          <p:cNvSpPr>
            <a:spLocks noChangeArrowheads="1"/>
          </p:cNvSpPr>
          <p:nvPr/>
        </p:nvSpPr>
        <p:spPr bwMode="auto">
          <a:xfrm>
            <a:off x="1736461" y="2285993"/>
            <a:ext cx="6462391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施工图预算编号：</a:t>
            </a:r>
            <a:r>
              <a:rPr kumimoji="0" lang="zh-CN" altLang="en-US" sz="10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                </a:t>
            </a:r>
            <a:r>
              <a:rPr kumimoji="0" lang="zh-CN" altLang="en-US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     工程名称：</a:t>
            </a:r>
            <a:r>
              <a:rPr kumimoji="0" lang="zh-CN" altLang="en-US" sz="10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                                       </a:t>
            </a:r>
            <a:r>
              <a:rPr kumimoji="0" lang="zh-CN" altLang="en-US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                                     单位：万元    共  页   第  页</a:t>
            </a:r>
            <a:endParaRPr kumimoji="0" lang="zh-CN" altLang="en-US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graphicFrame>
        <p:nvGraphicFramePr>
          <p:cNvPr id="13" name="表格 12"/>
          <p:cNvGraphicFramePr>
            <a:graphicFrameLocks noGrp="1"/>
          </p:cNvGraphicFramePr>
          <p:nvPr/>
        </p:nvGraphicFramePr>
        <p:xfrm>
          <a:off x="1472690" y="2571748"/>
          <a:ext cx="6528333" cy="3066794"/>
        </p:xfrm>
        <a:graphic>
          <a:graphicData uri="http://schemas.openxmlformats.org/drawingml/2006/table">
            <a:tbl>
              <a:tblPr/>
              <a:tblGrid>
                <a:gridCol w="503819"/>
                <a:gridCol w="675817"/>
                <a:gridCol w="1531243"/>
                <a:gridCol w="532739"/>
                <a:gridCol w="689516"/>
                <a:gridCol w="578402"/>
                <a:gridCol w="578402"/>
                <a:gridCol w="578402"/>
                <a:gridCol w="859993"/>
              </a:tblGrid>
              <a:tr h="221450">
                <a:tc rowSpan="2"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1000" b="1" kern="100" dirty="0">
                          <a:latin typeface="Times New Roman"/>
                          <a:ea typeface="宋体"/>
                          <a:cs typeface="Times New Roman"/>
                        </a:rPr>
                        <a:t>序</a:t>
                      </a: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1000" b="1" kern="100" dirty="0">
                          <a:latin typeface="Times New Roman"/>
                          <a:ea typeface="宋体"/>
                          <a:cs typeface="Times New Roman"/>
                        </a:rPr>
                        <a:t>号</a:t>
                      </a: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1167" marR="511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1000" b="1" kern="100" dirty="0">
                          <a:latin typeface="Times New Roman"/>
                          <a:ea typeface="宋体"/>
                          <a:cs typeface="Times New Roman"/>
                        </a:rPr>
                        <a:t>工程项目编号</a:t>
                      </a: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1167" marR="511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1000" b="1" kern="100" dirty="0">
                          <a:latin typeface="Times New Roman"/>
                          <a:ea typeface="宋体"/>
                          <a:cs typeface="Times New Roman"/>
                        </a:rPr>
                        <a:t>工程项目或费用名称</a:t>
                      </a: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1167" marR="511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1000" b="1" kern="100" dirty="0">
                          <a:latin typeface="Times New Roman"/>
                          <a:ea typeface="宋体"/>
                          <a:cs typeface="Times New Roman"/>
                        </a:rPr>
                        <a:t>建</a:t>
                      </a:r>
                      <a:r>
                        <a:rPr lang="en-US" sz="1000" b="1" kern="100" dirty="0">
                          <a:latin typeface="Times New Roman"/>
                          <a:ea typeface="宋体"/>
                          <a:cs typeface="Times New Roman"/>
                        </a:rPr>
                        <a:t>  </a:t>
                      </a:r>
                      <a:r>
                        <a:rPr lang="zh-CN" sz="1000" b="1" kern="100" dirty="0">
                          <a:latin typeface="Times New Roman"/>
                          <a:ea typeface="宋体"/>
                          <a:cs typeface="Times New Roman"/>
                        </a:rPr>
                        <a:t>筑</a:t>
                      </a: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1000" b="1" kern="100" dirty="0">
                          <a:latin typeface="Times New Roman"/>
                          <a:ea typeface="宋体"/>
                          <a:cs typeface="Times New Roman"/>
                        </a:rPr>
                        <a:t>工程费</a:t>
                      </a: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1167" marR="511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1000" b="1" kern="100">
                          <a:latin typeface="Times New Roman"/>
                          <a:ea typeface="宋体"/>
                          <a:cs typeface="Times New Roman"/>
                        </a:rPr>
                        <a:t>安</a:t>
                      </a:r>
                      <a:r>
                        <a:rPr lang="en-US" sz="1000" b="1" kern="100">
                          <a:latin typeface="Times New Roman"/>
                          <a:ea typeface="宋体"/>
                          <a:cs typeface="Times New Roman"/>
                        </a:rPr>
                        <a:t>  </a:t>
                      </a:r>
                      <a:r>
                        <a:rPr lang="zh-CN" sz="1000" b="1" kern="100">
                          <a:latin typeface="Times New Roman"/>
                          <a:ea typeface="宋体"/>
                          <a:cs typeface="Times New Roman"/>
                        </a:rPr>
                        <a:t>装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1000" b="1" kern="100">
                          <a:latin typeface="Times New Roman"/>
                          <a:ea typeface="宋体"/>
                          <a:cs typeface="Times New Roman"/>
                        </a:rPr>
                        <a:t>工程费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1167" marR="511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1000" b="1" kern="100">
                          <a:latin typeface="Times New Roman"/>
                          <a:ea typeface="宋体"/>
                          <a:cs typeface="Times New Roman"/>
                        </a:rPr>
                        <a:t>合</a:t>
                      </a:r>
                      <a:r>
                        <a:rPr lang="en-US" sz="1000" b="1" kern="100">
                          <a:latin typeface="Times New Roman"/>
                          <a:ea typeface="宋体"/>
                          <a:cs typeface="Times New Roman"/>
                        </a:rPr>
                        <a:t>   </a:t>
                      </a:r>
                      <a:r>
                        <a:rPr lang="zh-CN" sz="1000" b="1" kern="100">
                          <a:latin typeface="Times New Roman"/>
                          <a:ea typeface="宋体"/>
                          <a:cs typeface="Times New Roman"/>
                        </a:rPr>
                        <a:t>计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1167" marR="511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1000" b="1" kern="100" dirty="0">
                          <a:latin typeface="Times New Roman"/>
                          <a:ea typeface="宋体"/>
                          <a:cs typeface="Times New Roman"/>
                        </a:rPr>
                        <a:t>其中：引进部分</a:t>
                      </a: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1167" marR="511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1000" b="1" kern="100">
                          <a:latin typeface="Times New Roman"/>
                          <a:ea typeface="宋体"/>
                          <a:cs typeface="Times New Roman"/>
                        </a:rPr>
                        <a:t>占总投资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1000" b="1" kern="100">
                          <a:latin typeface="Times New Roman"/>
                          <a:ea typeface="宋体"/>
                          <a:cs typeface="Times New Roman"/>
                        </a:rPr>
                        <a:t>比例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1000" b="1" kern="100">
                          <a:latin typeface="Times New Roman"/>
                          <a:ea typeface="宋体"/>
                          <a:cs typeface="Times New Roman"/>
                        </a:rPr>
                        <a:t>(%)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1167" marR="511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2902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1000" b="1" kern="100">
                          <a:latin typeface="Times New Roman"/>
                          <a:ea typeface="宋体"/>
                          <a:cs typeface="Times New Roman"/>
                        </a:rPr>
                        <a:t>美 元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1167" marR="511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1000" b="1" kern="100">
                          <a:latin typeface="Times New Roman"/>
                          <a:ea typeface="宋体"/>
                          <a:cs typeface="Times New Roman"/>
                        </a:rPr>
                        <a:t>折合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1000" b="1" kern="100">
                          <a:latin typeface="Times New Roman"/>
                          <a:ea typeface="宋体"/>
                          <a:cs typeface="Times New Roman"/>
                        </a:rPr>
                        <a:t>人民币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1167" marR="511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221450"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1000" b="1" kern="100">
                          <a:latin typeface="Times New Roman"/>
                          <a:ea typeface="宋体"/>
                          <a:cs typeface="Times New Roman"/>
                        </a:rPr>
                        <a:t>一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1167" marR="511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1167" marR="511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1000" b="1" kern="100" dirty="0">
                          <a:latin typeface="Times New Roman"/>
                          <a:ea typeface="宋体"/>
                          <a:cs typeface="Times New Roman"/>
                        </a:rPr>
                        <a:t>施工图预算汇总金额</a:t>
                      </a: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1167" marR="511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1167" marR="511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1167" marR="511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1167" marR="511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1167" marR="511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1167" marR="511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1167" marR="511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1450"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1000" b="1" kern="100">
                          <a:latin typeface="Times New Roman"/>
                          <a:ea typeface="宋体"/>
                          <a:cs typeface="Times New Roman"/>
                        </a:rPr>
                        <a:t>1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1167" marR="511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1167" marR="511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000" kern="100" dirty="0" smtClean="0">
                          <a:latin typeface="Times New Roman"/>
                          <a:ea typeface="+mn-ea"/>
                          <a:cs typeface="Times New Roman"/>
                        </a:rPr>
                        <a:t>×××</a:t>
                      </a:r>
                      <a:r>
                        <a:rPr lang="zh-CN" sz="1000" b="1" kern="100" dirty="0" smtClean="0">
                          <a:latin typeface="Times New Roman"/>
                          <a:ea typeface="宋体"/>
                          <a:cs typeface="Times New Roman"/>
                        </a:rPr>
                        <a:t>建筑工程</a:t>
                      </a: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1167" marR="511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1167" marR="511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1167" marR="511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1167" marR="511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1167" marR="511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1167" marR="511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1167" marR="511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1450"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1000" b="1" kern="100">
                          <a:latin typeface="Times New Roman"/>
                          <a:ea typeface="宋体"/>
                          <a:cs typeface="Times New Roman"/>
                        </a:rPr>
                        <a:t>2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1167" marR="511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1167" marR="511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000" b="1" kern="100" dirty="0" smtClean="0">
                          <a:latin typeface="Times New Roman"/>
                          <a:ea typeface="宋体"/>
                          <a:cs typeface="Times New Roman"/>
                        </a:rPr>
                        <a:t> </a:t>
                      </a:r>
                      <a:r>
                        <a:rPr lang="en-US" altLang="zh-CN" sz="1000" kern="100" dirty="0" smtClean="0">
                          <a:latin typeface="Times New Roman"/>
                          <a:ea typeface="+mn-ea"/>
                          <a:cs typeface="Times New Roman"/>
                        </a:rPr>
                        <a:t>×××</a:t>
                      </a:r>
                      <a:r>
                        <a:rPr lang="zh-CN" sz="1000" b="1" kern="100" dirty="0" smtClean="0">
                          <a:latin typeface="Times New Roman"/>
                          <a:ea typeface="宋体"/>
                          <a:cs typeface="Times New Roman"/>
                        </a:rPr>
                        <a:t>建筑工程</a:t>
                      </a: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1167" marR="511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1167" marR="511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1167" marR="511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1167" marR="511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1167" marR="511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1167" marR="511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1167" marR="511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1450"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1000" b="1" kern="100">
                          <a:latin typeface="Times New Roman"/>
                          <a:ea typeface="宋体"/>
                          <a:cs typeface="Times New Roman"/>
                        </a:rPr>
                        <a:t>3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1167" marR="511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1167" marR="511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1167" marR="511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1167" marR="511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1167" marR="511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1167" marR="511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1167" marR="511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1167" marR="511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1167" marR="511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1450"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1000" b="1" kern="100">
                          <a:latin typeface="Times New Roman"/>
                          <a:ea typeface="宋体"/>
                          <a:cs typeface="Times New Roman"/>
                        </a:rPr>
                        <a:t>4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1167" marR="511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1167" marR="511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000" b="1" kern="100" dirty="0" smtClean="0">
                          <a:latin typeface="Times New Roman"/>
                          <a:ea typeface="宋体"/>
                          <a:cs typeface="Times New Roman"/>
                        </a:rPr>
                        <a:t>   </a:t>
                      </a:r>
                      <a:r>
                        <a:rPr lang="en-US" altLang="zh-CN" sz="1000" kern="100" dirty="0" smtClean="0">
                          <a:latin typeface="Times New Roman"/>
                          <a:ea typeface="+mn-ea"/>
                          <a:cs typeface="Times New Roman"/>
                        </a:rPr>
                        <a:t>×××</a:t>
                      </a:r>
                      <a:r>
                        <a:rPr lang="zh-CN" sz="1000" b="1" kern="100" dirty="0" smtClean="0">
                          <a:latin typeface="Times New Roman"/>
                          <a:ea typeface="宋体"/>
                          <a:cs typeface="Times New Roman"/>
                        </a:rPr>
                        <a:t>安装工程</a:t>
                      </a: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1167" marR="511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1167" marR="511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1167" marR="511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1167" marR="511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1167" marR="511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1167" marR="511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1167" marR="511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1450"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1000" b="1" kern="100">
                          <a:latin typeface="Times New Roman"/>
                          <a:ea typeface="宋体"/>
                          <a:cs typeface="Times New Roman"/>
                        </a:rPr>
                        <a:t>5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1167" marR="511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1167" marR="511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000" b="1" kern="100" dirty="0" smtClean="0">
                          <a:latin typeface="Times New Roman"/>
                          <a:ea typeface="宋体"/>
                          <a:cs typeface="Times New Roman"/>
                        </a:rPr>
                        <a:t>    </a:t>
                      </a:r>
                      <a:r>
                        <a:rPr lang="en-US" altLang="zh-CN" sz="1000" kern="100" dirty="0" smtClean="0">
                          <a:latin typeface="Times New Roman"/>
                          <a:ea typeface="+mn-ea"/>
                          <a:cs typeface="Times New Roman"/>
                        </a:rPr>
                        <a:t>×××</a:t>
                      </a:r>
                      <a:r>
                        <a:rPr lang="zh-CN" sz="1000" b="1" kern="100" dirty="0" smtClean="0">
                          <a:latin typeface="Times New Roman"/>
                          <a:ea typeface="宋体"/>
                          <a:cs typeface="Times New Roman"/>
                        </a:rPr>
                        <a:t>安装工程</a:t>
                      </a: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1167" marR="511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1167" marR="511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1167" marR="511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1167" marR="511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1167" marR="511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1167" marR="511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1167" marR="511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1450"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1000" b="1" kern="100">
                          <a:latin typeface="Times New Roman"/>
                          <a:ea typeface="宋体"/>
                          <a:cs typeface="Times New Roman"/>
                        </a:rPr>
                        <a:t>6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1167" marR="511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1167" marR="511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1167" marR="511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1167" marR="511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1167" marR="511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1167" marR="511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1167" marR="511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1167" marR="511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1167" marR="511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1450"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1167" marR="511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1167" marR="511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1167" marR="511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1167" marR="511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1167" marR="511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1167" marR="511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1167" marR="511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1167" marR="511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1167" marR="511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1450"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1167" marR="511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1167" marR="511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1167" marR="511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1167" marR="511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1167" marR="511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1167" marR="511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1167" marR="511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1167" marR="511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1167" marR="511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1450"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1167" marR="511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1167" marR="511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1167" marR="511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1167" marR="511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1167" marR="511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1167" marR="511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1167" marR="511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1167" marR="511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1167" marR="511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7942"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1167" marR="511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1167" marR="511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1167" marR="511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1167" marR="511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1167" marR="511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1167" marR="511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1167" marR="511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1167" marR="511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1167" marR="511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17122" name="Rectangle 2"/>
          <p:cNvSpPr>
            <a:spLocks noChangeArrowheads="1"/>
          </p:cNvSpPr>
          <p:nvPr/>
        </p:nvSpPr>
        <p:spPr bwMode="auto">
          <a:xfrm>
            <a:off x="1604575" y="5683110"/>
            <a:ext cx="7121819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1270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     </a:t>
            </a:r>
            <a:r>
              <a:rPr kumimoji="0" lang="zh-CN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编制人：</a:t>
            </a:r>
            <a:r>
              <a:rPr kumimoji="0" lang="zh-CN" altLang="en-US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                                                          审核人：                                                                      审定人：</a:t>
            </a:r>
            <a:endParaRPr kumimoji="0" lang="zh-CN" alt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4"/>
          <p:cNvGrpSpPr>
            <a:grpSpLocks/>
          </p:cNvGrpSpPr>
          <p:nvPr/>
        </p:nvGrpSpPr>
        <p:grpSpPr bwMode="auto">
          <a:xfrm>
            <a:off x="633046" y="422275"/>
            <a:ext cx="4868008" cy="642938"/>
            <a:chOff x="632383" y="422260"/>
            <a:chExt cx="4868311" cy="642941"/>
          </a:xfrm>
        </p:grpSpPr>
        <p:pic>
          <p:nvPicPr>
            <p:cNvPr id="74765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632383" y="422260"/>
              <a:ext cx="969760" cy="642941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</p:spPr>
        </p:pic>
        <p:sp>
          <p:nvSpPr>
            <p:cNvPr id="74766" name="TextBox 6"/>
            <p:cNvSpPr txBox="1">
              <a:spLocks noChangeArrowheads="1"/>
            </p:cNvSpPr>
            <p:nvPr/>
          </p:nvSpPr>
          <p:spPr bwMode="auto">
            <a:xfrm>
              <a:off x="1503067" y="430185"/>
              <a:ext cx="3926189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2400">
                  <a:solidFill>
                    <a:srgbClr val="1D8AC8"/>
                  </a:solidFill>
                  <a:latin typeface="华文新魏" pitchFamily="2" charset="-122"/>
                  <a:ea typeface="华文新魏" pitchFamily="2" charset="-122"/>
                </a:rPr>
                <a:t>中国建设工程造价管理协会</a:t>
              </a:r>
            </a:p>
          </p:txBody>
        </p:sp>
        <p:sp>
          <p:nvSpPr>
            <p:cNvPr id="8" name="矩形 7"/>
            <p:cNvSpPr/>
            <p:nvPr/>
          </p:nvSpPr>
          <p:spPr>
            <a:xfrm>
              <a:off x="1502876" y="1008051"/>
              <a:ext cx="3997818" cy="46037"/>
            </a:xfrm>
            <a:prstGeom prst="rect">
              <a:avLst/>
            </a:prstGeom>
            <a:solidFill>
              <a:srgbClr val="1D8AC8"/>
            </a:solidFill>
            <a:ln>
              <a:solidFill>
                <a:srgbClr val="1D8AC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rgbClr val="FF0000"/>
                </a:solidFill>
              </a:endParaRPr>
            </a:p>
          </p:txBody>
        </p:sp>
      </p:grpSp>
      <p:sp>
        <p:nvSpPr>
          <p:cNvPr id="9" name="同侧圆角矩形 4"/>
          <p:cNvSpPr/>
          <p:nvPr/>
        </p:nvSpPr>
        <p:spPr bwMode="auto">
          <a:xfrm>
            <a:off x="6879997" y="428605"/>
            <a:ext cx="1450741" cy="714359"/>
          </a:xfrm>
          <a:prstGeom prst="rect">
            <a:avLst/>
          </a:prstGeom>
          <a:ln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lIns="247650" tIns="123825" rIns="247650" bIns="123825" spcCol="1270" anchor="ctr"/>
          <a:lstStyle/>
          <a:p>
            <a:pPr>
              <a:defRPr/>
            </a:pPr>
            <a:r>
              <a:rPr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  附  录</a:t>
            </a:r>
            <a:endParaRPr lang="zh-CN" altLang="zh-CN" sz="2400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Rectangle 1"/>
          <p:cNvSpPr>
            <a:spLocks noChangeArrowheads="1"/>
          </p:cNvSpPr>
          <p:nvPr/>
        </p:nvSpPr>
        <p:spPr bwMode="auto">
          <a:xfrm>
            <a:off x="2461831" y="1071546"/>
            <a:ext cx="4615994" cy="6103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165048" rIns="91440" bIns="165048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kumimoji="0" lang="x-none" altLang="zh-CN" dirty="0" smtClean="0" bmk="_Toc385509759">
                <a:solidFill>
                  <a:schemeClr val="tx1"/>
                </a:solidFill>
                <a:latin typeface="Cambria" pitchFamily="18" charset="0"/>
                <a:cs typeface="宋体" pitchFamily="2" charset="-122"/>
              </a:rPr>
              <a:t>附录C  </a:t>
            </a:r>
            <a:r>
              <a:rPr kumimoji="0" lang="en-US" altLang="zh-CN" dirty="0" smtClean="0" bmk="_Toc385509759">
                <a:solidFill>
                  <a:schemeClr val="tx1"/>
                </a:solidFill>
                <a:latin typeface="Cambria" pitchFamily="18" charset="0"/>
                <a:cs typeface="宋体" pitchFamily="2" charset="-122"/>
              </a:rPr>
              <a:t> </a:t>
            </a:r>
            <a:r>
              <a:rPr kumimoji="0" lang="x-none" altLang="zh-CN" dirty="0" smtClean="0" bmk="_Toc385509759">
                <a:solidFill>
                  <a:schemeClr val="tx1"/>
                </a:solidFill>
                <a:latin typeface="Cambria" pitchFamily="18" charset="0"/>
                <a:cs typeface="宋体" pitchFamily="2" charset="-122"/>
              </a:rPr>
              <a:t>单位工程施工图预算成果文件格式</a:t>
            </a:r>
            <a:endParaRPr kumimoji="0" lang="zh-CN" altLang="en-US" dirty="0" smtClean="0" bmk="_Toc385509759">
              <a:solidFill>
                <a:schemeClr val="tx1"/>
              </a:solidFill>
              <a:latin typeface="Cambria" pitchFamily="18" charset="0"/>
              <a:cs typeface="宋体" pitchFamily="2" charset="-122"/>
            </a:endParaRPr>
          </a:p>
        </p:txBody>
      </p:sp>
      <p:sp>
        <p:nvSpPr>
          <p:cNvPr id="567297" name="Rectangle 1"/>
          <p:cNvSpPr>
            <a:spLocks noChangeArrowheads="1"/>
          </p:cNvSpPr>
          <p:nvPr/>
        </p:nvSpPr>
        <p:spPr bwMode="auto">
          <a:xfrm>
            <a:off x="615434" y="1500174"/>
            <a:ext cx="751747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kumimoji="0" lang="en-US" altLang="zh-CN" b="0" dirty="0" smtClean="0">
                <a:solidFill>
                  <a:schemeClr val="tx1"/>
                </a:solidFill>
                <a:latin typeface="+mn-ea"/>
                <a:ea typeface="+mn-ea"/>
                <a:cs typeface="Times New Roman" pitchFamily="18" charset="0"/>
              </a:rPr>
              <a:t>C.0.6 </a:t>
            </a:r>
            <a:r>
              <a:rPr kumimoji="0" lang="zh-CN" altLang="en-US" b="0" dirty="0" smtClean="0">
                <a:solidFill>
                  <a:schemeClr val="tx1"/>
                </a:solidFill>
                <a:latin typeface="+mn-ea"/>
                <a:ea typeface="+mn-ea"/>
                <a:cs typeface="Times New Roman" pitchFamily="18" charset="0"/>
              </a:rPr>
              <a:t>按施工单位汇总的单位工程施工图预算汇总表可按</a:t>
            </a:r>
            <a:r>
              <a:rPr kumimoji="0" lang="en-US" altLang="zh-CN" b="0" dirty="0" smtClean="0">
                <a:solidFill>
                  <a:schemeClr val="tx1"/>
                </a:solidFill>
                <a:latin typeface="+mn-ea"/>
                <a:ea typeface="+mn-ea"/>
                <a:cs typeface="Times New Roman" pitchFamily="18" charset="0"/>
              </a:rPr>
              <a:t>C.0.6</a:t>
            </a:r>
            <a:r>
              <a:rPr kumimoji="0" lang="zh-CN" altLang="en-US" b="0" dirty="0" smtClean="0">
                <a:solidFill>
                  <a:schemeClr val="tx1"/>
                </a:solidFill>
                <a:latin typeface="+mn-ea"/>
                <a:ea typeface="+mn-ea"/>
                <a:cs typeface="Times New Roman" pitchFamily="18" charset="0"/>
              </a:rPr>
              <a:t>编制。</a:t>
            </a:r>
          </a:p>
        </p:txBody>
      </p:sp>
      <p:sp>
        <p:nvSpPr>
          <p:cNvPr id="506881" name="Rectangle 1"/>
          <p:cNvSpPr>
            <a:spLocks noChangeArrowheads="1"/>
          </p:cNvSpPr>
          <p:nvPr/>
        </p:nvSpPr>
        <p:spPr bwMode="auto">
          <a:xfrm>
            <a:off x="3648801" y="1928802"/>
            <a:ext cx="3099310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kumimoji="0" lang="zh-CN" altLang="en-US" sz="1400" dirty="0" smtClean="0">
                <a:solidFill>
                  <a:schemeClr val="tx1"/>
                </a:solidFill>
                <a:latin typeface="+mn-ea"/>
                <a:ea typeface="+mn-ea"/>
                <a:cs typeface="宋体" pitchFamily="2" charset="-122"/>
              </a:rPr>
              <a:t>表</a:t>
            </a:r>
            <a:r>
              <a:rPr kumimoji="0" lang="en-US" altLang="zh-CN" sz="1400" dirty="0" smtClean="0">
                <a:solidFill>
                  <a:schemeClr val="tx1"/>
                </a:solidFill>
                <a:latin typeface="+mn-ea"/>
                <a:cs typeface="宋体" pitchFamily="2" charset="-122"/>
              </a:rPr>
              <a:t>C.0.6</a:t>
            </a:r>
            <a:r>
              <a:rPr kumimoji="0" lang="en-US" altLang="en-US" sz="1400" dirty="0" smtClean="0">
                <a:solidFill>
                  <a:schemeClr val="tx1"/>
                </a:solidFill>
                <a:latin typeface="+mn-ea"/>
                <a:ea typeface="+mn-ea"/>
                <a:cs typeface="宋体" pitchFamily="2" charset="-122"/>
              </a:rPr>
              <a:t>    </a:t>
            </a:r>
            <a:r>
              <a:rPr kumimoji="0" lang="zh-CN" altLang="en-US" sz="1400" dirty="0" smtClean="0">
                <a:solidFill>
                  <a:schemeClr val="tx1"/>
                </a:solidFill>
                <a:latin typeface="+mn-ea"/>
                <a:ea typeface="+mn-ea"/>
                <a:cs typeface="宋体" pitchFamily="2" charset="-122"/>
              </a:rPr>
              <a:t>单位工程施工图预算汇总表</a:t>
            </a:r>
          </a:p>
          <a:p>
            <a:endParaRPr kumimoji="0" lang="zh-CN" altLang="en-US" sz="1400" dirty="0" smtClean="0">
              <a:solidFill>
                <a:schemeClr val="tx1"/>
              </a:solidFill>
              <a:latin typeface="+mn-ea"/>
              <a:ea typeface="+mn-ea"/>
              <a:cs typeface="宋体" pitchFamily="2" charset="-122"/>
            </a:endParaRPr>
          </a:p>
        </p:txBody>
      </p:sp>
      <p:sp>
        <p:nvSpPr>
          <p:cNvPr id="517121" name="Rectangle 1"/>
          <p:cNvSpPr>
            <a:spLocks noChangeArrowheads="1"/>
          </p:cNvSpPr>
          <p:nvPr/>
        </p:nvSpPr>
        <p:spPr bwMode="auto">
          <a:xfrm>
            <a:off x="1736461" y="2254086"/>
            <a:ext cx="6462391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施工图预算编号：</a:t>
            </a:r>
            <a:r>
              <a:rPr kumimoji="0" lang="zh-CN" altLang="en-US" sz="10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                </a:t>
            </a:r>
            <a:r>
              <a:rPr kumimoji="0" lang="zh-CN" altLang="en-US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     工程名称：</a:t>
            </a:r>
            <a:r>
              <a:rPr kumimoji="0" lang="zh-CN" altLang="en-US" sz="10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                                       </a:t>
            </a:r>
            <a:r>
              <a:rPr kumimoji="0" lang="zh-CN" altLang="en-US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                                     单位：万元    共  页   第  页</a:t>
            </a:r>
            <a:endParaRPr kumimoji="0" lang="zh-CN" altLang="en-US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517122" name="Rectangle 2"/>
          <p:cNvSpPr>
            <a:spLocks noChangeArrowheads="1"/>
          </p:cNvSpPr>
          <p:nvPr/>
        </p:nvSpPr>
        <p:spPr bwMode="auto">
          <a:xfrm>
            <a:off x="1670518" y="6143645"/>
            <a:ext cx="7121819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1270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     </a:t>
            </a:r>
            <a:r>
              <a:rPr kumimoji="0" lang="zh-CN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编制人：</a:t>
            </a:r>
            <a:r>
              <a:rPr kumimoji="0" lang="zh-CN" altLang="en-US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                                                          审核人：                                                                      审定人：</a:t>
            </a:r>
            <a:endParaRPr kumimoji="0" lang="zh-CN" alt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graphicFrame>
        <p:nvGraphicFramePr>
          <p:cNvPr id="14" name="表格 13"/>
          <p:cNvGraphicFramePr>
            <a:graphicFrameLocks noGrp="1"/>
          </p:cNvGraphicFramePr>
          <p:nvPr/>
        </p:nvGraphicFramePr>
        <p:xfrm>
          <a:off x="1802404" y="2571744"/>
          <a:ext cx="6095997" cy="3429000"/>
        </p:xfrm>
        <a:graphic>
          <a:graphicData uri="http://schemas.openxmlformats.org/drawingml/2006/table">
            <a:tbl>
              <a:tblPr/>
              <a:tblGrid>
                <a:gridCol w="426791"/>
                <a:gridCol w="631650"/>
                <a:gridCol w="1416946"/>
                <a:gridCol w="512149"/>
                <a:gridCol w="512149"/>
                <a:gridCol w="512149"/>
                <a:gridCol w="605095"/>
                <a:gridCol w="605095"/>
                <a:gridCol w="873973"/>
              </a:tblGrid>
              <a:tr h="161825">
                <a:tc rowSpan="2"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1000" b="1" kern="100" dirty="0">
                          <a:latin typeface="Times New Roman"/>
                          <a:ea typeface="宋体"/>
                          <a:cs typeface="Times New Roman"/>
                        </a:rPr>
                        <a:t>序</a:t>
                      </a: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1000" b="1" kern="100" dirty="0">
                          <a:latin typeface="Times New Roman"/>
                          <a:ea typeface="宋体"/>
                          <a:cs typeface="Times New Roman"/>
                        </a:rPr>
                        <a:t>号</a:t>
                      </a: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1215" marR="512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1000" b="1" kern="100" dirty="0">
                          <a:latin typeface="Times New Roman"/>
                          <a:ea typeface="宋体"/>
                          <a:cs typeface="Times New Roman"/>
                        </a:rPr>
                        <a:t>合同编号</a:t>
                      </a: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1215" marR="512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1000" b="1" kern="100">
                          <a:latin typeface="Times New Roman"/>
                          <a:ea typeface="宋体"/>
                          <a:cs typeface="Times New Roman"/>
                        </a:rPr>
                        <a:t>工程项目或费用名称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1215" marR="512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1000" b="1" kern="100">
                          <a:latin typeface="Times New Roman"/>
                          <a:ea typeface="宋体"/>
                          <a:cs typeface="Times New Roman"/>
                        </a:rPr>
                        <a:t>建</a:t>
                      </a:r>
                      <a:r>
                        <a:rPr lang="en-US" sz="1000" b="1" kern="100">
                          <a:latin typeface="Times New Roman"/>
                          <a:ea typeface="宋体"/>
                          <a:cs typeface="Times New Roman"/>
                        </a:rPr>
                        <a:t>  </a:t>
                      </a:r>
                      <a:r>
                        <a:rPr lang="zh-CN" sz="1000" b="1" kern="100">
                          <a:latin typeface="Times New Roman"/>
                          <a:ea typeface="宋体"/>
                          <a:cs typeface="Times New Roman"/>
                        </a:rPr>
                        <a:t>筑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1000" b="1" kern="100">
                          <a:latin typeface="Times New Roman"/>
                          <a:ea typeface="宋体"/>
                          <a:cs typeface="Times New Roman"/>
                        </a:rPr>
                        <a:t>工程费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1215" marR="512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1000" b="1" kern="100">
                          <a:latin typeface="Times New Roman"/>
                          <a:ea typeface="宋体"/>
                          <a:cs typeface="Times New Roman"/>
                        </a:rPr>
                        <a:t>安</a:t>
                      </a:r>
                      <a:r>
                        <a:rPr lang="en-US" sz="1000" b="1" kern="100">
                          <a:latin typeface="Times New Roman"/>
                          <a:ea typeface="宋体"/>
                          <a:cs typeface="Times New Roman"/>
                        </a:rPr>
                        <a:t>  </a:t>
                      </a:r>
                      <a:r>
                        <a:rPr lang="zh-CN" sz="1000" b="1" kern="100">
                          <a:latin typeface="Times New Roman"/>
                          <a:ea typeface="宋体"/>
                          <a:cs typeface="Times New Roman"/>
                        </a:rPr>
                        <a:t>装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1000" b="1" kern="100">
                          <a:latin typeface="Times New Roman"/>
                          <a:ea typeface="宋体"/>
                          <a:cs typeface="Times New Roman"/>
                        </a:rPr>
                        <a:t>工程费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1215" marR="512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1000" b="1" kern="100">
                          <a:latin typeface="Times New Roman"/>
                          <a:ea typeface="宋体"/>
                          <a:cs typeface="Times New Roman"/>
                        </a:rPr>
                        <a:t>合</a:t>
                      </a:r>
                      <a:r>
                        <a:rPr lang="en-US" sz="1000" b="1" kern="100">
                          <a:latin typeface="Times New Roman"/>
                          <a:ea typeface="宋体"/>
                          <a:cs typeface="Times New Roman"/>
                        </a:rPr>
                        <a:t>   </a:t>
                      </a:r>
                      <a:r>
                        <a:rPr lang="zh-CN" sz="1000" b="1" kern="100">
                          <a:latin typeface="Times New Roman"/>
                          <a:ea typeface="宋体"/>
                          <a:cs typeface="Times New Roman"/>
                        </a:rPr>
                        <a:t>计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1215" marR="512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1000" b="1" kern="100">
                          <a:latin typeface="Times New Roman"/>
                          <a:ea typeface="宋体"/>
                          <a:cs typeface="Times New Roman"/>
                        </a:rPr>
                        <a:t>其中：引进部分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1215" marR="512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1000" b="1" kern="100">
                          <a:latin typeface="Times New Roman"/>
                          <a:ea typeface="宋体"/>
                          <a:cs typeface="Times New Roman"/>
                        </a:rPr>
                        <a:t>占总投资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1000" b="1" kern="100">
                          <a:latin typeface="Times New Roman"/>
                          <a:ea typeface="宋体"/>
                          <a:cs typeface="Times New Roman"/>
                        </a:rPr>
                        <a:t>比例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1000" b="1" kern="100">
                          <a:latin typeface="Times New Roman"/>
                          <a:ea typeface="宋体"/>
                          <a:cs typeface="Times New Roman"/>
                        </a:rPr>
                        <a:t>(%)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1215" marR="512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7414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1000" b="1" kern="100">
                          <a:latin typeface="Times New Roman"/>
                          <a:ea typeface="宋体"/>
                          <a:cs typeface="Times New Roman"/>
                        </a:rPr>
                        <a:t>美 元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1215" marR="512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1000" b="1" kern="100">
                          <a:latin typeface="Times New Roman"/>
                          <a:ea typeface="宋体"/>
                          <a:cs typeface="Times New Roman"/>
                        </a:rPr>
                        <a:t>折合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1000" b="1" kern="100">
                          <a:latin typeface="Times New Roman"/>
                          <a:ea typeface="宋体"/>
                          <a:cs typeface="Times New Roman"/>
                        </a:rPr>
                        <a:t>人民币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1215" marR="512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161825"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1000" b="1" kern="100">
                          <a:latin typeface="Times New Roman"/>
                          <a:ea typeface="宋体"/>
                          <a:cs typeface="Times New Roman"/>
                        </a:rPr>
                        <a:t>一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1215" marR="512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1215" marR="512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1000" b="1" kern="100" dirty="0">
                          <a:latin typeface="Times New Roman"/>
                          <a:ea typeface="宋体"/>
                          <a:cs typeface="Times New Roman"/>
                        </a:rPr>
                        <a:t>施工图预算汇总金额</a:t>
                      </a: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1215" marR="512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1215" marR="512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1215" marR="512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1215" marR="512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1215" marR="512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1215" marR="512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1215" marR="512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825"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1000" b="1" kern="100">
                          <a:latin typeface="Times New Roman"/>
                          <a:ea typeface="宋体"/>
                          <a:cs typeface="Times New Roman"/>
                        </a:rPr>
                        <a:t>（一）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1215" marR="512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1215" marR="512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000" b="1" kern="100" dirty="0" smtClean="0">
                          <a:latin typeface="Times New Roman"/>
                          <a:ea typeface="宋体"/>
                          <a:cs typeface="Times New Roman"/>
                        </a:rPr>
                        <a:t>        </a:t>
                      </a:r>
                      <a:r>
                        <a:rPr lang="en-US" altLang="zh-CN" sz="1000" kern="100" dirty="0" smtClean="0">
                          <a:latin typeface="Times New Roman"/>
                          <a:ea typeface="+mn-ea"/>
                          <a:cs typeface="Times New Roman"/>
                        </a:rPr>
                        <a:t>×××</a:t>
                      </a:r>
                      <a:r>
                        <a:rPr lang="zh-CN" sz="1000" b="1" kern="100" dirty="0" smtClean="0">
                          <a:latin typeface="Times New Roman"/>
                          <a:ea typeface="宋体"/>
                          <a:cs typeface="Times New Roman"/>
                        </a:rPr>
                        <a:t>公司</a:t>
                      </a: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1215" marR="512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1215" marR="512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1215" marR="512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1215" marR="512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1215" marR="512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1215" marR="512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1215" marR="512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825"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1000" b="1" kern="100">
                          <a:latin typeface="Times New Roman"/>
                          <a:ea typeface="宋体"/>
                          <a:cs typeface="Times New Roman"/>
                        </a:rPr>
                        <a:t>1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1215" marR="512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1215" marR="512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000" b="1" kern="100" dirty="0" smtClean="0">
                          <a:latin typeface="Times New Roman"/>
                          <a:ea typeface="宋体"/>
                          <a:cs typeface="Times New Roman"/>
                        </a:rPr>
                        <a:t> </a:t>
                      </a:r>
                      <a:r>
                        <a:rPr lang="en-US" altLang="zh-CN" sz="1000" kern="100" dirty="0" smtClean="0">
                          <a:latin typeface="Times New Roman"/>
                          <a:ea typeface="+mn-ea"/>
                          <a:cs typeface="Times New Roman"/>
                        </a:rPr>
                        <a:t>×××</a:t>
                      </a:r>
                      <a:r>
                        <a:rPr lang="en-US" sz="1000" b="1" kern="100" dirty="0" smtClean="0">
                          <a:latin typeface="Times New Roman"/>
                          <a:ea typeface="宋体"/>
                          <a:cs typeface="Times New Roman"/>
                        </a:rPr>
                        <a:t> </a:t>
                      </a:r>
                      <a:r>
                        <a:rPr lang="zh-CN" sz="1000" b="1" kern="100" dirty="0">
                          <a:latin typeface="Times New Roman"/>
                          <a:ea typeface="宋体"/>
                          <a:cs typeface="Times New Roman"/>
                        </a:rPr>
                        <a:t>建筑工程</a:t>
                      </a: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1215" marR="512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1215" marR="512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1215" marR="512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1215" marR="512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1215" marR="512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1215" marR="512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1215" marR="512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825"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1000" b="1" kern="100">
                          <a:latin typeface="Times New Roman"/>
                          <a:ea typeface="宋体"/>
                          <a:cs typeface="Times New Roman"/>
                        </a:rPr>
                        <a:t>2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1215" marR="512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1215" marR="512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000" kern="100" dirty="0" smtClean="0">
                          <a:latin typeface="Times New Roman"/>
                          <a:ea typeface="+mn-ea"/>
                          <a:cs typeface="Times New Roman"/>
                        </a:rPr>
                        <a:t>×××</a:t>
                      </a:r>
                      <a:r>
                        <a:rPr lang="zh-CN" sz="1000" b="1" kern="100" dirty="0" smtClean="0">
                          <a:latin typeface="Times New Roman"/>
                          <a:ea typeface="宋体"/>
                          <a:cs typeface="Times New Roman"/>
                        </a:rPr>
                        <a:t>建筑工程</a:t>
                      </a: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1215" marR="512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1215" marR="512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1215" marR="512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1215" marR="512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1215" marR="512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1215" marR="512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1215" marR="512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825"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1000" b="1" kern="100">
                          <a:latin typeface="Times New Roman"/>
                          <a:ea typeface="宋体"/>
                          <a:cs typeface="Times New Roman"/>
                        </a:rPr>
                        <a:t>3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1215" marR="512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1215" marR="512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000" kern="100" dirty="0" smtClean="0">
                          <a:latin typeface="Times New Roman"/>
                          <a:ea typeface="+mn-ea"/>
                          <a:cs typeface="Times New Roman"/>
                        </a:rPr>
                        <a:t>×××</a:t>
                      </a:r>
                      <a:r>
                        <a:rPr lang="zh-CN" sz="1000" b="1" kern="100" dirty="0" smtClean="0">
                          <a:latin typeface="Times New Roman"/>
                          <a:ea typeface="宋体"/>
                          <a:cs typeface="Times New Roman"/>
                        </a:rPr>
                        <a:t>安装工程</a:t>
                      </a: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1215" marR="512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1215" marR="512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1215" marR="512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1215" marR="512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1215" marR="512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1215" marR="512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1215" marR="512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825"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1000" b="1" kern="100">
                          <a:latin typeface="Times New Roman"/>
                          <a:ea typeface="宋体"/>
                          <a:cs typeface="Times New Roman"/>
                        </a:rPr>
                        <a:t>4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1215" marR="512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1215" marR="512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000" kern="100" dirty="0" smtClean="0">
                          <a:latin typeface="Times New Roman"/>
                          <a:ea typeface="+mn-ea"/>
                          <a:cs typeface="Times New Roman"/>
                        </a:rPr>
                        <a:t>×××</a:t>
                      </a:r>
                      <a:r>
                        <a:rPr lang="zh-CN" sz="1000" b="1" kern="100" dirty="0" smtClean="0">
                          <a:latin typeface="Times New Roman"/>
                          <a:ea typeface="宋体"/>
                          <a:cs typeface="Times New Roman"/>
                        </a:rPr>
                        <a:t>安装工程</a:t>
                      </a: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1215" marR="512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1215" marR="512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1215" marR="512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1215" marR="512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1215" marR="512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1215" marR="512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1215" marR="512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825"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1000" b="1" kern="100" dirty="0">
                          <a:latin typeface="Times New Roman"/>
                          <a:ea typeface="宋体"/>
                          <a:cs typeface="Times New Roman"/>
                        </a:rPr>
                        <a:t>  </a:t>
                      </a:r>
                      <a:r>
                        <a:rPr lang="en-US" sz="1000" b="1" kern="100" dirty="0" smtClean="0">
                          <a:latin typeface="Times New Roman"/>
                          <a:ea typeface="宋体"/>
                          <a:cs typeface="Times New Roman"/>
                        </a:rPr>
                        <a:t>   5</a:t>
                      </a: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1215" marR="512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1215" marR="512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1215" marR="512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1215" marR="512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1215" marR="512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1215" marR="512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1215" marR="512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1215" marR="512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1215" marR="512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825"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1000" b="1" kern="100">
                          <a:latin typeface="Times New Roman"/>
                          <a:ea typeface="宋体"/>
                          <a:cs typeface="Times New Roman"/>
                        </a:rPr>
                        <a:t>（二）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1215" marR="512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1215" marR="512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000" b="1" kern="100" dirty="0" smtClean="0">
                          <a:latin typeface="Times New Roman"/>
                          <a:ea typeface="宋体"/>
                          <a:cs typeface="Times New Roman"/>
                        </a:rPr>
                        <a:t>        </a:t>
                      </a:r>
                      <a:r>
                        <a:rPr lang="en-US" altLang="zh-CN" sz="1000" kern="100" dirty="0" smtClean="0">
                          <a:latin typeface="Times New Roman"/>
                          <a:ea typeface="+mn-ea"/>
                          <a:cs typeface="Times New Roman"/>
                        </a:rPr>
                        <a:t>×××</a:t>
                      </a:r>
                      <a:r>
                        <a:rPr lang="zh-CN" sz="1000" b="1" kern="100" dirty="0" smtClean="0">
                          <a:latin typeface="Times New Roman"/>
                          <a:ea typeface="宋体"/>
                          <a:cs typeface="Times New Roman"/>
                        </a:rPr>
                        <a:t>公司</a:t>
                      </a: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1215" marR="512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1215" marR="512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1215" marR="512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1215" marR="512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1215" marR="512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1215" marR="512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1215" marR="512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825"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1000" b="1" kern="100">
                          <a:latin typeface="Times New Roman"/>
                          <a:ea typeface="宋体"/>
                          <a:cs typeface="Times New Roman"/>
                        </a:rPr>
                        <a:t>1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1215" marR="512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1215" marR="512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000" b="1" kern="100" dirty="0" smtClean="0">
                          <a:latin typeface="Times New Roman"/>
                          <a:ea typeface="宋体"/>
                          <a:cs typeface="Times New Roman"/>
                        </a:rPr>
                        <a:t> </a:t>
                      </a:r>
                      <a:r>
                        <a:rPr lang="en-US" altLang="zh-CN" sz="1000" kern="100" dirty="0" smtClean="0">
                          <a:latin typeface="Times New Roman"/>
                          <a:ea typeface="+mn-ea"/>
                          <a:cs typeface="Times New Roman"/>
                        </a:rPr>
                        <a:t>×××</a:t>
                      </a:r>
                      <a:r>
                        <a:rPr lang="en-US" sz="1000" b="1" kern="100" dirty="0" smtClean="0">
                          <a:latin typeface="Times New Roman"/>
                          <a:ea typeface="宋体"/>
                          <a:cs typeface="Times New Roman"/>
                        </a:rPr>
                        <a:t> </a:t>
                      </a:r>
                      <a:r>
                        <a:rPr lang="zh-CN" sz="1000" b="1" kern="100" dirty="0" smtClean="0">
                          <a:latin typeface="Times New Roman"/>
                          <a:ea typeface="宋体"/>
                          <a:cs typeface="Times New Roman"/>
                        </a:rPr>
                        <a:t>建筑工程</a:t>
                      </a: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1215" marR="512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1215" marR="512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1215" marR="512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1215" marR="512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1215" marR="512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1215" marR="512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1215" marR="512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825"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1000" b="1" kern="100">
                          <a:latin typeface="Times New Roman"/>
                          <a:ea typeface="宋体"/>
                          <a:cs typeface="Times New Roman"/>
                        </a:rPr>
                        <a:t>2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1215" marR="512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1215" marR="512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000" b="1" kern="100" dirty="0" smtClean="0">
                          <a:latin typeface="Times New Roman"/>
                          <a:ea typeface="宋体"/>
                          <a:cs typeface="Times New Roman"/>
                        </a:rPr>
                        <a:t> </a:t>
                      </a:r>
                      <a:r>
                        <a:rPr lang="en-US" altLang="zh-CN" sz="1000" kern="100" dirty="0" smtClean="0">
                          <a:latin typeface="Times New Roman"/>
                          <a:ea typeface="+mn-ea"/>
                          <a:cs typeface="Times New Roman"/>
                        </a:rPr>
                        <a:t>×××</a:t>
                      </a:r>
                      <a:r>
                        <a:rPr lang="zh-CN" sz="1000" b="1" kern="100" dirty="0" smtClean="0">
                          <a:latin typeface="Times New Roman"/>
                          <a:ea typeface="宋体"/>
                          <a:cs typeface="Times New Roman"/>
                        </a:rPr>
                        <a:t>建筑工程</a:t>
                      </a: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1215" marR="512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1215" marR="512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1215" marR="512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1215" marR="512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1215" marR="512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1215" marR="512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1215" marR="512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825"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1000" b="1" kern="100">
                          <a:latin typeface="Times New Roman"/>
                          <a:ea typeface="宋体"/>
                          <a:cs typeface="Times New Roman"/>
                        </a:rPr>
                        <a:t>3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1215" marR="512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1215" marR="512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000" b="1" kern="100" dirty="0" smtClean="0">
                          <a:latin typeface="Times New Roman"/>
                          <a:ea typeface="宋体"/>
                          <a:cs typeface="Times New Roman"/>
                        </a:rPr>
                        <a:t> </a:t>
                      </a:r>
                      <a:r>
                        <a:rPr lang="en-US" altLang="zh-CN" sz="1000" kern="100" dirty="0" smtClean="0">
                          <a:latin typeface="Times New Roman"/>
                          <a:ea typeface="+mn-ea"/>
                          <a:cs typeface="Times New Roman"/>
                        </a:rPr>
                        <a:t>×××</a:t>
                      </a:r>
                      <a:r>
                        <a:rPr lang="zh-CN" sz="1000" b="1" kern="100" dirty="0" smtClean="0">
                          <a:latin typeface="Times New Roman"/>
                          <a:ea typeface="宋体"/>
                          <a:cs typeface="Times New Roman"/>
                        </a:rPr>
                        <a:t>安装工程</a:t>
                      </a: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1215" marR="512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1215" marR="512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1215" marR="512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1215" marR="512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1215" marR="512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1215" marR="512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1215" marR="512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825"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1000" b="1" kern="100">
                          <a:latin typeface="Times New Roman"/>
                          <a:ea typeface="宋体"/>
                          <a:cs typeface="Times New Roman"/>
                        </a:rPr>
                        <a:t>4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1215" marR="512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1215" marR="512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000" b="1" kern="100" dirty="0" smtClean="0">
                          <a:latin typeface="Times New Roman"/>
                          <a:ea typeface="宋体"/>
                          <a:cs typeface="Times New Roman"/>
                        </a:rPr>
                        <a:t> </a:t>
                      </a:r>
                      <a:r>
                        <a:rPr lang="en-US" altLang="zh-CN" sz="1000" kern="100" dirty="0" smtClean="0">
                          <a:latin typeface="Times New Roman"/>
                          <a:ea typeface="+mn-ea"/>
                          <a:cs typeface="Times New Roman"/>
                        </a:rPr>
                        <a:t>×××</a:t>
                      </a:r>
                      <a:r>
                        <a:rPr lang="zh-CN" sz="1000" b="1" kern="100" dirty="0" smtClean="0">
                          <a:latin typeface="Times New Roman"/>
                          <a:ea typeface="宋体"/>
                          <a:cs typeface="Times New Roman"/>
                        </a:rPr>
                        <a:t>安装工程</a:t>
                      </a: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1215" marR="512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1215" marR="512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1215" marR="512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1215" marR="512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1215" marR="512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1215" marR="512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1215" marR="512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825"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1000" b="1" kern="100" dirty="0">
                          <a:latin typeface="Times New Roman"/>
                          <a:ea typeface="宋体"/>
                          <a:cs typeface="Times New Roman"/>
                        </a:rPr>
                        <a:t>  </a:t>
                      </a:r>
                      <a:r>
                        <a:rPr lang="en-US" sz="1000" b="1" kern="100" dirty="0" smtClean="0">
                          <a:latin typeface="Times New Roman"/>
                          <a:ea typeface="宋体"/>
                          <a:cs typeface="Times New Roman"/>
                        </a:rPr>
                        <a:t>   5</a:t>
                      </a: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1215" marR="512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1215" marR="512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1215" marR="512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1215" marR="512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1215" marR="512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1215" marR="512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1215" marR="512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1215" marR="512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1215" marR="512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825"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1215" marR="512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1215" marR="512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1215" marR="512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1215" marR="512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1215" marR="512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1215" marR="512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1215" marR="512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1215" marR="512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1215" marR="512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825"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1215" marR="512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1215" marR="512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1215" marR="512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1215" marR="512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1215" marR="512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1215" marR="512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1215" marR="512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1215" marR="512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1215" marR="512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4"/>
          <p:cNvGrpSpPr>
            <a:grpSpLocks/>
          </p:cNvGrpSpPr>
          <p:nvPr/>
        </p:nvGrpSpPr>
        <p:grpSpPr bwMode="auto">
          <a:xfrm>
            <a:off x="633046" y="422275"/>
            <a:ext cx="4868008" cy="642938"/>
            <a:chOff x="632383" y="422260"/>
            <a:chExt cx="4868311" cy="642941"/>
          </a:xfrm>
        </p:grpSpPr>
        <p:pic>
          <p:nvPicPr>
            <p:cNvPr id="74765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632383" y="422260"/>
              <a:ext cx="969760" cy="642941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</p:spPr>
        </p:pic>
        <p:sp>
          <p:nvSpPr>
            <p:cNvPr id="74766" name="TextBox 6"/>
            <p:cNvSpPr txBox="1">
              <a:spLocks noChangeArrowheads="1"/>
            </p:cNvSpPr>
            <p:nvPr/>
          </p:nvSpPr>
          <p:spPr bwMode="auto">
            <a:xfrm>
              <a:off x="1503067" y="430185"/>
              <a:ext cx="3926189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2400">
                  <a:solidFill>
                    <a:srgbClr val="1D8AC8"/>
                  </a:solidFill>
                  <a:latin typeface="华文新魏" pitchFamily="2" charset="-122"/>
                  <a:ea typeface="华文新魏" pitchFamily="2" charset="-122"/>
                </a:rPr>
                <a:t>中国建设工程造价管理协会</a:t>
              </a:r>
            </a:p>
          </p:txBody>
        </p:sp>
        <p:sp>
          <p:nvSpPr>
            <p:cNvPr id="8" name="矩形 7"/>
            <p:cNvSpPr/>
            <p:nvPr/>
          </p:nvSpPr>
          <p:spPr>
            <a:xfrm>
              <a:off x="1502876" y="1008051"/>
              <a:ext cx="3997818" cy="46037"/>
            </a:xfrm>
            <a:prstGeom prst="rect">
              <a:avLst/>
            </a:prstGeom>
            <a:solidFill>
              <a:srgbClr val="1D8AC8"/>
            </a:solidFill>
            <a:ln>
              <a:solidFill>
                <a:srgbClr val="1D8AC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rgbClr val="FF0000"/>
                </a:solidFill>
              </a:endParaRPr>
            </a:p>
          </p:txBody>
        </p:sp>
      </p:grpSp>
      <p:sp>
        <p:nvSpPr>
          <p:cNvPr id="9" name="同侧圆角矩形 4"/>
          <p:cNvSpPr/>
          <p:nvPr/>
        </p:nvSpPr>
        <p:spPr bwMode="auto">
          <a:xfrm>
            <a:off x="6879997" y="428605"/>
            <a:ext cx="1450741" cy="714359"/>
          </a:xfrm>
          <a:prstGeom prst="rect">
            <a:avLst/>
          </a:prstGeom>
          <a:ln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lIns="247650" tIns="123825" rIns="247650" bIns="123825" spcCol="1270" anchor="ctr"/>
          <a:lstStyle/>
          <a:p>
            <a:pPr>
              <a:defRPr/>
            </a:pPr>
            <a:r>
              <a:rPr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  附  录</a:t>
            </a:r>
            <a:endParaRPr lang="zh-CN" altLang="zh-CN" sz="2400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Rectangle 1"/>
          <p:cNvSpPr>
            <a:spLocks noChangeArrowheads="1"/>
          </p:cNvSpPr>
          <p:nvPr/>
        </p:nvSpPr>
        <p:spPr bwMode="auto">
          <a:xfrm>
            <a:off x="2461831" y="1071546"/>
            <a:ext cx="4615994" cy="6103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165048" rIns="91440" bIns="165048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kumimoji="0" lang="x-none" altLang="zh-CN" dirty="0" smtClean="0" bmk="_Toc385509759">
                <a:solidFill>
                  <a:schemeClr val="tx1"/>
                </a:solidFill>
                <a:latin typeface="Cambria" pitchFamily="18" charset="0"/>
                <a:cs typeface="宋体" pitchFamily="2" charset="-122"/>
              </a:rPr>
              <a:t>附录C  </a:t>
            </a:r>
            <a:r>
              <a:rPr kumimoji="0" lang="en-US" altLang="zh-CN" dirty="0" smtClean="0" bmk="_Toc385509759">
                <a:solidFill>
                  <a:schemeClr val="tx1"/>
                </a:solidFill>
                <a:latin typeface="Cambria" pitchFamily="18" charset="0"/>
                <a:cs typeface="宋体" pitchFamily="2" charset="-122"/>
              </a:rPr>
              <a:t> </a:t>
            </a:r>
            <a:r>
              <a:rPr kumimoji="0" lang="x-none" altLang="zh-CN" dirty="0" smtClean="0" bmk="_Toc385509759">
                <a:solidFill>
                  <a:schemeClr val="tx1"/>
                </a:solidFill>
                <a:latin typeface="Cambria" pitchFamily="18" charset="0"/>
                <a:cs typeface="宋体" pitchFamily="2" charset="-122"/>
              </a:rPr>
              <a:t>单位工程施工图预算成果文件格式</a:t>
            </a:r>
            <a:endParaRPr kumimoji="0" lang="zh-CN" altLang="en-US" dirty="0" smtClean="0" bmk="_Toc385509759">
              <a:solidFill>
                <a:schemeClr val="tx1"/>
              </a:solidFill>
              <a:latin typeface="Cambria" pitchFamily="18" charset="0"/>
              <a:cs typeface="宋体" pitchFamily="2" charset="-122"/>
            </a:endParaRPr>
          </a:p>
        </p:txBody>
      </p:sp>
      <p:sp>
        <p:nvSpPr>
          <p:cNvPr id="567297" name="Rectangle 1"/>
          <p:cNvSpPr>
            <a:spLocks noChangeArrowheads="1"/>
          </p:cNvSpPr>
          <p:nvPr/>
        </p:nvSpPr>
        <p:spPr bwMode="auto">
          <a:xfrm>
            <a:off x="615434" y="1500174"/>
            <a:ext cx="751747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kumimoji="0" lang="en-US" altLang="zh-CN" b="0" dirty="0" smtClean="0">
                <a:solidFill>
                  <a:schemeClr val="tx1"/>
                </a:solidFill>
                <a:latin typeface="+mn-ea"/>
                <a:ea typeface="+mn-ea"/>
                <a:cs typeface="Times New Roman" pitchFamily="18" charset="0"/>
              </a:rPr>
              <a:t>C.0.7 </a:t>
            </a:r>
            <a:r>
              <a:rPr kumimoji="0" lang="zh-CN" altLang="en-US" b="0" dirty="0" smtClean="0">
                <a:solidFill>
                  <a:schemeClr val="tx1"/>
                </a:solidFill>
                <a:latin typeface="+mn-ea"/>
                <a:ea typeface="+mn-ea"/>
                <a:cs typeface="Times New Roman" pitchFamily="18" charset="0"/>
              </a:rPr>
              <a:t>建筑工程施工图预算表可按表</a:t>
            </a:r>
            <a:r>
              <a:rPr kumimoji="0" lang="en-US" altLang="zh-CN" b="0" dirty="0" smtClean="0">
                <a:solidFill>
                  <a:schemeClr val="tx1"/>
                </a:solidFill>
                <a:latin typeface="+mn-ea"/>
                <a:ea typeface="+mn-ea"/>
                <a:cs typeface="Times New Roman" pitchFamily="18" charset="0"/>
              </a:rPr>
              <a:t>C.0.7</a:t>
            </a:r>
            <a:r>
              <a:rPr kumimoji="0" lang="zh-CN" altLang="en-US" b="0" dirty="0" smtClean="0">
                <a:solidFill>
                  <a:schemeClr val="tx1"/>
                </a:solidFill>
                <a:latin typeface="+mn-ea"/>
                <a:ea typeface="+mn-ea"/>
                <a:cs typeface="Times New Roman" pitchFamily="18" charset="0"/>
              </a:rPr>
              <a:t>编制。</a:t>
            </a:r>
          </a:p>
        </p:txBody>
      </p:sp>
      <p:sp>
        <p:nvSpPr>
          <p:cNvPr id="506881" name="Rectangle 1"/>
          <p:cNvSpPr>
            <a:spLocks noChangeArrowheads="1"/>
          </p:cNvSpPr>
          <p:nvPr/>
        </p:nvSpPr>
        <p:spPr bwMode="auto">
          <a:xfrm>
            <a:off x="3648801" y="1928802"/>
            <a:ext cx="3099310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kumimoji="0" lang="zh-CN" altLang="en-US" sz="1400" dirty="0" smtClean="0">
                <a:solidFill>
                  <a:schemeClr val="tx1"/>
                </a:solidFill>
                <a:latin typeface="+mn-ea"/>
                <a:ea typeface="+mn-ea"/>
                <a:cs typeface="宋体" pitchFamily="2" charset="-122"/>
              </a:rPr>
              <a:t>表</a:t>
            </a:r>
            <a:r>
              <a:rPr kumimoji="0" lang="en-US" altLang="zh-CN" sz="1400" dirty="0" smtClean="0">
                <a:solidFill>
                  <a:schemeClr val="tx1"/>
                </a:solidFill>
                <a:latin typeface="+mn-ea"/>
                <a:cs typeface="宋体" pitchFamily="2" charset="-122"/>
              </a:rPr>
              <a:t>C.0.7</a:t>
            </a:r>
            <a:r>
              <a:rPr kumimoji="0" lang="en-US" altLang="en-US" sz="1400" dirty="0" smtClean="0">
                <a:solidFill>
                  <a:schemeClr val="tx1"/>
                </a:solidFill>
                <a:latin typeface="+mn-ea"/>
                <a:ea typeface="+mn-ea"/>
                <a:cs typeface="宋体" pitchFamily="2" charset="-122"/>
              </a:rPr>
              <a:t>    </a:t>
            </a:r>
            <a:r>
              <a:rPr kumimoji="0" lang="zh-CN" altLang="en-US" sz="1400" dirty="0" smtClean="0">
                <a:solidFill>
                  <a:schemeClr val="tx1"/>
                </a:solidFill>
                <a:latin typeface="+mn-ea"/>
                <a:ea typeface="+mn-ea"/>
                <a:cs typeface="宋体" pitchFamily="2" charset="-122"/>
              </a:rPr>
              <a:t>单位工程施工图预算汇总表</a:t>
            </a:r>
          </a:p>
          <a:p>
            <a:endParaRPr kumimoji="0" lang="zh-CN" altLang="en-US" sz="1400" dirty="0" smtClean="0">
              <a:solidFill>
                <a:schemeClr val="tx1"/>
              </a:solidFill>
              <a:latin typeface="+mn-ea"/>
              <a:ea typeface="+mn-ea"/>
              <a:cs typeface="宋体" pitchFamily="2" charset="-122"/>
            </a:endParaRPr>
          </a:p>
        </p:txBody>
      </p:sp>
      <p:sp>
        <p:nvSpPr>
          <p:cNvPr id="517121" name="Rectangle 1"/>
          <p:cNvSpPr>
            <a:spLocks noChangeArrowheads="1"/>
          </p:cNvSpPr>
          <p:nvPr/>
        </p:nvSpPr>
        <p:spPr bwMode="auto">
          <a:xfrm>
            <a:off x="1736461" y="2254086"/>
            <a:ext cx="6462391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>
              <a:spcBef>
                <a:spcPct val="0"/>
              </a:spcBef>
            </a:pPr>
            <a:r>
              <a:rPr kumimoji="0" lang="zh-CN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施工图预算编号：</a:t>
            </a:r>
            <a:r>
              <a:rPr kumimoji="0" lang="zh-CN" altLang="en-US" sz="10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                                      </a:t>
            </a:r>
            <a:r>
              <a:rPr kumimoji="0" lang="zh-CN" altLang="en-US" sz="1000" dirty="0" smtClean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单项工程项目名称：</a:t>
            </a:r>
            <a:r>
              <a:rPr kumimoji="0" lang="zh-CN" altLang="en-US" sz="1000" u="sng" dirty="0" smtClean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                                   </a:t>
            </a:r>
            <a:r>
              <a:rPr kumimoji="0" lang="en-US" sz="1000" dirty="0" smtClean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                                 </a:t>
            </a:r>
            <a:r>
              <a:rPr kumimoji="0" lang="zh-CN" altLang="en-US" sz="1000" dirty="0" smtClean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共</a:t>
            </a:r>
            <a:r>
              <a:rPr kumimoji="0" lang="en-US" sz="1000" dirty="0" smtClean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   </a:t>
            </a:r>
            <a:r>
              <a:rPr kumimoji="0" lang="zh-CN" altLang="en-US" sz="1000" dirty="0" smtClean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页</a:t>
            </a:r>
            <a:r>
              <a:rPr kumimoji="0" lang="en-US" sz="1000" dirty="0" smtClean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  </a:t>
            </a:r>
            <a:r>
              <a:rPr kumimoji="0" lang="zh-CN" altLang="en-US" sz="1000" dirty="0" smtClean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第</a:t>
            </a:r>
            <a:r>
              <a:rPr kumimoji="0" lang="en-US" sz="1000" dirty="0" smtClean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  </a:t>
            </a:r>
            <a:r>
              <a:rPr kumimoji="0" lang="zh-CN" altLang="en-US" sz="1000" dirty="0" smtClean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页</a:t>
            </a:r>
          </a:p>
        </p:txBody>
      </p:sp>
      <p:sp>
        <p:nvSpPr>
          <p:cNvPr id="517122" name="Rectangle 2"/>
          <p:cNvSpPr>
            <a:spLocks noChangeArrowheads="1"/>
          </p:cNvSpPr>
          <p:nvPr/>
        </p:nvSpPr>
        <p:spPr bwMode="auto">
          <a:xfrm>
            <a:off x="1670518" y="6468928"/>
            <a:ext cx="7121819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1270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     </a:t>
            </a:r>
            <a:r>
              <a:rPr kumimoji="0" lang="zh-CN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编制人：</a:t>
            </a:r>
            <a:r>
              <a:rPr kumimoji="0" lang="zh-CN" altLang="en-US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                                                          审核人：                                                                      审定人：</a:t>
            </a:r>
            <a:endParaRPr kumimoji="0" lang="zh-CN" alt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graphicFrame>
        <p:nvGraphicFramePr>
          <p:cNvPr id="15" name="表格 14"/>
          <p:cNvGraphicFramePr>
            <a:graphicFrameLocks noGrp="1"/>
          </p:cNvGraphicFramePr>
          <p:nvPr/>
        </p:nvGraphicFramePr>
        <p:xfrm>
          <a:off x="1670518" y="2571745"/>
          <a:ext cx="6396449" cy="3714769"/>
        </p:xfrm>
        <a:graphic>
          <a:graphicData uri="http://schemas.openxmlformats.org/drawingml/2006/table">
            <a:tbl>
              <a:tblPr/>
              <a:tblGrid>
                <a:gridCol w="301588"/>
                <a:gridCol w="444019"/>
                <a:gridCol w="1232676"/>
                <a:gridCol w="791313"/>
                <a:gridCol w="659428"/>
                <a:gridCol w="791313"/>
                <a:gridCol w="1055084"/>
                <a:gridCol w="1121028"/>
              </a:tblGrid>
              <a:tr h="309565"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800" b="1" kern="0" dirty="0">
                          <a:latin typeface="Times New Roman"/>
                          <a:ea typeface="宋体"/>
                          <a:cs typeface="宋体"/>
                        </a:rPr>
                        <a:t>序号</a:t>
                      </a:r>
                      <a:endParaRPr lang="zh-CN" sz="800" b="1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1012" marR="410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800" b="1" kern="0" dirty="0">
                          <a:latin typeface="Times New Roman"/>
                          <a:ea typeface="宋体"/>
                          <a:cs typeface="宋体"/>
                        </a:rPr>
                        <a:t>项目编码</a:t>
                      </a:r>
                      <a:endParaRPr lang="zh-CN" sz="800" b="1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1012" marR="410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800" b="1" kern="0">
                          <a:latin typeface="Times New Roman"/>
                          <a:ea typeface="宋体"/>
                          <a:cs typeface="宋体"/>
                        </a:rPr>
                        <a:t>工程项目或费用名称</a:t>
                      </a:r>
                      <a:endParaRPr lang="zh-CN" sz="800" b="1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1012" marR="410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800" b="1" kern="0">
                          <a:latin typeface="Times New Roman"/>
                          <a:ea typeface="宋体"/>
                          <a:cs typeface="宋体"/>
                        </a:rPr>
                        <a:t>项目特征</a:t>
                      </a:r>
                      <a:endParaRPr lang="zh-CN" sz="800" b="1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1012" marR="410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800" b="1" kern="0">
                          <a:latin typeface="Times New Roman"/>
                          <a:ea typeface="宋体"/>
                          <a:cs typeface="宋体"/>
                        </a:rPr>
                        <a:t>单位</a:t>
                      </a:r>
                      <a:endParaRPr lang="zh-CN" sz="800" b="1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1012" marR="410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800" b="1" kern="0">
                          <a:latin typeface="Times New Roman"/>
                          <a:ea typeface="宋体"/>
                          <a:cs typeface="宋体"/>
                        </a:rPr>
                        <a:t>数量</a:t>
                      </a:r>
                      <a:endParaRPr lang="zh-CN" sz="800" b="1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1012" marR="410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800" b="1" kern="0">
                          <a:latin typeface="Times New Roman"/>
                          <a:ea typeface="宋体"/>
                          <a:cs typeface="宋体"/>
                        </a:rPr>
                        <a:t>综合单价（元）</a:t>
                      </a:r>
                      <a:endParaRPr lang="zh-CN" sz="800" b="1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1012" marR="410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800" b="1" kern="0">
                          <a:latin typeface="Times New Roman"/>
                          <a:ea typeface="宋体"/>
                          <a:cs typeface="宋体"/>
                        </a:rPr>
                        <a:t>合价（元）</a:t>
                      </a:r>
                      <a:endParaRPr lang="zh-CN" sz="800" b="1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1012" marR="410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4782"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altLang="en-US" sz="800" b="1" kern="100" dirty="0" smtClean="0">
                          <a:latin typeface="宋体"/>
                          <a:ea typeface="宋体"/>
                          <a:cs typeface="宋体"/>
                        </a:rPr>
                        <a:t>一</a:t>
                      </a:r>
                      <a:endParaRPr lang="en-US" sz="800" b="1" kern="100" dirty="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41012" marR="410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800" b="1" kern="100" dirty="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41012" marR="410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800" b="1" kern="0">
                          <a:latin typeface="Times New Roman"/>
                          <a:ea typeface="宋体"/>
                          <a:cs typeface="宋体"/>
                        </a:rPr>
                        <a:t>分部分项工程</a:t>
                      </a:r>
                      <a:endParaRPr lang="zh-CN" sz="800" b="1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1012" marR="410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800" b="1" kern="10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41012" marR="410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800" b="1" kern="10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41012" marR="410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800" b="1" kern="10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41012" marR="410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800" b="1" kern="10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41012" marR="410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800" b="1" kern="10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41012" marR="410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478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800" b="1" kern="100">
                          <a:latin typeface="Times New Roman"/>
                          <a:ea typeface="宋体"/>
                          <a:cs typeface="Times New Roman"/>
                        </a:rPr>
                        <a:t>（一）</a:t>
                      </a:r>
                      <a:endParaRPr lang="zh-CN" sz="800" b="1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41012" marR="410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800" b="1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1012" marR="410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800" b="1" kern="100">
                          <a:latin typeface="Times New Roman"/>
                          <a:ea typeface="宋体"/>
                          <a:cs typeface="Times New Roman"/>
                        </a:rPr>
                        <a:t>土石方工程</a:t>
                      </a:r>
                      <a:endParaRPr lang="zh-CN" sz="800" b="1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41012" marR="410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800" b="1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1012" marR="410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800" b="1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1012" marR="410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800" b="1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1012" marR="410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800" b="1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1012" marR="410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800" b="1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1012" marR="410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478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 b="1" kern="100">
                          <a:latin typeface="Times New Roman"/>
                          <a:ea typeface="宋体"/>
                          <a:cs typeface="Times New Roman"/>
                        </a:rPr>
                        <a:t>1</a:t>
                      </a:r>
                      <a:endParaRPr lang="zh-CN" sz="800" b="1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41012" marR="410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800" b="1" kern="100">
                          <a:latin typeface="Times New Roman"/>
                          <a:ea typeface="宋体"/>
                          <a:cs typeface="Times New Roman"/>
                        </a:rPr>
                        <a:t>××</a:t>
                      </a:r>
                      <a:endParaRPr lang="zh-CN" sz="800" b="1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41012" marR="410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800" b="1" kern="100" dirty="0">
                          <a:latin typeface="Times New Roman"/>
                          <a:ea typeface="宋体"/>
                          <a:cs typeface="Times New Roman"/>
                        </a:rPr>
                        <a:t>×××××</a:t>
                      </a:r>
                      <a:endParaRPr lang="zh-CN" sz="800" b="1" kern="100" dirty="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41012" marR="410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800" b="1" kern="10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41012" marR="410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800" b="1" kern="10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41012" marR="410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800" b="1" kern="10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41012" marR="410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800" b="1" kern="10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41012" marR="410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800" b="1" kern="10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41012" marR="410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478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 b="1" kern="100">
                          <a:latin typeface="Times New Roman"/>
                          <a:ea typeface="宋体"/>
                          <a:cs typeface="Times New Roman"/>
                        </a:rPr>
                        <a:t>2</a:t>
                      </a:r>
                      <a:endParaRPr lang="zh-CN" sz="800" b="1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41012" marR="410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800" b="1" kern="100">
                          <a:latin typeface="Times New Roman"/>
                          <a:ea typeface="宋体"/>
                          <a:cs typeface="Times New Roman"/>
                        </a:rPr>
                        <a:t>××</a:t>
                      </a:r>
                      <a:endParaRPr lang="zh-CN" sz="800" b="1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41012" marR="410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800" b="1" kern="100">
                          <a:latin typeface="Times New Roman"/>
                          <a:ea typeface="宋体"/>
                          <a:cs typeface="Times New Roman"/>
                        </a:rPr>
                        <a:t>×××××</a:t>
                      </a:r>
                      <a:endParaRPr lang="zh-CN" sz="800" b="1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41012" marR="410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800" b="1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1012" marR="410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800" b="1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1012" marR="410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800" b="1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1012" marR="410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800" b="1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1012" marR="410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800" b="1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1012" marR="410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478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800" b="1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1012" marR="410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800" b="1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1012" marR="410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800" b="1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1012" marR="410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800" b="1" kern="10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41012" marR="410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800" b="1" kern="10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41012" marR="410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800" b="1" kern="10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41012" marR="410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800" b="1" kern="10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41012" marR="410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800" b="1" kern="10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41012" marR="410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478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800" b="1" kern="100">
                          <a:latin typeface="Times New Roman"/>
                          <a:ea typeface="宋体"/>
                          <a:cs typeface="Times New Roman"/>
                        </a:rPr>
                        <a:t>（二）</a:t>
                      </a:r>
                      <a:endParaRPr lang="zh-CN" sz="800" b="1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41012" marR="410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800" b="1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1012" marR="410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800" b="1" kern="100" dirty="0">
                          <a:latin typeface="Times New Roman"/>
                          <a:ea typeface="宋体"/>
                          <a:cs typeface="Times New Roman"/>
                        </a:rPr>
                        <a:t>砌筑工程</a:t>
                      </a:r>
                      <a:endParaRPr lang="zh-CN" sz="800" b="1" kern="100" dirty="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41012" marR="410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800" b="1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1012" marR="410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800" b="1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1012" marR="410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800" b="1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1012" marR="410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800" b="1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1012" marR="410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800" b="1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1012" marR="410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478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 b="1" kern="100">
                          <a:latin typeface="Times New Roman"/>
                          <a:ea typeface="宋体"/>
                          <a:cs typeface="Times New Roman"/>
                        </a:rPr>
                        <a:t>1</a:t>
                      </a:r>
                      <a:endParaRPr lang="zh-CN" sz="800" b="1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41012" marR="410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800" b="1" kern="100">
                          <a:latin typeface="Times New Roman"/>
                          <a:ea typeface="宋体"/>
                          <a:cs typeface="Times New Roman"/>
                        </a:rPr>
                        <a:t>××</a:t>
                      </a:r>
                      <a:endParaRPr lang="zh-CN" sz="800" b="1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41012" marR="410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800" b="1" kern="100" dirty="0">
                          <a:latin typeface="Times New Roman"/>
                          <a:ea typeface="宋体"/>
                          <a:cs typeface="Times New Roman"/>
                        </a:rPr>
                        <a:t>××××××</a:t>
                      </a:r>
                      <a:endParaRPr lang="zh-CN" sz="800" b="1" kern="100" dirty="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41012" marR="410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800" b="1" kern="10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41012" marR="410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800" b="1" kern="10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41012" marR="410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800" b="1" kern="10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41012" marR="410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800" b="1" kern="10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41012" marR="410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800" b="1" kern="10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41012" marR="410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478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800" b="1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1012" marR="410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800" b="1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1012" marR="410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800" b="1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1012" marR="410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800" b="1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1012" marR="410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800" b="1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1012" marR="410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800" b="1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1012" marR="410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800" b="1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1012" marR="410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800" b="1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1012" marR="410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478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800" b="1" kern="100">
                          <a:latin typeface="Times New Roman"/>
                          <a:ea typeface="宋体"/>
                          <a:cs typeface="Times New Roman"/>
                        </a:rPr>
                        <a:t>（三）</a:t>
                      </a:r>
                      <a:endParaRPr lang="zh-CN" sz="800" b="1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41012" marR="410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800" b="1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1012" marR="410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800" b="1" kern="100">
                          <a:latin typeface="Times New Roman"/>
                          <a:ea typeface="宋体"/>
                          <a:cs typeface="Times New Roman"/>
                        </a:rPr>
                        <a:t>楼地面工程</a:t>
                      </a:r>
                      <a:endParaRPr lang="zh-CN" sz="800" b="1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41012" marR="410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800" b="1" kern="100" dirty="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41012" marR="410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800" b="1" kern="10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41012" marR="410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800" b="1" kern="10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41012" marR="410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800" b="1" kern="10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41012" marR="410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800" b="1" kern="10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41012" marR="410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4782"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en-US" sz="800" b="1" kern="100">
                          <a:latin typeface="Times New Roman"/>
                          <a:ea typeface="宋体"/>
                          <a:cs typeface="Times New Roman"/>
                        </a:rPr>
                        <a:t>1</a:t>
                      </a:r>
                      <a:endParaRPr lang="zh-CN" sz="800" b="1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1012" marR="410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800" b="1" kern="100">
                          <a:latin typeface="Times New Roman"/>
                          <a:ea typeface="宋体"/>
                          <a:cs typeface="Times New Roman"/>
                        </a:rPr>
                        <a:t>××</a:t>
                      </a:r>
                    </a:p>
                  </a:txBody>
                  <a:tcPr marL="41012" marR="410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800" b="1" kern="100" dirty="0">
                          <a:latin typeface="Times New Roman"/>
                          <a:ea typeface="宋体"/>
                          <a:cs typeface="Times New Roman"/>
                        </a:rPr>
                        <a:t>×××××</a:t>
                      </a:r>
                    </a:p>
                  </a:txBody>
                  <a:tcPr marL="41012" marR="410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800" b="1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1012" marR="410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800" b="1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1012" marR="410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800" b="1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1012" marR="410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800" b="1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1012" marR="410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800" b="1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1012" marR="410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4782"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800" b="1" kern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1012" marR="410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800" b="1" kern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1012" marR="410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800" b="1" kern="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41012" marR="410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800" b="1" kern="100" dirty="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41012" marR="410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800" b="1" kern="10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41012" marR="410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800" b="1" kern="10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41012" marR="410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800" b="1" kern="10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41012" marR="410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800" b="1" kern="10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41012" marR="410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4782"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800" b="1" kern="0">
                          <a:latin typeface="Times New Roman"/>
                          <a:ea typeface="宋体"/>
                          <a:cs typeface="Times New Roman"/>
                        </a:rPr>
                        <a:t>（四）</a:t>
                      </a:r>
                      <a:endParaRPr lang="zh-CN" sz="800" b="1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1012" marR="410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800" b="1" kern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1012" marR="410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en-US" altLang="zh-CN" sz="800" b="1" kern="100" dirty="0" smtClean="0">
                          <a:latin typeface="Times New Roman"/>
                          <a:ea typeface="+mn-ea"/>
                          <a:cs typeface="Times New Roman"/>
                        </a:rPr>
                        <a:t>××</a:t>
                      </a:r>
                      <a:r>
                        <a:rPr lang="zh-CN" sz="800" b="1" kern="0" dirty="0" smtClean="0">
                          <a:latin typeface="Times New Roman"/>
                          <a:ea typeface="宋体"/>
                          <a:cs typeface="宋体"/>
                        </a:rPr>
                        <a:t>工程</a:t>
                      </a:r>
                      <a:endParaRPr lang="zh-CN" sz="800" b="1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1012" marR="410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800" b="1" kern="10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41012" marR="410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800" b="1" kern="100" dirty="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41012" marR="410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800" b="1" kern="10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41012" marR="410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800" b="1" kern="10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41012" marR="410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800" b="1" kern="10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41012" marR="410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4782"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800" b="1" kern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1012" marR="410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800" b="1" kern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1012" marR="410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800" b="1" kern="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41012" marR="410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800" b="1" kern="10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41012" marR="410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800" b="1" kern="100" dirty="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41012" marR="410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800" b="1" kern="10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41012" marR="410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800" b="1" kern="10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41012" marR="410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800" b="1" kern="10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41012" marR="410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4782"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800" b="1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1012" marR="410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800" b="1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1012" marR="410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800" b="1" kern="0">
                          <a:latin typeface="Times New Roman"/>
                          <a:ea typeface="宋体"/>
                          <a:cs typeface="宋体"/>
                        </a:rPr>
                        <a:t>分部分项工程费用小计</a:t>
                      </a:r>
                      <a:endParaRPr lang="zh-CN" sz="800" b="1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1012" marR="410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800" b="1" kern="10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41012" marR="410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800" b="1" kern="100" dirty="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41012" marR="410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800" b="1" kern="10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41012" marR="410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800" b="1" kern="10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41012" marR="410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800" b="1" kern="10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41012" marR="410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4782"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800" b="1" kern="0">
                          <a:latin typeface="Times New Roman"/>
                          <a:ea typeface="宋体"/>
                          <a:cs typeface="Times New Roman"/>
                        </a:rPr>
                        <a:t>二</a:t>
                      </a:r>
                      <a:endParaRPr lang="zh-CN" sz="800" b="1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1012" marR="410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800" b="1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1012" marR="410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800" b="1" kern="0">
                          <a:latin typeface="Times New Roman"/>
                          <a:ea typeface="宋体"/>
                          <a:cs typeface="宋体"/>
                        </a:rPr>
                        <a:t>可计量措施项目</a:t>
                      </a:r>
                      <a:endParaRPr lang="zh-CN" sz="800" b="1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1012" marR="410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800" b="1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1012" marR="410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800" b="1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1012" marR="410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800" b="1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1012" marR="410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800" b="1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1012" marR="410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800" b="1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1012" marR="410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4782"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800" b="1" kern="0">
                          <a:latin typeface="Times New Roman"/>
                          <a:ea typeface="宋体"/>
                          <a:cs typeface="Times New Roman"/>
                        </a:rPr>
                        <a:t>（一）</a:t>
                      </a:r>
                      <a:endParaRPr lang="zh-CN" sz="800" b="1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1012" marR="410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800" b="1" kern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1012" marR="410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800" b="1" kern="100">
                          <a:latin typeface="Times New Roman"/>
                          <a:ea typeface="宋体"/>
                          <a:cs typeface="Times New Roman"/>
                        </a:rPr>
                        <a:t>××工程</a:t>
                      </a:r>
                    </a:p>
                  </a:txBody>
                  <a:tcPr marL="41012" marR="410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800" b="1" kern="100" dirty="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41012" marR="410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800" b="1" kern="100" dirty="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41012" marR="410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800" b="1" kern="10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41012" marR="410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800" b="1" kern="10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41012" marR="410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800" b="1" kern="10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41012" marR="410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4782"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en-US" sz="800" b="1" kern="0">
                          <a:latin typeface="Times New Roman"/>
                          <a:ea typeface="宋体"/>
                          <a:cs typeface="Times New Roman"/>
                        </a:rPr>
                        <a:t>1</a:t>
                      </a:r>
                      <a:endParaRPr lang="zh-CN" sz="800" b="1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1012" marR="410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800" b="1" kern="100">
                          <a:latin typeface="Times New Roman"/>
                          <a:ea typeface="宋体"/>
                          <a:cs typeface="Times New Roman"/>
                        </a:rPr>
                        <a:t>××</a:t>
                      </a:r>
                    </a:p>
                  </a:txBody>
                  <a:tcPr marL="41012" marR="410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800" b="1" kern="100">
                          <a:latin typeface="Times New Roman"/>
                          <a:ea typeface="宋体"/>
                          <a:cs typeface="Times New Roman"/>
                        </a:rPr>
                        <a:t>×××××</a:t>
                      </a:r>
                    </a:p>
                  </a:txBody>
                  <a:tcPr marL="41012" marR="410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800" b="1" kern="10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41012" marR="410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800" b="1" kern="10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41012" marR="410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800" b="1" kern="100" dirty="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41012" marR="410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800" b="1" kern="10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41012" marR="410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800" b="1" kern="10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41012" marR="410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4782"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en-US" sz="800" b="1" kern="0">
                          <a:latin typeface="Times New Roman"/>
                          <a:ea typeface="宋体"/>
                          <a:cs typeface="Times New Roman"/>
                        </a:rPr>
                        <a:t>2</a:t>
                      </a:r>
                      <a:endParaRPr lang="zh-CN" sz="800" b="1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1012" marR="410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800" b="1" kern="100">
                          <a:latin typeface="Times New Roman"/>
                          <a:ea typeface="宋体"/>
                          <a:cs typeface="Times New Roman"/>
                        </a:rPr>
                        <a:t>××</a:t>
                      </a:r>
                    </a:p>
                  </a:txBody>
                  <a:tcPr marL="41012" marR="410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800" b="1" kern="100">
                          <a:latin typeface="Times New Roman"/>
                          <a:ea typeface="宋体"/>
                          <a:cs typeface="Times New Roman"/>
                        </a:rPr>
                        <a:t>×××××</a:t>
                      </a:r>
                    </a:p>
                  </a:txBody>
                  <a:tcPr marL="41012" marR="410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800" b="1" kern="10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41012" marR="410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800" b="1" kern="10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41012" marR="410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800" b="1" kern="100" dirty="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41012" marR="410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800" b="1" kern="10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41012" marR="410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800" b="1" kern="10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41012" marR="410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4782"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800" b="1" kern="0">
                          <a:latin typeface="Times New Roman"/>
                          <a:ea typeface="宋体"/>
                          <a:cs typeface="Times New Roman"/>
                        </a:rPr>
                        <a:t>（二）</a:t>
                      </a:r>
                      <a:endParaRPr lang="zh-CN" sz="800" b="1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1012" marR="410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800" b="1" kern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1012" marR="410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800" b="1" kern="100">
                          <a:latin typeface="Times New Roman"/>
                          <a:ea typeface="宋体"/>
                          <a:cs typeface="Times New Roman"/>
                        </a:rPr>
                        <a:t>××工程</a:t>
                      </a:r>
                    </a:p>
                  </a:txBody>
                  <a:tcPr marL="41012" marR="410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800" b="1" kern="10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41012" marR="410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800" b="1" kern="10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41012" marR="410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800" b="1" kern="100" dirty="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41012" marR="410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800" b="1" kern="10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41012" marR="410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800" b="1" kern="10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41012" marR="410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4782"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en-US" sz="800" b="1" kern="0">
                          <a:latin typeface="Times New Roman"/>
                          <a:ea typeface="宋体"/>
                          <a:cs typeface="Times New Roman"/>
                        </a:rPr>
                        <a:t>1</a:t>
                      </a:r>
                      <a:endParaRPr lang="zh-CN" sz="800" b="1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1012" marR="410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800" b="1" kern="100">
                          <a:latin typeface="Times New Roman"/>
                          <a:ea typeface="宋体"/>
                          <a:cs typeface="Times New Roman"/>
                        </a:rPr>
                        <a:t>××</a:t>
                      </a:r>
                    </a:p>
                  </a:txBody>
                  <a:tcPr marL="41012" marR="410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800" b="1" kern="100">
                          <a:latin typeface="Times New Roman"/>
                          <a:ea typeface="宋体"/>
                          <a:cs typeface="Times New Roman"/>
                        </a:rPr>
                        <a:t>×××××</a:t>
                      </a:r>
                    </a:p>
                  </a:txBody>
                  <a:tcPr marL="41012" marR="410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800" b="1" kern="10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41012" marR="410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800" b="1" kern="10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41012" marR="410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800" b="1" kern="100" dirty="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41012" marR="410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800" b="1" kern="10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41012" marR="410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800" b="1" kern="10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41012" marR="410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4782"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800" b="1" kern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1012" marR="410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800" b="1" kern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1012" marR="410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800" b="1" kern="0">
                        <a:highlight>
                          <a:srgbClr val="FFFF00"/>
                        </a:highlight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41012" marR="410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800" b="1" kern="10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41012" marR="410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800" b="1" kern="10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41012" marR="410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800" b="1" kern="10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41012" marR="410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800" b="1" kern="100" dirty="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41012" marR="410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800" b="1" kern="10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41012" marR="410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4782"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800" b="1" kern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1012" marR="410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800" b="1" kern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1012" marR="410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800" b="1" kern="0">
                          <a:latin typeface="Times New Roman"/>
                          <a:ea typeface="宋体"/>
                          <a:cs typeface="宋体"/>
                        </a:rPr>
                        <a:t>可计量措施项目费小计</a:t>
                      </a:r>
                      <a:endParaRPr lang="zh-CN" sz="800" b="1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1012" marR="410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800" b="1" kern="10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41012" marR="410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800" b="1" kern="10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41012" marR="410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800" b="1" kern="10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41012" marR="410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800" b="1" kern="100" dirty="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41012" marR="410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800" b="1" kern="100" dirty="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41012" marR="410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4"/>
          <p:cNvGrpSpPr>
            <a:grpSpLocks/>
          </p:cNvGrpSpPr>
          <p:nvPr/>
        </p:nvGrpSpPr>
        <p:grpSpPr bwMode="auto">
          <a:xfrm>
            <a:off x="633046" y="422275"/>
            <a:ext cx="4868008" cy="642938"/>
            <a:chOff x="632383" y="422260"/>
            <a:chExt cx="4868311" cy="642941"/>
          </a:xfrm>
        </p:grpSpPr>
        <p:pic>
          <p:nvPicPr>
            <p:cNvPr id="74765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632383" y="422260"/>
              <a:ext cx="969760" cy="642941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</p:spPr>
        </p:pic>
        <p:sp>
          <p:nvSpPr>
            <p:cNvPr id="74766" name="TextBox 6"/>
            <p:cNvSpPr txBox="1">
              <a:spLocks noChangeArrowheads="1"/>
            </p:cNvSpPr>
            <p:nvPr/>
          </p:nvSpPr>
          <p:spPr bwMode="auto">
            <a:xfrm>
              <a:off x="1503067" y="430185"/>
              <a:ext cx="3926189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2400">
                  <a:solidFill>
                    <a:srgbClr val="1D8AC8"/>
                  </a:solidFill>
                  <a:latin typeface="华文新魏" pitchFamily="2" charset="-122"/>
                  <a:ea typeface="华文新魏" pitchFamily="2" charset="-122"/>
                </a:rPr>
                <a:t>中国建设工程造价管理协会</a:t>
              </a:r>
            </a:p>
          </p:txBody>
        </p:sp>
        <p:sp>
          <p:nvSpPr>
            <p:cNvPr id="8" name="矩形 7"/>
            <p:cNvSpPr/>
            <p:nvPr/>
          </p:nvSpPr>
          <p:spPr>
            <a:xfrm>
              <a:off x="1502876" y="1008051"/>
              <a:ext cx="3997818" cy="46037"/>
            </a:xfrm>
            <a:prstGeom prst="rect">
              <a:avLst/>
            </a:prstGeom>
            <a:solidFill>
              <a:srgbClr val="1D8AC8"/>
            </a:solidFill>
            <a:ln>
              <a:solidFill>
                <a:srgbClr val="1D8AC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rgbClr val="FF0000"/>
                </a:solidFill>
              </a:endParaRPr>
            </a:p>
          </p:txBody>
        </p:sp>
      </p:grpSp>
      <p:sp>
        <p:nvSpPr>
          <p:cNvPr id="9" name="同侧圆角矩形 4"/>
          <p:cNvSpPr/>
          <p:nvPr/>
        </p:nvSpPr>
        <p:spPr bwMode="auto">
          <a:xfrm>
            <a:off x="6879997" y="428605"/>
            <a:ext cx="1450741" cy="714359"/>
          </a:xfrm>
          <a:prstGeom prst="rect">
            <a:avLst/>
          </a:prstGeom>
          <a:ln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lIns="247650" tIns="123825" rIns="247650" bIns="123825" spcCol="1270" anchor="ctr"/>
          <a:lstStyle/>
          <a:p>
            <a:pPr>
              <a:defRPr/>
            </a:pPr>
            <a:r>
              <a:rPr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  附  录</a:t>
            </a:r>
            <a:endParaRPr lang="zh-CN" altLang="zh-CN" sz="2400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Rectangle 1"/>
          <p:cNvSpPr>
            <a:spLocks noChangeArrowheads="1"/>
          </p:cNvSpPr>
          <p:nvPr/>
        </p:nvSpPr>
        <p:spPr bwMode="auto">
          <a:xfrm>
            <a:off x="2461831" y="1071546"/>
            <a:ext cx="4615994" cy="6103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165048" rIns="91440" bIns="165048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kumimoji="0" lang="x-none" altLang="zh-CN" dirty="0" smtClean="0" bmk="_Toc385509759">
                <a:solidFill>
                  <a:schemeClr val="tx1"/>
                </a:solidFill>
                <a:latin typeface="Cambria" pitchFamily="18" charset="0"/>
                <a:cs typeface="宋体" pitchFamily="2" charset="-122"/>
              </a:rPr>
              <a:t>附录C  </a:t>
            </a:r>
            <a:r>
              <a:rPr kumimoji="0" lang="en-US" altLang="zh-CN" dirty="0" smtClean="0" bmk="_Toc385509759">
                <a:solidFill>
                  <a:schemeClr val="tx1"/>
                </a:solidFill>
                <a:latin typeface="Cambria" pitchFamily="18" charset="0"/>
                <a:cs typeface="宋体" pitchFamily="2" charset="-122"/>
              </a:rPr>
              <a:t> </a:t>
            </a:r>
            <a:r>
              <a:rPr kumimoji="0" lang="x-none" altLang="zh-CN" dirty="0" smtClean="0" bmk="_Toc385509759">
                <a:solidFill>
                  <a:schemeClr val="tx1"/>
                </a:solidFill>
                <a:latin typeface="Cambria" pitchFamily="18" charset="0"/>
                <a:cs typeface="宋体" pitchFamily="2" charset="-122"/>
              </a:rPr>
              <a:t>单位工程施工图预算成果文件格式</a:t>
            </a:r>
            <a:endParaRPr kumimoji="0" lang="zh-CN" altLang="en-US" dirty="0" smtClean="0" bmk="_Toc385509759">
              <a:solidFill>
                <a:schemeClr val="tx1"/>
              </a:solidFill>
              <a:latin typeface="Cambria" pitchFamily="18" charset="0"/>
              <a:cs typeface="宋体" pitchFamily="2" charset="-122"/>
            </a:endParaRPr>
          </a:p>
        </p:txBody>
      </p:sp>
      <p:sp>
        <p:nvSpPr>
          <p:cNvPr id="567297" name="Rectangle 1"/>
          <p:cNvSpPr>
            <a:spLocks noChangeArrowheads="1"/>
          </p:cNvSpPr>
          <p:nvPr/>
        </p:nvSpPr>
        <p:spPr bwMode="auto">
          <a:xfrm>
            <a:off x="615434" y="1500174"/>
            <a:ext cx="751747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kumimoji="0" lang="en-US" altLang="zh-CN" b="0" dirty="0" smtClean="0">
                <a:solidFill>
                  <a:schemeClr val="tx1"/>
                </a:solidFill>
                <a:latin typeface="+mn-ea"/>
                <a:ea typeface="+mn-ea"/>
                <a:cs typeface="Times New Roman" pitchFamily="18" charset="0"/>
              </a:rPr>
              <a:t>C.0.7 </a:t>
            </a:r>
            <a:r>
              <a:rPr kumimoji="0" lang="zh-CN" altLang="en-US" b="0" dirty="0" smtClean="0">
                <a:solidFill>
                  <a:schemeClr val="tx1"/>
                </a:solidFill>
                <a:latin typeface="+mn-ea"/>
                <a:ea typeface="+mn-ea"/>
                <a:cs typeface="Times New Roman" pitchFamily="18" charset="0"/>
              </a:rPr>
              <a:t>建筑工程施工图预算表可按表</a:t>
            </a:r>
            <a:r>
              <a:rPr kumimoji="0" lang="en-US" altLang="zh-CN" b="0" dirty="0" smtClean="0">
                <a:solidFill>
                  <a:schemeClr val="tx1"/>
                </a:solidFill>
                <a:latin typeface="+mn-ea"/>
                <a:ea typeface="+mn-ea"/>
                <a:cs typeface="Times New Roman" pitchFamily="18" charset="0"/>
              </a:rPr>
              <a:t>C.0.7</a:t>
            </a:r>
            <a:r>
              <a:rPr kumimoji="0" lang="zh-CN" altLang="en-US" b="0" dirty="0" smtClean="0">
                <a:solidFill>
                  <a:schemeClr val="tx1"/>
                </a:solidFill>
                <a:latin typeface="+mn-ea"/>
                <a:ea typeface="+mn-ea"/>
                <a:cs typeface="Times New Roman" pitchFamily="18" charset="0"/>
              </a:rPr>
              <a:t>编制。</a:t>
            </a:r>
          </a:p>
        </p:txBody>
      </p:sp>
      <p:sp>
        <p:nvSpPr>
          <p:cNvPr id="517121" name="Rectangle 1"/>
          <p:cNvSpPr>
            <a:spLocks noChangeArrowheads="1"/>
          </p:cNvSpPr>
          <p:nvPr/>
        </p:nvSpPr>
        <p:spPr bwMode="auto">
          <a:xfrm>
            <a:off x="1736461" y="2254086"/>
            <a:ext cx="6462391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>
              <a:spcBef>
                <a:spcPct val="0"/>
              </a:spcBef>
            </a:pPr>
            <a:r>
              <a:rPr kumimoji="0" lang="zh-CN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施工图预算编号：</a:t>
            </a:r>
            <a:r>
              <a:rPr kumimoji="0" lang="zh-CN" altLang="en-US" sz="10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                                      </a:t>
            </a:r>
            <a:r>
              <a:rPr kumimoji="0" lang="zh-CN" altLang="en-US" sz="1000" dirty="0" smtClean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单项工程项目名称：</a:t>
            </a:r>
            <a:r>
              <a:rPr kumimoji="0" lang="zh-CN" altLang="en-US" sz="1000" u="sng" dirty="0" smtClean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                                   </a:t>
            </a:r>
            <a:r>
              <a:rPr kumimoji="0" lang="en-US" sz="1000" dirty="0" smtClean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                                 </a:t>
            </a:r>
            <a:r>
              <a:rPr kumimoji="0" lang="zh-CN" altLang="en-US" sz="1000" dirty="0" smtClean="0">
                <a:solidFill>
                  <a:schemeClr val="tx1"/>
                </a:solidFill>
                <a:latin typeface="+mn-ea"/>
                <a:ea typeface="+mn-ea"/>
                <a:cs typeface="Times New Roman" pitchFamily="18" charset="0"/>
              </a:rPr>
              <a:t>共</a:t>
            </a:r>
            <a:r>
              <a:rPr kumimoji="0" lang="en-US" sz="1000" dirty="0" smtClean="0">
                <a:solidFill>
                  <a:schemeClr val="tx1"/>
                </a:solidFill>
                <a:latin typeface="+mn-ea"/>
                <a:ea typeface="+mn-ea"/>
                <a:cs typeface="Times New Roman" pitchFamily="18" charset="0"/>
              </a:rPr>
              <a:t>    </a:t>
            </a:r>
            <a:r>
              <a:rPr kumimoji="0" lang="zh-CN" altLang="en-US" sz="1000" dirty="0" smtClean="0">
                <a:solidFill>
                  <a:schemeClr val="tx1"/>
                </a:solidFill>
                <a:latin typeface="+mn-ea"/>
                <a:ea typeface="+mn-ea"/>
                <a:cs typeface="Times New Roman" pitchFamily="18" charset="0"/>
              </a:rPr>
              <a:t>页</a:t>
            </a:r>
            <a:r>
              <a:rPr kumimoji="0" lang="en-US" sz="1000" dirty="0" smtClean="0">
                <a:solidFill>
                  <a:schemeClr val="tx1"/>
                </a:solidFill>
                <a:latin typeface="+mn-ea"/>
                <a:ea typeface="+mn-ea"/>
                <a:cs typeface="Times New Roman" pitchFamily="18" charset="0"/>
              </a:rPr>
              <a:t>   </a:t>
            </a:r>
            <a:r>
              <a:rPr kumimoji="0" lang="zh-CN" altLang="en-US" sz="1000" dirty="0" smtClean="0">
                <a:solidFill>
                  <a:schemeClr val="tx1"/>
                </a:solidFill>
                <a:latin typeface="+mn-ea"/>
                <a:ea typeface="+mn-ea"/>
                <a:cs typeface="Times New Roman" pitchFamily="18" charset="0"/>
              </a:rPr>
              <a:t>第</a:t>
            </a:r>
            <a:r>
              <a:rPr kumimoji="0" lang="en-US" sz="1000" dirty="0" smtClean="0">
                <a:solidFill>
                  <a:schemeClr val="tx1"/>
                </a:solidFill>
                <a:latin typeface="+mn-ea"/>
                <a:ea typeface="+mn-ea"/>
                <a:cs typeface="Times New Roman" pitchFamily="18" charset="0"/>
              </a:rPr>
              <a:t>   </a:t>
            </a:r>
            <a:r>
              <a:rPr kumimoji="0" lang="zh-CN" altLang="en-US" sz="1000" dirty="0" smtClean="0">
                <a:solidFill>
                  <a:schemeClr val="tx1"/>
                </a:solidFill>
                <a:latin typeface="+mn-ea"/>
                <a:ea typeface="+mn-ea"/>
                <a:cs typeface="Times New Roman" pitchFamily="18" charset="0"/>
              </a:rPr>
              <a:t>页</a:t>
            </a:r>
          </a:p>
        </p:txBody>
      </p:sp>
      <p:sp>
        <p:nvSpPr>
          <p:cNvPr id="517122" name="Rectangle 2"/>
          <p:cNvSpPr>
            <a:spLocks noChangeArrowheads="1"/>
          </p:cNvSpPr>
          <p:nvPr/>
        </p:nvSpPr>
        <p:spPr bwMode="auto">
          <a:xfrm>
            <a:off x="1670518" y="6286521"/>
            <a:ext cx="7121819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1270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     </a:t>
            </a:r>
            <a:r>
              <a:rPr kumimoji="0" lang="zh-CN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编制人：</a:t>
            </a:r>
            <a:r>
              <a:rPr kumimoji="0" lang="zh-CN" altLang="en-US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                                                          审核人：                                                                      审定人：</a:t>
            </a:r>
            <a:endParaRPr kumimoji="0" lang="zh-CN" alt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graphicFrame>
        <p:nvGraphicFramePr>
          <p:cNvPr id="15" name="表格 14"/>
          <p:cNvGraphicFramePr>
            <a:graphicFrameLocks noGrp="1"/>
          </p:cNvGraphicFramePr>
          <p:nvPr/>
        </p:nvGraphicFramePr>
        <p:xfrm>
          <a:off x="1670518" y="2500307"/>
          <a:ext cx="6396450" cy="3429021"/>
        </p:xfrm>
        <a:graphic>
          <a:graphicData uri="http://schemas.openxmlformats.org/drawingml/2006/table">
            <a:tbl>
              <a:tblPr/>
              <a:tblGrid>
                <a:gridCol w="301588"/>
                <a:gridCol w="555668"/>
                <a:gridCol w="1186970"/>
                <a:gridCol w="527542"/>
                <a:gridCol w="507685"/>
                <a:gridCol w="810131"/>
                <a:gridCol w="1016129"/>
                <a:gridCol w="1490737"/>
              </a:tblGrid>
              <a:tr h="360951"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800" b="1" kern="0" dirty="0">
                          <a:latin typeface="Times New Roman"/>
                          <a:ea typeface="宋体"/>
                          <a:cs typeface="宋体"/>
                        </a:rPr>
                        <a:t>序号</a:t>
                      </a:r>
                      <a:endParaRPr lang="zh-CN" sz="800" b="1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1012" marR="410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800" b="1" kern="0" dirty="0">
                          <a:latin typeface="Times New Roman"/>
                          <a:ea typeface="宋体"/>
                          <a:cs typeface="宋体"/>
                        </a:rPr>
                        <a:t>项目编码</a:t>
                      </a:r>
                      <a:endParaRPr lang="zh-CN" sz="800" b="1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1012" marR="410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800" b="1" kern="0">
                          <a:latin typeface="Times New Roman"/>
                          <a:ea typeface="宋体"/>
                          <a:cs typeface="宋体"/>
                        </a:rPr>
                        <a:t>工程项目或费用名称</a:t>
                      </a:r>
                      <a:endParaRPr lang="zh-CN" sz="800" b="1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1012" marR="410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800" b="1" kern="0" dirty="0">
                          <a:latin typeface="Times New Roman"/>
                          <a:ea typeface="宋体"/>
                          <a:cs typeface="宋体"/>
                        </a:rPr>
                        <a:t>项目特征</a:t>
                      </a:r>
                      <a:endParaRPr lang="zh-CN" sz="800" b="1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1012" marR="410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800" b="1" kern="0">
                          <a:latin typeface="Times New Roman"/>
                          <a:ea typeface="宋体"/>
                          <a:cs typeface="宋体"/>
                        </a:rPr>
                        <a:t>单位</a:t>
                      </a:r>
                      <a:endParaRPr lang="zh-CN" sz="800" b="1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1012" marR="410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800" b="1" kern="0">
                          <a:latin typeface="Times New Roman"/>
                          <a:ea typeface="宋体"/>
                          <a:cs typeface="宋体"/>
                        </a:rPr>
                        <a:t>数量</a:t>
                      </a:r>
                      <a:endParaRPr lang="zh-CN" sz="800" b="1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1012" marR="410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800" b="1" kern="0">
                          <a:latin typeface="Times New Roman"/>
                          <a:ea typeface="宋体"/>
                          <a:cs typeface="宋体"/>
                        </a:rPr>
                        <a:t>综合单价（元）</a:t>
                      </a:r>
                      <a:endParaRPr lang="zh-CN" sz="800" b="1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1012" marR="410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800" b="1" kern="0">
                          <a:latin typeface="Times New Roman"/>
                          <a:ea typeface="宋体"/>
                          <a:cs typeface="宋体"/>
                        </a:rPr>
                        <a:t>合价（元）</a:t>
                      </a:r>
                      <a:endParaRPr lang="zh-CN" sz="800" b="1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1012" marR="410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0951"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800" b="1" kern="0" dirty="0">
                          <a:latin typeface="Times New Roman"/>
                          <a:ea typeface="宋体"/>
                          <a:cs typeface="Times New Roman"/>
                        </a:rPr>
                        <a:t>三</a:t>
                      </a:r>
                      <a:endParaRPr lang="zh-CN" sz="800" b="1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1012" marR="410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800" b="1" kern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1012" marR="410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800" b="1" kern="0" dirty="0">
                          <a:latin typeface="Times New Roman"/>
                          <a:ea typeface="宋体"/>
                          <a:cs typeface="宋体"/>
                        </a:rPr>
                        <a:t>综合取定的措施项目费</a:t>
                      </a:r>
                      <a:endParaRPr lang="zh-CN" sz="800" b="1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1012" marR="410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800" b="1" kern="100" dirty="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41012" marR="410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800" b="1" kern="10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41012" marR="410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800" b="1" kern="100" dirty="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41012" marR="410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800" b="1" kern="100" dirty="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41012" marR="410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800" b="1" kern="10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41012" marR="410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0474"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en-US" sz="800" b="1" kern="0">
                          <a:latin typeface="Times New Roman"/>
                          <a:ea typeface="宋体"/>
                          <a:cs typeface="Times New Roman"/>
                        </a:rPr>
                        <a:t>1</a:t>
                      </a:r>
                      <a:endParaRPr lang="zh-CN" sz="800" b="1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1012" marR="410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800" b="1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1012" marR="410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800" b="1" kern="0">
                          <a:latin typeface="Times New Roman"/>
                          <a:ea typeface="宋体"/>
                          <a:cs typeface="宋体"/>
                        </a:rPr>
                        <a:t>安全文明施工费</a:t>
                      </a:r>
                      <a:endParaRPr lang="zh-CN" sz="800" b="1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1012" marR="410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800" b="1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1012" marR="410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800" b="1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1012" marR="410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800" b="1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1012" marR="410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800" b="1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1012" marR="410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800" b="1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1012" marR="410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0474"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en-US" sz="800" b="1" kern="0">
                          <a:latin typeface="Times New Roman"/>
                          <a:ea typeface="宋体"/>
                          <a:cs typeface="Times New Roman"/>
                        </a:rPr>
                        <a:t>2</a:t>
                      </a:r>
                      <a:endParaRPr lang="zh-CN" sz="800" b="1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1012" marR="410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800" b="1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1012" marR="410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800" b="1" kern="0">
                          <a:latin typeface="Times New Roman"/>
                          <a:ea typeface="宋体"/>
                          <a:cs typeface="宋体"/>
                        </a:rPr>
                        <a:t>夜间施工增加费</a:t>
                      </a:r>
                      <a:endParaRPr lang="zh-CN" sz="800" b="1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1012" marR="410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800" b="1" kern="100" dirty="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41012" marR="410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800" b="1" kern="10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41012" marR="410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800" b="1" kern="10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41012" marR="410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800" b="1" kern="100" dirty="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41012" marR="410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800" b="1" kern="10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41012" marR="410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0474"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en-US" sz="800" b="1" kern="0">
                          <a:latin typeface="Times New Roman"/>
                          <a:ea typeface="宋体"/>
                          <a:cs typeface="Times New Roman"/>
                        </a:rPr>
                        <a:t>3</a:t>
                      </a:r>
                      <a:endParaRPr lang="zh-CN" sz="800" b="1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1012" marR="410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800" b="1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1012" marR="410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800" b="1" kern="0">
                          <a:latin typeface="Times New Roman"/>
                          <a:ea typeface="宋体"/>
                          <a:cs typeface="宋体"/>
                        </a:rPr>
                        <a:t>二次搬运费</a:t>
                      </a:r>
                      <a:endParaRPr lang="zh-CN" sz="800" b="1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1012" marR="410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800" b="1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1012" marR="410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800" b="1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1012" marR="410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800" b="1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1012" marR="410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800" b="1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1012" marR="410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800" b="1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1012" marR="410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0474"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en-US" sz="800" b="1" kern="0">
                          <a:latin typeface="Times New Roman"/>
                          <a:ea typeface="宋体"/>
                          <a:cs typeface="Times New Roman"/>
                        </a:rPr>
                        <a:t>4</a:t>
                      </a:r>
                      <a:endParaRPr lang="zh-CN" sz="800" b="1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1012" marR="410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800" b="1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1012" marR="410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800" b="1" kern="0">
                          <a:latin typeface="Times New Roman"/>
                          <a:ea typeface="宋体"/>
                          <a:cs typeface="宋体"/>
                        </a:rPr>
                        <a:t>冬雨季施工增加费</a:t>
                      </a:r>
                      <a:endParaRPr lang="zh-CN" sz="800" b="1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1012" marR="410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800" b="1" kern="10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41012" marR="410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800" b="1" kern="10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41012" marR="410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800" b="1" kern="10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41012" marR="410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800" b="1" kern="10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41012" marR="410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800" b="1" kern="100" dirty="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41012" marR="410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0951"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en-US" altLang="zh-CN" sz="800" b="1" kern="100" dirty="0" smtClean="0">
                          <a:latin typeface="Times New Roman"/>
                          <a:ea typeface="宋体"/>
                          <a:cs typeface="Times New Roman"/>
                        </a:rPr>
                        <a:t>5</a:t>
                      </a:r>
                      <a:endParaRPr lang="zh-CN" sz="800" b="1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1012" marR="410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800" b="1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1012" marR="410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800" b="1" kern="0">
                          <a:latin typeface="Times New Roman"/>
                          <a:ea typeface="宋体"/>
                          <a:cs typeface="宋体"/>
                        </a:rPr>
                        <a:t>已完工程及设备保护费</a:t>
                      </a:r>
                      <a:endParaRPr lang="zh-CN" sz="800" b="1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1012" marR="410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800" b="1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1012" marR="410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800" b="1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1012" marR="410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800" b="1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1012" marR="410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800" b="1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1012" marR="410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800" b="1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1012" marR="410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0474"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en-US" altLang="zh-CN" sz="800" b="1" kern="100" dirty="0" smtClean="0">
                          <a:latin typeface="Times New Roman"/>
                          <a:ea typeface="宋体"/>
                          <a:cs typeface="Times New Roman"/>
                        </a:rPr>
                        <a:t>6</a:t>
                      </a:r>
                      <a:endParaRPr lang="zh-CN" sz="800" b="1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1012" marR="410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800" b="1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1012" marR="410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800" b="1" kern="0">
                          <a:latin typeface="Times New Roman"/>
                          <a:ea typeface="宋体"/>
                          <a:cs typeface="宋体"/>
                        </a:rPr>
                        <a:t>工程定位复测费</a:t>
                      </a:r>
                      <a:endParaRPr lang="zh-CN" sz="800" b="1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1012" marR="410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800" b="1" kern="10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41012" marR="410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800" b="1" kern="10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41012" marR="410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800" b="1" kern="10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41012" marR="410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800" b="1" kern="10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41012" marR="410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800" b="1" kern="100" dirty="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41012" marR="410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0474"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en-US" altLang="zh-CN" sz="800" b="1" kern="100" dirty="0" smtClean="0">
                          <a:latin typeface="Times New Roman"/>
                          <a:ea typeface="宋体"/>
                          <a:cs typeface="Times New Roman"/>
                        </a:rPr>
                        <a:t>7</a:t>
                      </a:r>
                      <a:endParaRPr lang="zh-CN" sz="800" b="1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1012" marR="410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800" b="1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1012" marR="410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800" b="1" kern="0">
                          <a:latin typeface="Times New Roman"/>
                          <a:ea typeface="宋体"/>
                          <a:cs typeface="宋体"/>
                        </a:rPr>
                        <a:t>特殊地区施工增加费</a:t>
                      </a:r>
                      <a:endParaRPr lang="zh-CN" sz="800" b="1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1012" marR="410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800" b="1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1012" marR="410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800" b="1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1012" marR="410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800" b="1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1012" marR="410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800" b="1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1012" marR="410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800" b="1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1012" marR="410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0951"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en-US" altLang="zh-CN" sz="800" b="1" kern="100" dirty="0" smtClean="0">
                          <a:latin typeface="Times New Roman"/>
                          <a:ea typeface="宋体"/>
                          <a:cs typeface="Times New Roman"/>
                        </a:rPr>
                        <a:t>8</a:t>
                      </a:r>
                      <a:endParaRPr lang="zh-CN" sz="800" b="1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1012" marR="410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800" b="1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1012" marR="410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800" b="1" kern="0">
                          <a:latin typeface="Times New Roman"/>
                          <a:ea typeface="宋体"/>
                          <a:cs typeface="宋体"/>
                        </a:rPr>
                        <a:t>大型机械设备进出场及安拆费</a:t>
                      </a:r>
                      <a:endParaRPr lang="zh-CN" sz="800" b="1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1012" marR="410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800" b="1" kern="10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41012" marR="410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800" b="1" kern="10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41012" marR="410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800" b="1" kern="100" dirty="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41012" marR="410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800" b="1" kern="10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41012" marR="410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800" b="1" kern="100" dirty="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41012" marR="410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0474"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800" b="1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1012" marR="410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800" b="1" kern="100">
                          <a:latin typeface="Times New Roman"/>
                          <a:ea typeface="宋体"/>
                          <a:cs typeface="Times New Roman"/>
                        </a:rPr>
                        <a:t>××</a:t>
                      </a:r>
                    </a:p>
                  </a:txBody>
                  <a:tcPr marL="41012" marR="410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800" b="1" kern="100" dirty="0">
                          <a:latin typeface="Times New Roman"/>
                          <a:ea typeface="宋体"/>
                          <a:cs typeface="Times New Roman"/>
                        </a:rPr>
                        <a:t>×××××</a:t>
                      </a:r>
                    </a:p>
                  </a:txBody>
                  <a:tcPr marL="41012" marR="410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800" b="1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1012" marR="410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800" b="1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1012" marR="410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800" b="1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1012" marR="410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800" b="1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1012" marR="410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800" b="1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1012" marR="410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0951"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800" b="1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1012" marR="410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800" b="1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1012" marR="410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800" b="1" kern="0">
                          <a:latin typeface="Times New Roman"/>
                          <a:ea typeface="宋体"/>
                          <a:cs typeface="宋体"/>
                        </a:rPr>
                        <a:t>综合取定措施项目费小计</a:t>
                      </a:r>
                      <a:endParaRPr lang="zh-CN" sz="800" b="1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1012" marR="410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800" b="1" kern="10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41012" marR="410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800" b="1" kern="100" dirty="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41012" marR="410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800" b="1" kern="10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41012" marR="410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800" b="1" kern="10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41012" marR="410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800" b="1" kern="100" dirty="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41012" marR="410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0474"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800" b="1" kern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1012" marR="410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800" b="1" kern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1012" marR="410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800" b="1" kern="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41012" marR="410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800" b="1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1012" marR="410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800" b="1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1012" marR="410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800" b="1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1012" marR="410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800" b="1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1012" marR="410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800" b="1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1012" marR="410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0474"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800" b="1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1012" marR="410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800" b="1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1012" marR="410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800" b="1" kern="0" dirty="0">
                          <a:latin typeface="Times New Roman"/>
                          <a:ea typeface="宋体"/>
                          <a:cs typeface="宋体"/>
                        </a:rPr>
                        <a:t>合计</a:t>
                      </a:r>
                      <a:endParaRPr lang="zh-CN" sz="800" b="1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1012" marR="410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800" b="1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1012" marR="410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800" b="1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1012" marR="410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800" b="1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1012" marR="410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800" b="1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1012" marR="410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800" b="1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1012" marR="410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3" name="Rectangle 1"/>
          <p:cNvSpPr>
            <a:spLocks noChangeArrowheads="1"/>
          </p:cNvSpPr>
          <p:nvPr/>
        </p:nvSpPr>
        <p:spPr bwMode="auto">
          <a:xfrm>
            <a:off x="3385030" y="1928802"/>
            <a:ext cx="3626852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kumimoji="0" lang="zh-CN" altLang="en-US" sz="1400" dirty="0" smtClean="0">
                <a:solidFill>
                  <a:schemeClr val="tx1"/>
                </a:solidFill>
                <a:latin typeface="+mn-ea"/>
                <a:ea typeface="+mn-ea"/>
                <a:cs typeface="宋体" pitchFamily="2" charset="-122"/>
              </a:rPr>
              <a:t>表</a:t>
            </a:r>
            <a:r>
              <a:rPr kumimoji="0" lang="en-US" altLang="zh-CN" sz="1400" dirty="0" smtClean="0">
                <a:solidFill>
                  <a:schemeClr val="tx1"/>
                </a:solidFill>
                <a:latin typeface="+mn-ea"/>
                <a:ea typeface="+mn-ea"/>
                <a:cs typeface="宋体" pitchFamily="2" charset="-122"/>
              </a:rPr>
              <a:t>C.0.7</a:t>
            </a:r>
            <a:r>
              <a:rPr kumimoji="0" lang="en-US" altLang="en-US" sz="1400" dirty="0" smtClean="0">
                <a:solidFill>
                  <a:schemeClr val="tx1"/>
                </a:solidFill>
                <a:latin typeface="+mn-ea"/>
                <a:ea typeface="+mn-ea"/>
                <a:cs typeface="宋体" pitchFamily="2" charset="-122"/>
              </a:rPr>
              <a:t>    </a:t>
            </a:r>
            <a:r>
              <a:rPr kumimoji="0" lang="zh-CN" altLang="en-US" sz="1400" dirty="0" smtClean="0">
                <a:solidFill>
                  <a:schemeClr val="tx1"/>
                </a:solidFill>
                <a:latin typeface="+mn-ea"/>
                <a:ea typeface="+mn-ea"/>
                <a:cs typeface="宋体" pitchFamily="2" charset="-122"/>
              </a:rPr>
              <a:t>单位工程施工图预算汇总表</a:t>
            </a:r>
            <a:r>
              <a:rPr kumimoji="0" lang="en-US" altLang="zh-CN" sz="1400" dirty="0" smtClean="0">
                <a:solidFill>
                  <a:schemeClr val="tx1"/>
                </a:solidFill>
                <a:latin typeface="+mn-ea"/>
                <a:ea typeface="+mn-ea"/>
                <a:cs typeface="宋体" pitchFamily="2" charset="-122"/>
              </a:rPr>
              <a:t>(</a:t>
            </a:r>
            <a:r>
              <a:rPr kumimoji="0" lang="zh-CN" altLang="en-US" sz="1400" dirty="0" smtClean="0">
                <a:solidFill>
                  <a:schemeClr val="tx1"/>
                </a:solidFill>
                <a:latin typeface="+mn-ea"/>
                <a:ea typeface="+mn-ea"/>
                <a:cs typeface="宋体" pitchFamily="2" charset="-122"/>
              </a:rPr>
              <a:t>续上表</a:t>
            </a:r>
            <a:r>
              <a:rPr kumimoji="0" lang="en-US" altLang="zh-CN" sz="1400" dirty="0" smtClean="0">
                <a:solidFill>
                  <a:schemeClr val="tx1"/>
                </a:solidFill>
                <a:latin typeface="+mn-ea"/>
                <a:ea typeface="+mn-ea"/>
                <a:cs typeface="宋体" pitchFamily="2" charset="-122"/>
              </a:rPr>
              <a:t>)</a:t>
            </a:r>
            <a:endParaRPr kumimoji="0" lang="zh-CN" altLang="en-US" sz="1400" dirty="0" smtClean="0">
              <a:solidFill>
                <a:schemeClr val="tx1"/>
              </a:solidFill>
              <a:latin typeface="+mn-ea"/>
              <a:ea typeface="+mn-ea"/>
              <a:cs typeface="宋体" pitchFamily="2" charset="-122"/>
            </a:endParaRPr>
          </a:p>
          <a:p>
            <a:endParaRPr kumimoji="0" lang="zh-CN" altLang="en-US" sz="1400" dirty="0" smtClean="0">
              <a:solidFill>
                <a:schemeClr val="tx1"/>
              </a:solidFill>
              <a:latin typeface="+mn-ea"/>
              <a:ea typeface="+mn-ea"/>
              <a:cs typeface="宋体" pitchFamily="2" charset="-122"/>
            </a:endParaRPr>
          </a:p>
        </p:txBody>
      </p:sp>
      <p:sp>
        <p:nvSpPr>
          <p:cNvPr id="91137" name="Rectangle 1"/>
          <p:cNvSpPr>
            <a:spLocks noChangeArrowheads="1"/>
          </p:cNvSpPr>
          <p:nvPr/>
        </p:nvSpPr>
        <p:spPr bwMode="auto">
          <a:xfrm>
            <a:off x="1538633" y="5929330"/>
            <a:ext cx="5840060" cy="2308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286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9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注：建筑工程施工图预算表应以单项工程为对象进行编制，表中综合单价应通过综合单价分析表计算获得。</a:t>
            </a:r>
            <a:endParaRPr kumimoji="0" lang="zh-CN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4"/>
          <p:cNvGrpSpPr>
            <a:grpSpLocks/>
          </p:cNvGrpSpPr>
          <p:nvPr/>
        </p:nvGrpSpPr>
        <p:grpSpPr bwMode="auto">
          <a:xfrm>
            <a:off x="633046" y="422275"/>
            <a:ext cx="4868008" cy="642938"/>
            <a:chOff x="632383" y="422260"/>
            <a:chExt cx="4868311" cy="642941"/>
          </a:xfrm>
        </p:grpSpPr>
        <p:pic>
          <p:nvPicPr>
            <p:cNvPr id="74765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632383" y="422260"/>
              <a:ext cx="969760" cy="642941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</p:spPr>
        </p:pic>
        <p:sp>
          <p:nvSpPr>
            <p:cNvPr id="74766" name="TextBox 6"/>
            <p:cNvSpPr txBox="1">
              <a:spLocks noChangeArrowheads="1"/>
            </p:cNvSpPr>
            <p:nvPr/>
          </p:nvSpPr>
          <p:spPr bwMode="auto">
            <a:xfrm>
              <a:off x="1503067" y="430185"/>
              <a:ext cx="3926189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2400">
                  <a:solidFill>
                    <a:srgbClr val="1D8AC8"/>
                  </a:solidFill>
                  <a:latin typeface="华文新魏" pitchFamily="2" charset="-122"/>
                  <a:ea typeface="华文新魏" pitchFamily="2" charset="-122"/>
                </a:rPr>
                <a:t>中国建设工程造价管理协会</a:t>
              </a:r>
            </a:p>
          </p:txBody>
        </p:sp>
        <p:sp>
          <p:nvSpPr>
            <p:cNvPr id="8" name="矩形 7"/>
            <p:cNvSpPr/>
            <p:nvPr/>
          </p:nvSpPr>
          <p:spPr>
            <a:xfrm>
              <a:off x="1502876" y="1008051"/>
              <a:ext cx="3997818" cy="46037"/>
            </a:xfrm>
            <a:prstGeom prst="rect">
              <a:avLst/>
            </a:prstGeom>
            <a:solidFill>
              <a:srgbClr val="1D8AC8"/>
            </a:solidFill>
            <a:ln>
              <a:solidFill>
                <a:srgbClr val="1D8AC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rgbClr val="FF0000"/>
                </a:solidFill>
              </a:endParaRPr>
            </a:p>
          </p:txBody>
        </p:sp>
      </p:grpSp>
      <p:sp>
        <p:nvSpPr>
          <p:cNvPr id="9" name="同侧圆角矩形 4"/>
          <p:cNvSpPr/>
          <p:nvPr/>
        </p:nvSpPr>
        <p:spPr bwMode="auto">
          <a:xfrm>
            <a:off x="6879997" y="428605"/>
            <a:ext cx="1450741" cy="714359"/>
          </a:xfrm>
          <a:prstGeom prst="rect">
            <a:avLst/>
          </a:prstGeom>
          <a:ln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lIns="247650" tIns="123825" rIns="247650" bIns="123825" spcCol="1270" anchor="ctr"/>
          <a:lstStyle/>
          <a:p>
            <a:pPr>
              <a:defRPr/>
            </a:pPr>
            <a:r>
              <a:rPr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  附  录</a:t>
            </a:r>
            <a:endParaRPr lang="zh-CN" altLang="zh-CN" sz="2400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Rectangle 1"/>
          <p:cNvSpPr>
            <a:spLocks noChangeArrowheads="1"/>
          </p:cNvSpPr>
          <p:nvPr/>
        </p:nvSpPr>
        <p:spPr bwMode="auto">
          <a:xfrm>
            <a:off x="2461831" y="1071546"/>
            <a:ext cx="4615994" cy="6103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165048" rIns="91440" bIns="165048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kumimoji="0" lang="x-none" altLang="zh-CN" dirty="0" smtClean="0" bmk="_Toc385509759">
                <a:solidFill>
                  <a:schemeClr val="tx1"/>
                </a:solidFill>
                <a:latin typeface="Cambria" pitchFamily="18" charset="0"/>
                <a:cs typeface="宋体" pitchFamily="2" charset="-122"/>
              </a:rPr>
              <a:t>附录C  </a:t>
            </a:r>
            <a:r>
              <a:rPr kumimoji="0" lang="en-US" altLang="zh-CN" dirty="0" smtClean="0" bmk="_Toc385509759">
                <a:solidFill>
                  <a:schemeClr val="tx1"/>
                </a:solidFill>
                <a:latin typeface="Cambria" pitchFamily="18" charset="0"/>
                <a:cs typeface="宋体" pitchFamily="2" charset="-122"/>
              </a:rPr>
              <a:t> </a:t>
            </a:r>
            <a:r>
              <a:rPr kumimoji="0" lang="x-none" altLang="zh-CN" dirty="0" smtClean="0" bmk="_Toc385509759">
                <a:solidFill>
                  <a:schemeClr val="tx1"/>
                </a:solidFill>
                <a:latin typeface="Cambria" pitchFamily="18" charset="0"/>
                <a:cs typeface="宋体" pitchFamily="2" charset="-122"/>
              </a:rPr>
              <a:t>单位工程施工图预算成果文件格式</a:t>
            </a:r>
            <a:endParaRPr kumimoji="0" lang="zh-CN" altLang="en-US" dirty="0" smtClean="0" bmk="_Toc385509759">
              <a:solidFill>
                <a:schemeClr val="tx1"/>
              </a:solidFill>
              <a:latin typeface="Cambria" pitchFamily="18" charset="0"/>
              <a:cs typeface="宋体" pitchFamily="2" charset="-122"/>
            </a:endParaRPr>
          </a:p>
        </p:txBody>
      </p:sp>
      <p:sp>
        <p:nvSpPr>
          <p:cNvPr id="567297" name="Rectangle 1"/>
          <p:cNvSpPr>
            <a:spLocks noChangeArrowheads="1"/>
          </p:cNvSpPr>
          <p:nvPr/>
        </p:nvSpPr>
        <p:spPr bwMode="auto">
          <a:xfrm>
            <a:off x="615434" y="1500174"/>
            <a:ext cx="751747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kumimoji="0" lang="en-US" altLang="zh-CN" b="0" dirty="0" smtClean="0">
                <a:solidFill>
                  <a:schemeClr val="tx1"/>
                </a:solidFill>
                <a:latin typeface="+mn-ea"/>
                <a:ea typeface="+mn-ea"/>
                <a:cs typeface="Times New Roman" pitchFamily="18" charset="0"/>
              </a:rPr>
              <a:t>C.0.8 </a:t>
            </a:r>
            <a:r>
              <a:rPr kumimoji="0" lang="zh-CN" altLang="en-US" b="0" dirty="0" smtClean="0">
                <a:solidFill>
                  <a:schemeClr val="tx1"/>
                </a:solidFill>
                <a:latin typeface="+mn-ea"/>
                <a:ea typeface="+mn-ea"/>
                <a:cs typeface="Times New Roman" pitchFamily="18" charset="0"/>
              </a:rPr>
              <a:t>建筑工程施工图预算综合单价分析表可按表</a:t>
            </a:r>
            <a:r>
              <a:rPr kumimoji="0" lang="en-US" altLang="zh-CN" b="0" dirty="0" smtClean="0">
                <a:solidFill>
                  <a:schemeClr val="tx1"/>
                </a:solidFill>
                <a:latin typeface="+mn-ea"/>
                <a:ea typeface="+mn-ea"/>
                <a:cs typeface="Times New Roman" pitchFamily="18" charset="0"/>
              </a:rPr>
              <a:t>C.0.8</a:t>
            </a:r>
            <a:r>
              <a:rPr kumimoji="0" lang="zh-CN" altLang="en-US" b="0" dirty="0" smtClean="0">
                <a:solidFill>
                  <a:schemeClr val="tx1"/>
                </a:solidFill>
                <a:latin typeface="+mn-ea"/>
                <a:ea typeface="+mn-ea"/>
                <a:cs typeface="Times New Roman" pitchFamily="18" charset="0"/>
              </a:rPr>
              <a:t>编制。</a:t>
            </a:r>
          </a:p>
        </p:txBody>
      </p:sp>
      <p:sp>
        <p:nvSpPr>
          <p:cNvPr id="517122" name="Rectangle 2"/>
          <p:cNvSpPr>
            <a:spLocks noChangeArrowheads="1"/>
          </p:cNvSpPr>
          <p:nvPr/>
        </p:nvSpPr>
        <p:spPr bwMode="auto">
          <a:xfrm>
            <a:off x="1604575" y="6429397"/>
            <a:ext cx="7121819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1270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     </a:t>
            </a:r>
            <a:r>
              <a:rPr kumimoji="0" lang="zh-CN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编制人：</a:t>
            </a:r>
            <a:r>
              <a:rPr kumimoji="0" lang="zh-CN" altLang="en-US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                                                          审核人：                                                                      审定人：</a:t>
            </a:r>
            <a:endParaRPr kumimoji="0" lang="zh-CN" alt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13" name="Rectangle 1"/>
          <p:cNvSpPr>
            <a:spLocks noChangeArrowheads="1"/>
          </p:cNvSpPr>
          <p:nvPr/>
        </p:nvSpPr>
        <p:spPr bwMode="auto">
          <a:xfrm>
            <a:off x="3385030" y="1928802"/>
            <a:ext cx="3626852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kumimoji="0" lang="zh-CN" altLang="en-US" sz="1400" dirty="0" smtClean="0">
                <a:solidFill>
                  <a:schemeClr val="tx1"/>
                </a:solidFill>
                <a:latin typeface="+mn-ea"/>
                <a:ea typeface="+mn-ea"/>
                <a:cs typeface="宋体" pitchFamily="2" charset="-122"/>
              </a:rPr>
              <a:t>表</a:t>
            </a:r>
            <a:r>
              <a:rPr kumimoji="0" lang="en-US" altLang="zh-CN" sz="1400" dirty="0" smtClean="0">
                <a:solidFill>
                  <a:schemeClr val="tx1"/>
                </a:solidFill>
                <a:latin typeface="+mn-ea"/>
                <a:ea typeface="+mn-ea"/>
                <a:cs typeface="宋体" pitchFamily="2" charset="-122"/>
              </a:rPr>
              <a:t>C.0.8</a:t>
            </a:r>
            <a:r>
              <a:rPr kumimoji="0" lang="en-US" altLang="en-US" sz="1400" dirty="0" smtClean="0">
                <a:solidFill>
                  <a:schemeClr val="tx1"/>
                </a:solidFill>
                <a:latin typeface="+mn-ea"/>
                <a:ea typeface="+mn-ea"/>
                <a:cs typeface="宋体" pitchFamily="2" charset="-122"/>
              </a:rPr>
              <a:t>  </a:t>
            </a:r>
            <a:r>
              <a:rPr kumimoji="0" lang="zh-CN" altLang="en-US" sz="1400" dirty="0" smtClean="0">
                <a:solidFill>
                  <a:schemeClr val="tx1"/>
                </a:solidFill>
                <a:latin typeface="+mn-ea"/>
                <a:ea typeface="+mn-ea"/>
                <a:cs typeface="宋体" pitchFamily="2" charset="-122"/>
              </a:rPr>
              <a:t>建筑工程施工图预算综合单价分析表</a:t>
            </a:r>
          </a:p>
          <a:p>
            <a:endParaRPr kumimoji="0" lang="zh-CN" altLang="en-US" sz="1400" dirty="0" smtClean="0">
              <a:solidFill>
                <a:schemeClr val="tx1"/>
              </a:solidFill>
              <a:latin typeface="+mn-ea"/>
              <a:ea typeface="+mn-ea"/>
              <a:cs typeface="宋体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670518" y="2357431"/>
            <a:ext cx="646239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000" dirty="0" smtClean="0">
                <a:solidFill>
                  <a:schemeClr val="tx1"/>
                </a:solidFill>
                <a:latin typeface="+mn-ea"/>
                <a:ea typeface="+mn-ea"/>
              </a:rPr>
              <a:t>施工图预算编号：</a:t>
            </a:r>
            <a:r>
              <a:rPr lang="en-US" sz="1000" u="sng" dirty="0" smtClean="0">
                <a:solidFill>
                  <a:schemeClr val="tx1"/>
                </a:solidFill>
                <a:latin typeface="+mn-ea"/>
                <a:ea typeface="+mn-ea"/>
              </a:rPr>
              <a:t>                               </a:t>
            </a:r>
            <a:r>
              <a:rPr lang="en-US" sz="1000" dirty="0" smtClean="0">
                <a:solidFill>
                  <a:schemeClr val="tx1"/>
                </a:solidFill>
                <a:latin typeface="+mn-ea"/>
                <a:ea typeface="+mn-ea"/>
              </a:rPr>
              <a:t>                </a:t>
            </a:r>
            <a:r>
              <a:rPr lang="zh-CN" altLang="en-US" sz="1000" dirty="0" smtClean="0">
                <a:solidFill>
                  <a:schemeClr val="tx1"/>
                </a:solidFill>
                <a:latin typeface="+mn-ea"/>
                <a:ea typeface="+mn-ea"/>
              </a:rPr>
              <a:t>单项工程名称：</a:t>
            </a:r>
            <a:r>
              <a:rPr lang="en-US" sz="1000" u="sng" dirty="0" smtClean="0">
                <a:solidFill>
                  <a:schemeClr val="tx1"/>
                </a:solidFill>
                <a:latin typeface="+mn-ea"/>
                <a:ea typeface="+mn-ea"/>
              </a:rPr>
              <a:t>                                              </a:t>
            </a:r>
            <a:r>
              <a:rPr lang="en-US" sz="1000" dirty="0" smtClean="0">
                <a:solidFill>
                  <a:schemeClr val="tx1"/>
                </a:solidFill>
                <a:latin typeface="+mn-ea"/>
                <a:ea typeface="+mn-ea"/>
              </a:rPr>
              <a:t>                            </a:t>
            </a:r>
            <a:r>
              <a:rPr lang="zh-CN" altLang="en-US" sz="1000" dirty="0" smtClean="0">
                <a:solidFill>
                  <a:schemeClr val="tx1"/>
                </a:solidFill>
                <a:latin typeface="+mn-ea"/>
                <a:ea typeface="+mn-ea"/>
              </a:rPr>
              <a:t>共</a:t>
            </a:r>
            <a:r>
              <a:rPr lang="en-US" sz="1000" dirty="0" smtClean="0">
                <a:solidFill>
                  <a:schemeClr val="tx1"/>
                </a:solidFill>
                <a:latin typeface="+mn-ea"/>
                <a:ea typeface="+mn-ea"/>
              </a:rPr>
              <a:t>    </a:t>
            </a:r>
            <a:r>
              <a:rPr lang="zh-CN" altLang="en-US" sz="1000" dirty="0" smtClean="0">
                <a:solidFill>
                  <a:schemeClr val="tx1"/>
                </a:solidFill>
                <a:latin typeface="+mn-ea"/>
                <a:ea typeface="+mn-ea"/>
              </a:rPr>
              <a:t>页</a:t>
            </a:r>
            <a:r>
              <a:rPr lang="en-US" sz="1000" dirty="0" smtClean="0">
                <a:solidFill>
                  <a:schemeClr val="tx1"/>
                </a:solidFill>
                <a:latin typeface="+mn-ea"/>
                <a:ea typeface="+mn-ea"/>
              </a:rPr>
              <a:t>   </a:t>
            </a:r>
            <a:r>
              <a:rPr lang="zh-CN" altLang="en-US" sz="1000" dirty="0" smtClean="0">
                <a:solidFill>
                  <a:schemeClr val="tx1"/>
                </a:solidFill>
                <a:latin typeface="+mn-ea"/>
                <a:ea typeface="+mn-ea"/>
              </a:rPr>
              <a:t>第</a:t>
            </a:r>
            <a:r>
              <a:rPr lang="en-US" sz="1000" dirty="0" smtClean="0">
                <a:solidFill>
                  <a:schemeClr val="tx1"/>
                </a:solidFill>
                <a:latin typeface="+mn-ea"/>
                <a:ea typeface="+mn-ea"/>
              </a:rPr>
              <a:t>   </a:t>
            </a:r>
            <a:r>
              <a:rPr lang="zh-CN" altLang="en-US" sz="1000" dirty="0" smtClean="0">
                <a:solidFill>
                  <a:schemeClr val="tx1"/>
                </a:solidFill>
                <a:latin typeface="+mn-ea"/>
                <a:ea typeface="+mn-ea"/>
              </a:rPr>
              <a:t>页</a:t>
            </a:r>
            <a:r>
              <a:rPr lang="en-US" sz="1000" dirty="0" smtClean="0">
                <a:solidFill>
                  <a:schemeClr val="tx1"/>
                </a:solidFill>
                <a:latin typeface="+mn-ea"/>
                <a:ea typeface="+mn-ea"/>
              </a:rPr>
              <a:t> </a:t>
            </a:r>
            <a:endParaRPr lang="zh-CN" altLang="en-US" sz="10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graphicFrame>
        <p:nvGraphicFramePr>
          <p:cNvPr id="16" name="表格 15"/>
          <p:cNvGraphicFramePr>
            <a:graphicFrameLocks noGrp="1"/>
          </p:cNvGraphicFramePr>
          <p:nvPr/>
        </p:nvGraphicFramePr>
        <p:xfrm>
          <a:off x="1274862" y="2643182"/>
          <a:ext cx="7187760" cy="3419299"/>
        </p:xfrm>
        <a:graphic>
          <a:graphicData uri="http://schemas.openxmlformats.org/drawingml/2006/table">
            <a:tbl>
              <a:tblPr/>
              <a:tblGrid>
                <a:gridCol w="1135712"/>
                <a:gridCol w="861311"/>
                <a:gridCol w="861311"/>
                <a:gridCol w="720554"/>
                <a:gridCol w="720554"/>
                <a:gridCol w="720554"/>
                <a:gridCol w="722588"/>
                <a:gridCol w="722588"/>
                <a:gridCol w="722588"/>
              </a:tblGrid>
              <a:tr h="186763">
                <a:tc>
                  <a:txBody>
                    <a:bodyPr/>
                    <a:lstStyle/>
                    <a:p>
                      <a:pPr indent="250190" algn="l">
                        <a:spcAft>
                          <a:spcPts val="0"/>
                        </a:spcAft>
                      </a:pPr>
                      <a:r>
                        <a:rPr lang="zh-CN" sz="1000" b="1" kern="100" dirty="0">
                          <a:latin typeface="Times New Roman"/>
                          <a:ea typeface="宋体"/>
                          <a:cs typeface="Times New Roman"/>
                        </a:rPr>
                        <a:t>项目编码</a:t>
                      </a: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544" marR="465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544" marR="465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000" b="1" kern="100">
                          <a:latin typeface="Times New Roman"/>
                          <a:ea typeface="宋体"/>
                          <a:cs typeface="Times New Roman"/>
                        </a:rPr>
                        <a:t>项目名称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544" marR="465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544" marR="465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000" b="1" kern="100">
                          <a:latin typeface="Times New Roman"/>
                          <a:ea typeface="宋体"/>
                          <a:cs typeface="Times New Roman"/>
                        </a:rPr>
                        <a:t>计量单位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544" marR="465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544" marR="465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000" b="1" kern="100">
                          <a:latin typeface="Times New Roman"/>
                          <a:ea typeface="宋体"/>
                          <a:cs typeface="Times New Roman"/>
                        </a:rPr>
                        <a:t>工程数量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544" marR="465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544" marR="465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1645">
                <a:tc gridSpan="9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00" b="1" kern="100" dirty="0">
                          <a:latin typeface="Times New Roman"/>
                          <a:ea typeface="宋体"/>
                          <a:cs typeface="Times New Roman"/>
                        </a:rPr>
                        <a:t>综合单价组成分析</a:t>
                      </a: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544" marR="465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171645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00" b="1" kern="100">
                          <a:latin typeface="Times New Roman"/>
                          <a:ea typeface="宋体"/>
                          <a:cs typeface="Times New Roman"/>
                        </a:rPr>
                        <a:t>定额编号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544" marR="465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00" b="1" kern="100">
                          <a:latin typeface="Times New Roman"/>
                          <a:ea typeface="宋体"/>
                          <a:cs typeface="Times New Roman"/>
                        </a:rPr>
                        <a:t>定额名称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544" marR="465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00" b="1" kern="100" dirty="0">
                          <a:latin typeface="Times New Roman"/>
                          <a:ea typeface="宋体"/>
                          <a:cs typeface="Times New Roman"/>
                        </a:rPr>
                        <a:t>定额单位</a:t>
                      </a: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544" marR="465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00" b="1" kern="100">
                          <a:latin typeface="Times New Roman"/>
                          <a:ea typeface="宋体"/>
                          <a:cs typeface="Times New Roman"/>
                        </a:rPr>
                        <a:t>定额直接费单价（元）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544" marR="465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00" b="1" kern="100">
                          <a:latin typeface="Times New Roman"/>
                          <a:ea typeface="宋体"/>
                          <a:cs typeface="Times New Roman"/>
                        </a:rPr>
                        <a:t>直接费合价（元）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544" marR="465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17164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000" b="1" kern="100" dirty="0">
                          <a:latin typeface="Times New Roman"/>
                          <a:ea typeface="宋体"/>
                          <a:cs typeface="Times New Roman"/>
                        </a:rPr>
                        <a:t>人工费</a:t>
                      </a: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544" marR="465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000" b="1" kern="100">
                          <a:latin typeface="Times New Roman"/>
                          <a:ea typeface="宋体"/>
                          <a:cs typeface="Times New Roman"/>
                        </a:rPr>
                        <a:t>材料费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544" marR="465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000" b="1" kern="100">
                          <a:latin typeface="Times New Roman"/>
                          <a:ea typeface="宋体"/>
                          <a:cs typeface="Times New Roman"/>
                        </a:rPr>
                        <a:t>机械费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544" marR="465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000" b="1" kern="100">
                          <a:latin typeface="Times New Roman"/>
                          <a:ea typeface="宋体"/>
                          <a:cs typeface="Times New Roman"/>
                        </a:rPr>
                        <a:t>人工费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544" marR="465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000" b="1" kern="100">
                          <a:latin typeface="Times New Roman"/>
                          <a:ea typeface="宋体"/>
                          <a:cs typeface="Times New Roman"/>
                        </a:rPr>
                        <a:t>材料费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544" marR="465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000" b="1" kern="100">
                          <a:latin typeface="Times New Roman"/>
                          <a:ea typeface="宋体"/>
                          <a:cs typeface="Times New Roman"/>
                        </a:rPr>
                        <a:t>机械费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544" marR="465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6763">
                <a:tc>
                  <a:txBody>
                    <a:bodyPr/>
                    <a:lstStyle/>
                    <a:p>
                      <a:pPr indent="250190" algn="l">
                        <a:spcAft>
                          <a:spcPts val="0"/>
                        </a:spcAft>
                      </a:pP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544" marR="465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544" marR="465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544" marR="465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544" marR="465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544" marR="465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544" marR="465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544" marR="465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544" marR="465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544" marR="465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1645">
                <a:tc rowSpan="5">
                  <a:txBody>
                    <a:bodyPr/>
                    <a:lstStyle/>
                    <a:p>
                      <a:pPr indent="312420" algn="just">
                        <a:spcAft>
                          <a:spcPts val="0"/>
                        </a:spcAft>
                      </a:pPr>
                      <a:r>
                        <a:rPr lang="zh-CN" sz="1000" b="1" kern="100">
                          <a:latin typeface="Times New Roman"/>
                          <a:ea typeface="宋体"/>
                          <a:cs typeface="Times New Roman"/>
                        </a:rPr>
                        <a:t>间接费计算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544" marR="465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50190" algn="just">
                        <a:spcAft>
                          <a:spcPts val="0"/>
                        </a:spcAft>
                      </a:pPr>
                      <a:r>
                        <a:rPr lang="zh-CN" sz="1000" b="1" kern="100">
                          <a:latin typeface="Times New Roman"/>
                          <a:ea typeface="宋体"/>
                          <a:cs typeface="Times New Roman"/>
                        </a:rPr>
                        <a:t>类别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544" marR="465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000" b="1" kern="100">
                          <a:latin typeface="Times New Roman"/>
                          <a:ea typeface="宋体"/>
                          <a:cs typeface="Times New Roman"/>
                        </a:rPr>
                        <a:t>取费基数描述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544" marR="465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00" b="1" kern="100" dirty="0">
                          <a:latin typeface="Times New Roman"/>
                          <a:ea typeface="宋体"/>
                          <a:cs typeface="Times New Roman"/>
                        </a:rPr>
                        <a:t>取费基数</a:t>
                      </a: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544" marR="465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00" b="1" kern="100">
                          <a:latin typeface="Times New Roman"/>
                          <a:ea typeface="宋体"/>
                          <a:cs typeface="Times New Roman"/>
                        </a:rPr>
                        <a:t>费率（</a:t>
                      </a:r>
                      <a:r>
                        <a:rPr lang="en-US" sz="1000" b="1" kern="100">
                          <a:latin typeface="Times New Roman"/>
                          <a:ea typeface="宋体"/>
                          <a:cs typeface="Times New Roman"/>
                        </a:rPr>
                        <a:t>%</a:t>
                      </a:r>
                      <a:r>
                        <a:rPr lang="zh-CN" sz="1000" b="1" kern="100">
                          <a:latin typeface="Times New Roman"/>
                          <a:ea typeface="宋体"/>
                          <a:cs typeface="Times New Roman"/>
                        </a:rPr>
                        <a:t>）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544" marR="465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00" b="1" kern="100">
                          <a:latin typeface="Times New Roman"/>
                          <a:ea typeface="宋体"/>
                          <a:cs typeface="Times New Roman"/>
                        </a:rPr>
                        <a:t>金额（元）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544" marR="465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00" b="1" kern="100">
                          <a:latin typeface="Times New Roman"/>
                          <a:ea typeface="宋体"/>
                          <a:cs typeface="Times New Roman"/>
                        </a:rPr>
                        <a:t>备注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544" marR="465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6763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00" b="1" kern="100">
                          <a:latin typeface="Times New Roman"/>
                          <a:ea typeface="宋体"/>
                          <a:cs typeface="Times New Roman"/>
                        </a:rPr>
                        <a:t>管理费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544" marR="465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544" marR="465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544" marR="465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544" marR="465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544" marR="465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544" marR="465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6763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00" b="1" kern="100">
                          <a:latin typeface="Times New Roman"/>
                          <a:ea typeface="宋体"/>
                          <a:cs typeface="Times New Roman"/>
                        </a:rPr>
                        <a:t>利润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544" marR="465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544" marR="465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544" marR="465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544" marR="465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544" marR="465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544" marR="465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6763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00" b="1" kern="100">
                          <a:latin typeface="Times New Roman"/>
                          <a:ea typeface="宋体"/>
                          <a:cs typeface="Times New Roman"/>
                        </a:rPr>
                        <a:t>规费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544" marR="465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544" marR="465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544" marR="465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544" marR="465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544" marR="465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544" marR="465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6763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00" b="1" kern="100">
                          <a:latin typeface="Times New Roman"/>
                          <a:ea typeface="宋体"/>
                          <a:cs typeface="Times New Roman"/>
                        </a:rPr>
                        <a:t>税金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544" marR="465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544" marR="465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544" marR="465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544" marR="465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544" marR="465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544" marR="465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544" marR="465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6763">
                <a:tc gridSpan="9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00" b="1" kern="100" dirty="0">
                          <a:latin typeface="Times New Roman"/>
                          <a:ea typeface="宋体"/>
                          <a:cs typeface="Times New Roman"/>
                        </a:rPr>
                        <a:t>综合单价（元）</a:t>
                      </a: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544" marR="465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0423" marR="5042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171645">
                <a:tc rowSpan="7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en-US" altLang="zh-CN" sz="1000" b="1" kern="100" dirty="0" smtClean="0">
                        <a:latin typeface="Times New Roman"/>
                        <a:ea typeface="宋体"/>
                        <a:cs typeface="Times New Roman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endParaRPr lang="en-US" altLang="zh-CN" sz="1000" b="1" kern="100" dirty="0" smtClean="0">
                        <a:latin typeface="Times New Roman"/>
                        <a:ea typeface="宋体"/>
                        <a:cs typeface="Times New Roman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000" b="1" kern="100" dirty="0" smtClean="0">
                          <a:latin typeface="Times New Roman"/>
                          <a:ea typeface="宋体"/>
                          <a:cs typeface="Times New Roman"/>
                        </a:rPr>
                        <a:t>预算定额</a:t>
                      </a:r>
                      <a:r>
                        <a:rPr lang="zh-CN" sz="1000" b="1" kern="100" dirty="0">
                          <a:latin typeface="Times New Roman"/>
                          <a:ea typeface="宋体"/>
                          <a:cs typeface="Times New Roman"/>
                        </a:rPr>
                        <a:t>人材机消耗量和单价分析</a:t>
                      </a: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544" marR="465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000" b="1" kern="100">
                          <a:latin typeface="Times New Roman"/>
                          <a:ea typeface="宋体"/>
                          <a:cs typeface="Times New Roman"/>
                        </a:rPr>
                        <a:t>人材机项目名称及规格、型号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544" marR="465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000" b="1" kern="100">
                          <a:latin typeface="Times New Roman"/>
                          <a:ea typeface="宋体"/>
                          <a:cs typeface="Times New Roman"/>
                        </a:rPr>
                        <a:t>单位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544" marR="465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000" b="1" kern="100">
                          <a:latin typeface="Times New Roman"/>
                          <a:ea typeface="宋体"/>
                          <a:cs typeface="Times New Roman"/>
                        </a:rPr>
                        <a:t>消耗量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544" marR="465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000" b="1" kern="100">
                          <a:latin typeface="Times New Roman"/>
                          <a:ea typeface="宋体"/>
                          <a:cs typeface="Times New Roman"/>
                        </a:rPr>
                        <a:t>单价（元）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544" marR="465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000" b="1" kern="100" dirty="0">
                          <a:latin typeface="Times New Roman"/>
                          <a:ea typeface="宋体"/>
                          <a:cs typeface="Times New Roman"/>
                        </a:rPr>
                        <a:t>合价（元）</a:t>
                      </a: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544" marR="465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indent="125095" algn="ctr">
                        <a:spcAft>
                          <a:spcPts val="0"/>
                        </a:spcAft>
                      </a:pPr>
                      <a:r>
                        <a:rPr lang="zh-CN" sz="1000" b="1" kern="100">
                          <a:latin typeface="Times New Roman"/>
                          <a:ea typeface="宋体"/>
                          <a:cs typeface="Times New Roman"/>
                        </a:rPr>
                        <a:t>备注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544" marR="465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186763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544" marR="465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544" marR="465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544" marR="465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544" marR="465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544" marR="465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6" gridSpan="2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544" marR="465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6"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186763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544" marR="465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544" marR="465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544" marR="465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544" marR="465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544" marR="465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186763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544" marR="465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544" marR="465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544" marR="465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544" marR="465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544" marR="465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186763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544" marR="465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544" marR="465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544" marR="465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544" marR="465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544" marR="465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186763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544" marR="465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544" marR="465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544" marR="465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544" marR="465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544" marR="465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186763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544" marR="465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544" marR="465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544" marR="465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544" marR="465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8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544" marR="465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25313" name="Rectangle 1"/>
          <p:cNvSpPr>
            <a:spLocks noChangeArrowheads="1"/>
          </p:cNvSpPr>
          <p:nvPr/>
        </p:nvSpPr>
        <p:spPr bwMode="auto">
          <a:xfrm>
            <a:off x="1406747" y="5957848"/>
            <a:ext cx="695126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55588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注：</a:t>
            </a:r>
            <a:r>
              <a:rPr kumimoji="0" lang="en-US" altLang="zh-CN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1.</a:t>
            </a:r>
            <a:r>
              <a:rPr kumimoji="0" lang="zh-CN" altLang="en-US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本表适用于分部分项工程项目，以及可以计量措施项目的综合单价分析；</a:t>
            </a:r>
            <a:endParaRPr kumimoji="0" lang="zh-CN" altLang="en-US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255588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       </a:t>
            </a:r>
            <a:r>
              <a:rPr kumimoji="0" lang="en-US" altLang="zh-CN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2.</a:t>
            </a:r>
            <a:r>
              <a:rPr kumimoji="0" lang="zh-CN" altLang="en-US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在进行预算定额人材机消耗量和单价分析时，消耗量应采用预算定额消耗量，单价应为报告编制期的市场价。</a:t>
            </a:r>
            <a:endParaRPr kumimoji="0" lang="zh-CN" altLang="en-US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4"/>
          <p:cNvGrpSpPr>
            <a:grpSpLocks/>
          </p:cNvGrpSpPr>
          <p:nvPr/>
        </p:nvGrpSpPr>
        <p:grpSpPr bwMode="auto">
          <a:xfrm>
            <a:off x="633046" y="422275"/>
            <a:ext cx="4868008" cy="642938"/>
            <a:chOff x="632383" y="422260"/>
            <a:chExt cx="4868311" cy="642941"/>
          </a:xfrm>
        </p:grpSpPr>
        <p:pic>
          <p:nvPicPr>
            <p:cNvPr id="74765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632383" y="422260"/>
              <a:ext cx="969760" cy="642941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</p:spPr>
        </p:pic>
        <p:sp>
          <p:nvSpPr>
            <p:cNvPr id="74766" name="TextBox 6"/>
            <p:cNvSpPr txBox="1">
              <a:spLocks noChangeArrowheads="1"/>
            </p:cNvSpPr>
            <p:nvPr/>
          </p:nvSpPr>
          <p:spPr bwMode="auto">
            <a:xfrm>
              <a:off x="1503067" y="430185"/>
              <a:ext cx="3926189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2400">
                  <a:solidFill>
                    <a:srgbClr val="1D8AC8"/>
                  </a:solidFill>
                  <a:latin typeface="华文新魏" pitchFamily="2" charset="-122"/>
                  <a:ea typeface="华文新魏" pitchFamily="2" charset="-122"/>
                </a:rPr>
                <a:t>中国建设工程造价管理协会</a:t>
              </a:r>
            </a:p>
          </p:txBody>
        </p:sp>
        <p:sp>
          <p:nvSpPr>
            <p:cNvPr id="8" name="矩形 7"/>
            <p:cNvSpPr/>
            <p:nvPr/>
          </p:nvSpPr>
          <p:spPr>
            <a:xfrm>
              <a:off x="1502876" y="1008051"/>
              <a:ext cx="3997818" cy="46037"/>
            </a:xfrm>
            <a:prstGeom prst="rect">
              <a:avLst/>
            </a:prstGeom>
            <a:solidFill>
              <a:srgbClr val="1D8AC8"/>
            </a:solidFill>
            <a:ln>
              <a:solidFill>
                <a:srgbClr val="1D8AC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rgbClr val="FF0000"/>
                </a:solidFill>
              </a:endParaRPr>
            </a:p>
          </p:txBody>
        </p:sp>
      </p:grpSp>
      <p:sp>
        <p:nvSpPr>
          <p:cNvPr id="9" name="同侧圆角矩形 4"/>
          <p:cNvSpPr/>
          <p:nvPr/>
        </p:nvSpPr>
        <p:spPr bwMode="auto">
          <a:xfrm>
            <a:off x="6879997" y="428605"/>
            <a:ext cx="1450741" cy="714359"/>
          </a:xfrm>
          <a:prstGeom prst="rect">
            <a:avLst/>
          </a:prstGeom>
          <a:ln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lIns="247650" tIns="123825" rIns="247650" bIns="123825" spcCol="1270" anchor="ctr"/>
          <a:lstStyle/>
          <a:p>
            <a:pPr>
              <a:defRPr/>
            </a:pPr>
            <a:r>
              <a:rPr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  附  录</a:t>
            </a:r>
            <a:endParaRPr lang="zh-CN" altLang="zh-CN" sz="2400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Rectangle 1"/>
          <p:cNvSpPr>
            <a:spLocks noChangeArrowheads="1"/>
          </p:cNvSpPr>
          <p:nvPr/>
        </p:nvSpPr>
        <p:spPr bwMode="auto">
          <a:xfrm>
            <a:off x="2461831" y="1071546"/>
            <a:ext cx="4615994" cy="6103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165048" rIns="91440" bIns="165048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kumimoji="0" lang="x-none" altLang="zh-CN" dirty="0" smtClean="0" bmk="_Toc385509759">
                <a:solidFill>
                  <a:schemeClr val="tx1"/>
                </a:solidFill>
                <a:latin typeface="Cambria" pitchFamily="18" charset="0"/>
                <a:cs typeface="宋体" pitchFamily="2" charset="-122"/>
              </a:rPr>
              <a:t>附录C  </a:t>
            </a:r>
            <a:r>
              <a:rPr kumimoji="0" lang="en-US" altLang="zh-CN" dirty="0" smtClean="0" bmk="_Toc385509759">
                <a:solidFill>
                  <a:schemeClr val="tx1"/>
                </a:solidFill>
                <a:latin typeface="Cambria" pitchFamily="18" charset="0"/>
                <a:cs typeface="宋体" pitchFamily="2" charset="-122"/>
              </a:rPr>
              <a:t> </a:t>
            </a:r>
            <a:r>
              <a:rPr kumimoji="0" lang="x-none" altLang="zh-CN" dirty="0" smtClean="0" bmk="_Toc385509759">
                <a:solidFill>
                  <a:schemeClr val="tx1"/>
                </a:solidFill>
                <a:latin typeface="Cambria" pitchFamily="18" charset="0"/>
                <a:cs typeface="宋体" pitchFamily="2" charset="-122"/>
              </a:rPr>
              <a:t>单位工程施工图预算成果文件格式</a:t>
            </a:r>
            <a:endParaRPr kumimoji="0" lang="zh-CN" altLang="en-US" dirty="0" smtClean="0" bmk="_Toc385509759">
              <a:solidFill>
                <a:schemeClr val="tx1"/>
              </a:solidFill>
              <a:latin typeface="Cambria" pitchFamily="18" charset="0"/>
              <a:cs typeface="宋体" pitchFamily="2" charset="-122"/>
            </a:endParaRPr>
          </a:p>
        </p:txBody>
      </p:sp>
      <p:sp>
        <p:nvSpPr>
          <p:cNvPr id="567297" name="Rectangle 1"/>
          <p:cNvSpPr>
            <a:spLocks noChangeArrowheads="1"/>
          </p:cNvSpPr>
          <p:nvPr/>
        </p:nvSpPr>
        <p:spPr bwMode="auto">
          <a:xfrm>
            <a:off x="615434" y="1500174"/>
            <a:ext cx="751747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kumimoji="0" lang="en-US" altLang="zh-CN" b="0" dirty="0" smtClean="0">
                <a:solidFill>
                  <a:schemeClr val="tx1"/>
                </a:solidFill>
                <a:latin typeface="+mn-ea"/>
                <a:ea typeface="+mn-ea"/>
                <a:cs typeface="Times New Roman" pitchFamily="18" charset="0"/>
              </a:rPr>
              <a:t>C.0.9 </a:t>
            </a:r>
            <a:r>
              <a:rPr kumimoji="0" lang="zh-CN" altLang="en-US" b="0" dirty="0" smtClean="0">
                <a:solidFill>
                  <a:schemeClr val="tx1"/>
                </a:solidFill>
                <a:latin typeface="+mn-ea"/>
                <a:ea typeface="+mn-ea"/>
                <a:cs typeface="Times New Roman" pitchFamily="18" charset="0"/>
              </a:rPr>
              <a:t>安装工程施工图预算表可按表</a:t>
            </a:r>
            <a:r>
              <a:rPr kumimoji="0" lang="en-US" altLang="zh-CN" b="0" dirty="0" smtClean="0">
                <a:solidFill>
                  <a:schemeClr val="tx1"/>
                </a:solidFill>
                <a:latin typeface="+mn-ea"/>
                <a:ea typeface="+mn-ea"/>
                <a:cs typeface="Times New Roman" pitchFamily="18" charset="0"/>
              </a:rPr>
              <a:t>C.0.9</a:t>
            </a:r>
            <a:r>
              <a:rPr kumimoji="0" lang="zh-CN" altLang="en-US" b="0" dirty="0" smtClean="0">
                <a:solidFill>
                  <a:schemeClr val="tx1"/>
                </a:solidFill>
                <a:latin typeface="+mn-ea"/>
                <a:ea typeface="+mn-ea"/>
                <a:cs typeface="Times New Roman" pitchFamily="18" charset="0"/>
              </a:rPr>
              <a:t>编制。</a:t>
            </a:r>
          </a:p>
        </p:txBody>
      </p:sp>
      <p:sp>
        <p:nvSpPr>
          <p:cNvPr id="517122" name="Rectangle 2"/>
          <p:cNvSpPr>
            <a:spLocks noChangeArrowheads="1"/>
          </p:cNvSpPr>
          <p:nvPr/>
        </p:nvSpPr>
        <p:spPr bwMode="auto">
          <a:xfrm>
            <a:off x="1604575" y="6429397"/>
            <a:ext cx="7121819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1270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     </a:t>
            </a:r>
            <a:r>
              <a:rPr kumimoji="0" lang="zh-CN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编制人：</a:t>
            </a:r>
            <a:r>
              <a:rPr kumimoji="0" lang="zh-CN" altLang="en-US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                                                          审核人：                                                                      审定人：</a:t>
            </a:r>
            <a:endParaRPr kumimoji="0" lang="zh-CN" alt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13" name="Rectangle 1"/>
          <p:cNvSpPr>
            <a:spLocks noChangeArrowheads="1"/>
          </p:cNvSpPr>
          <p:nvPr/>
        </p:nvSpPr>
        <p:spPr bwMode="auto">
          <a:xfrm>
            <a:off x="3385030" y="1928803"/>
            <a:ext cx="3626852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kumimoji="0" lang="zh-CN" altLang="en-US" sz="1400" dirty="0" smtClean="0">
                <a:solidFill>
                  <a:schemeClr val="tx1"/>
                </a:solidFill>
                <a:latin typeface="+mn-ea"/>
                <a:ea typeface="+mn-ea"/>
                <a:cs typeface="宋体" pitchFamily="2" charset="-122"/>
              </a:rPr>
              <a:t>表</a:t>
            </a:r>
            <a:r>
              <a:rPr kumimoji="0" lang="en-US" altLang="zh-CN" sz="1400" dirty="0" smtClean="0">
                <a:solidFill>
                  <a:schemeClr val="tx1"/>
                </a:solidFill>
                <a:latin typeface="+mn-ea"/>
                <a:cs typeface="宋体" pitchFamily="2" charset="-122"/>
              </a:rPr>
              <a:t>C.0.9</a:t>
            </a:r>
            <a:r>
              <a:rPr kumimoji="0" lang="en-US" altLang="en-US" sz="1400" dirty="0" smtClean="0">
                <a:solidFill>
                  <a:schemeClr val="tx1"/>
                </a:solidFill>
                <a:latin typeface="+mn-ea"/>
                <a:ea typeface="+mn-ea"/>
                <a:cs typeface="宋体" pitchFamily="2" charset="-122"/>
              </a:rPr>
              <a:t>    </a:t>
            </a:r>
            <a:r>
              <a:rPr kumimoji="0" lang="zh-CN" altLang="en-US" sz="1400" dirty="0" smtClean="0">
                <a:solidFill>
                  <a:schemeClr val="tx1"/>
                </a:solidFill>
                <a:latin typeface="+mn-ea"/>
                <a:ea typeface="+mn-ea"/>
                <a:cs typeface="宋体" pitchFamily="2" charset="-122"/>
              </a:rPr>
              <a:t>安装工程施工图预算表</a:t>
            </a:r>
          </a:p>
        </p:txBody>
      </p:sp>
      <p:sp>
        <p:nvSpPr>
          <p:cNvPr id="14" name="矩形 13"/>
          <p:cNvSpPr/>
          <p:nvPr/>
        </p:nvSpPr>
        <p:spPr>
          <a:xfrm>
            <a:off x="1670518" y="2214555"/>
            <a:ext cx="646239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000" dirty="0" smtClean="0">
                <a:solidFill>
                  <a:schemeClr val="tx1"/>
                </a:solidFill>
                <a:latin typeface="+mn-ea"/>
                <a:ea typeface="+mn-ea"/>
              </a:rPr>
              <a:t>施工图预算编号：</a:t>
            </a:r>
            <a:r>
              <a:rPr lang="en-US" sz="1000" u="sng" dirty="0" smtClean="0">
                <a:solidFill>
                  <a:schemeClr val="tx1"/>
                </a:solidFill>
                <a:latin typeface="+mn-ea"/>
                <a:ea typeface="+mn-ea"/>
              </a:rPr>
              <a:t>                               </a:t>
            </a:r>
            <a:r>
              <a:rPr lang="en-US" sz="1000" dirty="0" smtClean="0">
                <a:solidFill>
                  <a:schemeClr val="tx1"/>
                </a:solidFill>
                <a:latin typeface="+mn-ea"/>
                <a:ea typeface="+mn-ea"/>
              </a:rPr>
              <a:t>                </a:t>
            </a:r>
            <a:r>
              <a:rPr lang="zh-CN" altLang="en-US" sz="1000" dirty="0" smtClean="0">
                <a:solidFill>
                  <a:schemeClr val="tx1"/>
                </a:solidFill>
                <a:latin typeface="+mn-ea"/>
                <a:ea typeface="+mn-ea"/>
              </a:rPr>
              <a:t>单项工程名称：</a:t>
            </a:r>
            <a:r>
              <a:rPr lang="en-US" sz="1000" u="sng" dirty="0" smtClean="0">
                <a:solidFill>
                  <a:schemeClr val="tx1"/>
                </a:solidFill>
                <a:latin typeface="+mn-ea"/>
                <a:ea typeface="+mn-ea"/>
              </a:rPr>
              <a:t>                                              </a:t>
            </a:r>
            <a:r>
              <a:rPr lang="en-US" sz="1000" dirty="0" smtClean="0">
                <a:solidFill>
                  <a:schemeClr val="tx1"/>
                </a:solidFill>
                <a:latin typeface="+mn-ea"/>
                <a:ea typeface="+mn-ea"/>
              </a:rPr>
              <a:t>                            </a:t>
            </a:r>
            <a:r>
              <a:rPr lang="zh-CN" altLang="en-US" sz="1000" dirty="0" smtClean="0">
                <a:solidFill>
                  <a:schemeClr val="tx1"/>
                </a:solidFill>
                <a:latin typeface="+mn-ea"/>
                <a:ea typeface="+mn-ea"/>
              </a:rPr>
              <a:t>共</a:t>
            </a:r>
            <a:r>
              <a:rPr lang="en-US" sz="1000" dirty="0" smtClean="0">
                <a:solidFill>
                  <a:schemeClr val="tx1"/>
                </a:solidFill>
                <a:latin typeface="+mn-ea"/>
                <a:ea typeface="+mn-ea"/>
              </a:rPr>
              <a:t>    </a:t>
            </a:r>
            <a:r>
              <a:rPr lang="zh-CN" altLang="en-US" sz="1000" dirty="0" smtClean="0">
                <a:solidFill>
                  <a:schemeClr val="tx1"/>
                </a:solidFill>
                <a:latin typeface="+mn-ea"/>
                <a:ea typeface="+mn-ea"/>
              </a:rPr>
              <a:t>页</a:t>
            </a:r>
            <a:r>
              <a:rPr lang="en-US" sz="1000" dirty="0" smtClean="0">
                <a:solidFill>
                  <a:schemeClr val="tx1"/>
                </a:solidFill>
                <a:latin typeface="+mn-ea"/>
                <a:ea typeface="+mn-ea"/>
              </a:rPr>
              <a:t>   </a:t>
            </a:r>
            <a:r>
              <a:rPr lang="zh-CN" altLang="en-US" sz="1000" dirty="0" smtClean="0">
                <a:solidFill>
                  <a:schemeClr val="tx1"/>
                </a:solidFill>
                <a:latin typeface="+mn-ea"/>
                <a:ea typeface="+mn-ea"/>
              </a:rPr>
              <a:t>第</a:t>
            </a:r>
            <a:r>
              <a:rPr lang="en-US" sz="1000" dirty="0" smtClean="0">
                <a:solidFill>
                  <a:schemeClr val="tx1"/>
                </a:solidFill>
                <a:latin typeface="+mn-ea"/>
                <a:ea typeface="+mn-ea"/>
              </a:rPr>
              <a:t>   </a:t>
            </a:r>
            <a:r>
              <a:rPr lang="zh-CN" altLang="en-US" sz="1000" dirty="0" smtClean="0">
                <a:solidFill>
                  <a:schemeClr val="tx1"/>
                </a:solidFill>
                <a:latin typeface="+mn-ea"/>
                <a:ea typeface="+mn-ea"/>
              </a:rPr>
              <a:t>页</a:t>
            </a:r>
            <a:r>
              <a:rPr lang="en-US" sz="1000" dirty="0" smtClean="0">
                <a:solidFill>
                  <a:schemeClr val="tx1"/>
                </a:solidFill>
                <a:latin typeface="+mn-ea"/>
                <a:ea typeface="+mn-ea"/>
              </a:rPr>
              <a:t> </a:t>
            </a:r>
            <a:endParaRPr lang="zh-CN" altLang="en-US" sz="10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graphicFrame>
        <p:nvGraphicFramePr>
          <p:cNvPr id="17" name="表格 16"/>
          <p:cNvGraphicFramePr>
            <a:graphicFrameLocks noGrp="1"/>
          </p:cNvGraphicFramePr>
          <p:nvPr/>
        </p:nvGraphicFramePr>
        <p:xfrm>
          <a:off x="1142975" y="2500122"/>
          <a:ext cx="7187763" cy="3786397"/>
        </p:xfrm>
        <a:graphic>
          <a:graphicData uri="http://schemas.openxmlformats.org/drawingml/2006/table">
            <a:tbl>
              <a:tblPr/>
              <a:tblGrid>
                <a:gridCol w="527543"/>
                <a:gridCol w="593485"/>
                <a:gridCol w="1384798"/>
                <a:gridCol w="527542"/>
                <a:gridCol w="461599"/>
                <a:gridCol w="566451"/>
                <a:gridCol w="780221"/>
                <a:gridCol w="798089"/>
                <a:gridCol w="798089"/>
                <a:gridCol w="749946"/>
              </a:tblGrid>
              <a:tr h="218195">
                <a:tc rowSpan="2"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1000" kern="0" dirty="0">
                          <a:latin typeface="Times New Roman"/>
                          <a:ea typeface="宋体"/>
                          <a:cs typeface="宋体"/>
                        </a:rPr>
                        <a:t>序号</a:t>
                      </a: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678" marR="3967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1000" kern="0">
                          <a:latin typeface="Times New Roman"/>
                          <a:ea typeface="宋体"/>
                          <a:cs typeface="宋体"/>
                        </a:rPr>
                        <a:t>项目编码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678" marR="3967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1000" kern="0">
                          <a:latin typeface="Times New Roman"/>
                          <a:ea typeface="宋体"/>
                          <a:cs typeface="宋体"/>
                        </a:rPr>
                        <a:t>工程项目或费用名称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678" marR="3967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1000" kern="0" dirty="0" smtClean="0">
                          <a:latin typeface="Times New Roman"/>
                          <a:ea typeface="宋体"/>
                          <a:cs typeface="宋体"/>
                        </a:rPr>
                        <a:t>项目</a:t>
                      </a:r>
                      <a:endParaRPr lang="en-US" altLang="zh-CN" sz="1000" kern="0" dirty="0" smtClean="0">
                        <a:latin typeface="Times New Roman"/>
                        <a:ea typeface="宋体"/>
                        <a:cs typeface="宋体"/>
                      </a:endParaRPr>
                    </a:p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1000" kern="0" dirty="0" smtClean="0">
                          <a:latin typeface="Times New Roman"/>
                          <a:ea typeface="宋体"/>
                          <a:cs typeface="宋体"/>
                        </a:rPr>
                        <a:t>特征</a:t>
                      </a: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678" marR="3967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1000" kern="0">
                          <a:latin typeface="Times New Roman"/>
                          <a:ea typeface="宋体"/>
                          <a:cs typeface="宋体"/>
                        </a:rPr>
                        <a:t>单位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678" marR="3967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1000" kern="0" dirty="0">
                          <a:latin typeface="Times New Roman"/>
                          <a:ea typeface="宋体"/>
                          <a:cs typeface="宋体"/>
                        </a:rPr>
                        <a:t>数量</a:t>
                      </a: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678" marR="3967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1000" kern="0">
                          <a:latin typeface="Times New Roman"/>
                          <a:ea typeface="宋体"/>
                          <a:cs typeface="宋体"/>
                        </a:rPr>
                        <a:t>综合单价（元）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678" marR="3967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1000" kern="0">
                          <a:latin typeface="Times New Roman"/>
                          <a:ea typeface="宋体"/>
                          <a:cs typeface="宋体"/>
                        </a:rPr>
                        <a:t>合价（元）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678" marR="3967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324382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1000" kern="100">
                          <a:latin typeface="Times New Roman"/>
                          <a:ea typeface="宋体"/>
                          <a:cs typeface="宋体"/>
                        </a:rPr>
                        <a:t>安装工程费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678" marR="3967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1000" kern="100">
                          <a:latin typeface="Times New Roman"/>
                          <a:ea typeface="宋体"/>
                          <a:cs typeface="宋体"/>
                        </a:rPr>
                        <a:t>其中：设备费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678" marR="3967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1000" kern="100">
                          <a:latin typeface="Times New Roman"/>
                          <a:ea typeface="宋体"/>
                          <a:cs typeface="宋体"/>
                        </a:rPr>
                        <a:t>安装工程费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678" marR="3967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1000" kern="100">
                          <a:latin typeface="Times New Roman"/>
                          <a:ea typeface="宋体"/>
                          <a:cs typeface="宋体"/>
                        </a:rPr>
                        <a:t>其中：设备费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678" marR="3967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2191"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1000" kern="0" dirty="0">
                          <a:latin typeface="Times New Roman"/>
                          <a:ea typeface="宋体"/>
                          <a:cs typeface="宋体"/>
                        </a:rPr>
                        <a:t>　</a:t>
                      </a:r>
                      <a:r>
                        <a:rPr lang="zh-CN" altLang="en-US" sz="1000" kern="0" dirty="0" smtClean="0">
                          <a:latin typeface="Times New Roman"/>
                          <a:ea typeface="宋体"/>
                          <a:cs typeface="宋体"/>
                        </a:rPr>
                        <a:t>一</a:t>
                      </a: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678" marR="396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1000" kern="0" dirty="0">
                          <a:latin typeface="Times New Roman"/>
                          <a:ea typeface="宋体"/>
                          <a:cs typeface="宋体"/>
                        </a:rPr>
                        <a:t>　</a:t>
                      </a: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678" marR="396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1000" kern="0" dirty="0" smtClean="0">
                          <a:latin typeface="Times New Roman"/>
                          <a:ea typeface="宋体"/>
                          <a:cs typeface="宋体"/>
                        </a:rPr>
                        <a:t>分部</a:t>
                      </a:r>
                      <a:r>
                        <a:rPr lang="zh-CN" sz="1000" kern="0" dirty="0">
                          <a:latin typeface="Times New Roman"/>
                          <a:ea typeface="宋体"/>
                          <a:cs typeface="宋体"/>
                        </a:rPr>
                        <a:t>分项工程</a:t>
                      </a: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678" marR="396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1000" kern="10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39678" marR="396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1000" kern="10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39678" marR="396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1000" kern="10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39678" marR="396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1000" kern="10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39678" marR="396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1000" kern="10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39678" marR="396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1000" kern="10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39678" marR="396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1000" kern="10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39678" marR="396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438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00" kern="100">
                          <a:latin typeface="Times New Roman"/>
                          <a:ea typeface="宋体"/>
                          <a:cs typeface="Times New Roman"/>
                        </a:rPr>
                        <a:t>（一）</a:t>
                      </a:r>
                      <a:endParaRPr lang="zh-CN" sz="10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39678" marR="396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678" marR="396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00" kern="100" dirty="0">
                          <a:latin typeface="Times New Roman"/>
                          <a:ea typeface="宋体"/>
                          <a:cs typeface="Times New Roman"/>
                        </a:rPr>
                        <a:t>机械设备安装工程</a:t>
                      </a:r>
                      <a:endParaRPr lang="zh-CN" sz="1000" kern="100" dirty="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39678" marR="396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678" marR="396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678" marR="396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678" marR="396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678" marR="396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678" marR="396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678" marR="396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678" marR="396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219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100">
                          <a:latin typeface="Times New Roman"/>
                          <a:ea typeface="宋体"/>
                          <a:cs typeface="Times New Roman"/>
                        </a:rPr>
                        <a:t>1</a:t>
                      </a:r>
                      <a:endParaRPr lang="zh-CN" sz="10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39678" marR="396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00" kern="100">
                          <a:latin typeface="Times New Roman"/>
                          <a:ea typeface="宋体"/>
                          <a:cs typeface="Times New Roman"/>
                        </a:rPr>
                        <a:t>××</a:t>
                      </a:r>
                      <a:endParaRPr lang="zh-CN" sz="10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39678" marR="396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altLang="zh-CN" sz="1000" kern="100" dirty="0" smtClean="0">
                          <a:latin typeface="Times New Roman"/>
                          <a:ea typeface="宋体"/>
                          <a:cs typeface="Times New Roman"/>
                        </a:rPr>
                        <a:t>           </a:t>
                      </a:r>
                      <a:r>
                        <a:rPr lang="zh-CN" sz="1000" kern="100" dirty="0" smtClean="0">
                          <a:latin typeface="Times New Roman"/>
                          <a:ea typeface="宋体"/>
                          <a:cs typeface="Times New Roman"/>
                        </a:rPr>
                        <a:t>×××××</a:t>
                      </a:r>
                      <a:endParaRPr lang="zh-CN" sz="1000" kern="100" dirty="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39678" marR="396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1000" kern="100" dirty="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39678" marR="396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1000" kern="10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39678" marR="396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1000" kern="10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39678" marR="396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1000" kern="10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39678" marR="396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1000" kern="10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39678" marR="396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1000" kern="10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39678" marR="396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1000" kern="10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39678" marR="396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219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100">
                          <a:latin typeface="Times New Roman"/>
                          <a:ea typeface="宋体"/>
                          <a:cs typeface="Times New Roman"/>
                        </a:rPr>
                        <a:t>2</a:t>
                      </a:r>
                      <a:endParaRPr lang="zh-CN" sz="10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39678" marR="396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00" kern="100">
                          <a:latin typeface="Times New Roman"/>
                          <a:ea typeface="宋体"/>
                          <a:cs typeface="Times New Roman"/>
                        </a:rPr>
                        <a:t>××</a:t>
                      </a:r>
                      <a:endParaRPr lang="zh-CN" sz="10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39678" marR="396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altLang="zh-CN" sz="1000" kern="100" dirty="0" smtClean="0">
                          <a:latin typeface="Times New Roman"/>
                          <a:ea typeface="宋体"/>
                          <a:cs typeface="Times New Roman"/>
                        </a:rPr>
                        <a:t>           </a:t>
                      </a:r>
                      <a:r>
                        <a:rPr lang="zh-CN" sz="1000" kern="100" dirty="0" smtClean="0">
                          <a:latin typeface="Times New Roman"/>
                          <a:ea typeface="宋体"/>
                          <a:cs typeface="Times New Roman"/>
                        </a:rPr>
                        <a:t>×××××</a:t>
                      </a:r>
                      <a:endParaRPr lang="zh-CN" sz="1000" kern="100" dirty="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39678" marR="396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678" marR="396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678" marR="396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678" marR="396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678" marR="396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678" marR="396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678" marR="396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678" marR="396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219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678" marR="396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678" marR="396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678" marR="396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1000" kern="10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39678" marR="396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1000" kern="100" dirty="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39678" marR="396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1000" kern="100" dirty="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39678" marR="396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1000" kern="10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39678" marR="396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1000" kern="10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39678" marR="396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1000" kern="10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39678" marR="396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1000" kern="10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39678" marR="396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219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00" kern="100">
                          <a:latin typeface="Times New Roman"/>
                          <a:ea typeface="宋体"/>
                          <a:cs typeface="Times New Roman"/>
                        </a:rPr>
                        <a:t>（二）</a:t>
                      </a:r>
                      <a:endParaRPr lang="zh-CN" sz="10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39678" marR="396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678" marR="396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00" kern="100">
                          <a:latin typeface="Times New Roman"/>
                          <a:ea typeface="宋体"/>
                          <a:cs typeface="Times New Roman"/>
                        </a:rPr>
                        <a:t>电气工程</a:t>
                      </a:r>
                      <a:endParaRPr lang="zh-CN" sz="10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39678" marR="396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678" marR="396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678" marR="396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678" marR="396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678" marR="396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678" marR="396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678" marR="396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678" marR="396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219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100">
                          <a:latin typeface="Times New Roman"/>
                          <a:ea typeface="宋体"/>
                          <a:cs typeface="Times New Roman"/>
                        </a:rPr>
                        <a:t>1</a:t>
                      </a:r>
                      <a:endParaRPr lang="zh-CN" sz="10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39678" marR="396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00" kern="100">
                          <a:latin typeface="Times New Roman"/>
                          <a:ea typeface="宋体"/>
                          <a:cs typeface="Times New Roman"/>
                        </a:rPr>
                        <a:t>××</a:t>
                      </a:r>
                      <a:endParaRPr lang="zh-CN" sz="10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39678" marR="396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altLang="zh-CN" sz="1000" kern="100" dirty="0" smtClean="0">
                          <a:latin typeface="Times New Roman"/>
                          <a:ea typeface="宋体"/>
                          <a:cs typeface="Times New Roman"/>
                        </a:rPr>
                        <a:t>           </a:t>
                      </a:r>
                      <a:r>
                        <a:rPr lang="zh-CN" sz="1000" kern="100" dirty="0" smtClean="0">
                          <a:latin typeface="Times New Roman"/>
                          <a:ea typeface="宋体"/>
                          <a:cs typeface="Times New Roman"/>
                        </a:rPr>
                        <a:t>××××××</a:t>
                      </a:r>
                      <a:endParaRPr lang="zh-CN" sz="1000" kern="100" dirty="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39678" marR="396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1000" kern="10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39678" marR="396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1000" kern="10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39678" marR="396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1000" kern="100" dirty="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39678" marR="396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1000" kern="10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39678" marR="396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1000" kern="10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39678" marR="396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1000" kern="10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39678" marR="396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1000" kern="10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39678" marR="396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219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678" marR="396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678" marR="396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678" marR="396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678" marR="396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678" marR="396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678" marR="396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678" marR="396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678" marR="396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678" marR="396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678" marR="396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219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00" kern="100">
                          <a:latin typeface="Times New Roman"/>
                          <a:ea typeface="宋体"/>
                          <a:cs typeface="Times New Roman"/>
                        </a:rPr>
                        <a:t>（三）</a:t>
                      </a:r>
                      <a:endParaRPr lang="zh-CN" sz="10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39678" marR="396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678" marR="396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00" kern="100">
                          <a:latin typeface="Times New Roman"/>
                          <a:ea typeface="宋体"/>
                          <a:cs typeface="Times New Roman"/>
                        </a:rPr>
                        <a:t>给排水工程</a:t>
                      </a:r>
                      <a:endParaRPr lang="zh-CN" sz="10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39678" marR="396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1000" kern="10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39678" marR="396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1000" kern="10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39678" marR="396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1000" kern="10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39678" marR="396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1000" kern="100" dirty="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39678" marR="396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1000" kern="10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39678" marR="396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1000" kern="10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39678" marR="396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1000" kern="10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39678" marR="396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2191"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en-US" sz="1000" kern="100">
                          <a:latin typeface="Times New Roman"/>
                          <a:ea typeface="宋体"/>
                          <a:cs typeface="Times New Roman"/>
                        </a:rPr>
                        <a:t>1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678" marR="396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1000" kern="100" dirty="0">
                          <a:latin typeface="Times New Roman"/>
                          <a:ea typeface="宋体"/>
                          <a:cs typeface="Times New Roman"/>
                        </a:rPr>
                        <a:t>××</a:t>
                      </a:r>
                    </a:p>
                  </a:txBody>
                  <a:tcPr marL="39678" marR="396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1000" kern="100">
                          <a:latin typeface="Times New Roman"/>
                          <a:ea typeface="宋体"/>
                          <a:cs typeface="Times New Roman"/>
                        </a:rPr>
                        <a:t>×××××</a:t>
                      </a:r>
                    </a:p>
                  </a:txBody>
                  <a:tcPr marL="39678" marR="396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678" marR="396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678" marR="396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678" marR="396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678" marR="396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678" marR="396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678" marR="396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678" marR="396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2191"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1000" kern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678" marR="396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1000" kern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678" marR="396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1000" kern="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39678" marR="396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1000" kern="10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39678" marR="396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1000" kern="10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39678" marR="396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1000" kern="100" dirty="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39678" marR="396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1000" kern="100" dirty="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39678" marR="396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1000" kern="10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39678" marR="396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1000" kern="10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39678" marR="396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1000" kern="10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39678" marR="396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2191"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1000" kern="0">
                          <a:latin typeface="Times New Roman"/>
                          <a:ea typeface="宋体"/>
                          <a:cs typeface="Times New Roman"/>
                        </a:rPr>
                        <a:t>（四）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678" marR="396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1000" kern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678" marR="396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00" dirty="0" smtClean="0">
                          <a:latin typeface="Times New Roman"/>
                          <a:ea typeface="+mn-ea"/>
                          <a:cs typeface="Times New Roman"/>
                        </a:rPr>
                        <a:t>××</a:t>
                      </a:r>
                      <a:r>
                        <a:rPr lang="zh-CN" sz="1000" kern="0" dirty="0" smtClean="0">
                          <a:latin typeface="Times New Roman"/>
                          <a:ea typeface="宋体"/>
                          <a:cs typeface="宋体"/>
                        </a:rPr>
                        <a:t>工程</a:t>
                      </a: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678" marR="396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1000" kern="10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39678" marR="396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1000" kern="10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39678" marR="396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1000" kern="10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39678" marR="396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1000" kern="100" dirty="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39678" marR="396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1000" kern="10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39678" marR="396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1000" kern="10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39678" marR="396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1000" kern="10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39678" marR="396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2191"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1000" kern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678" marR="396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1000" kern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678" marR="396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1000" kern="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39678" marR="396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1000" kern="10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39678" marR="396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1000" kern="10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39678" marR="396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1000" kern="10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39678" marR="396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1000" kern="10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39678" marR="396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1000" kern="100" dirty="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39678" marR="396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1000" kern="10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39678" marR="396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1000" kern="10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39678" marR="396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4382"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1000" kern="0">
                          <a:latin typeface="Times New Roman"/>
                          <a:ea typeface="宋体"/>
                          <a:cs typeface="Times New Roman"/>
                        </a:rPr>
                        <a:t>　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678" marR="396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1000" kern="0">
                          <a:latin typeface="Times New Roman"/>
                          <a:ea typeface="宋体"/>
                          <a:cs typeface="Times New Roman"/>
                        </a:rPr>
                        <a:t>　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678" marR="396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1000" kern="0">
                          <a:latin typeface="Times New Roman"/>
                          <a:ea typeface="宋体"/>
                          <a:cs typeface="宋体"/>
                        </a:rPr>
                        <a:t>分部分项工程费用小计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678" marR="396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1000" kern="10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39678" marR="396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1000" kern="10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39678" marR="396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1000" kern="10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39678" marR="396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1000" kern="10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39678" marR="396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1000" kern="100" dirty="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39678" marR="396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1000" kern="10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39678" marR="396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1000" kern="10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39678" marR="396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2191"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1000" kern="0" dirty="0">
                          <a:latin typeface="Times New Roman"/>
                          <a:ea typeface="宋体"/>
                          <a:cs typeface="Times New Roman"/>
                        </a:rPr>
                        <a:t>二</a:t>
                      </a: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678" marR="396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1000" kern="0">
                          <a:latin typeface="Times New Roman"/>
                          <a:ea typeface="宋体"/>
                          <a:cs typeface="Times New Roman"/>
                        </a:rPr>
                        <a:t>　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678" marR="396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1000" kern="0">
                          <a:latin typeface="Times New Roman"/>
                          <a:ea typeface="宋体"/>
                          <a:cs typeface="宋体"/>
                        </a:rPr>
                        <a:t>可计量措施项目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678" marR="396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678" marR="396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678" marR="396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678" marR="396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678" marR="396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678" marR="396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678" marR="396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678" marR="396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2191">
                <a:tc>
                  <a:txBody>
                    <a:bodyPr/>
                    <a:lstStyle/>
                    <a:p>
                      <a:pPr algn="just" fontAlgn="ctr">
                        <a:spcAft>
                          <a:spcPts val="0"/>
                        </a:spcAft>
                      </a:pPr>
                      <a:r>
                        <a:rPr lang="en-US" altLang="zh-CN" sz="1000" kern="0" dirty="0" smtClean="0">
                          <a:latin typeface="Times New Roman"/>
                          <a:ea typeface="宋体"/>
                          <a:cs typeface="Times New Roman"/>
                        </a:rPr>
                        <a:t>    </a:t>
                      </a:r>
                      <a:r>
                        <a:rPr lang="zh-CN" sz="1000" kern="0" dirty="0" smtClean="0">
                          <a:latin typeface="Times New Roman"/>
                          <a:ea typeface="宋体"/>
                          <a:cs typeface="Times New Roman"/>
                        </a:rPr>
                        <a:t>（</a:t>
                      </a:r>
                      <a:r>
                        <a:rPr lang="zh-CN" sz="1000" kern="0" dirty="0">
                          <a:latin typeface="Times New Roman"/>
                          <a:ea typeface="宋体"/>
                          <a:cs typeface="Times New Roman"/>
                        </a:rPr>
                        <a:t>一）</a:t>
                      </a: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678" marR="396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1000" kern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678" marR="396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>
                        <a:spcAft>
                          <a:spcPts val="0"/>
                        </a:spcAft>
                      </a:pPr>
                      <a:r>
                        <a:rPr lang="en-US" altLang="zh-CN" sz="1000" kern="100" dirty="0" smtClean="0">
                          <a:latin typeface="Times New Roman"/>
                          <a:ea typeface="宋体"/>
                          <a:cs typeface="Times New Roman"/>
                        </a:rPr>
                        <a:t>              </a:t>
                      </a:r>
                      <a:r>
                        <a:rPr lang="zh-CN" sz="1000" kern="100" dirty="0" smtClean="0">
                          <a:latin typeface="Times New Roman"/>
                          <a:ea typeface="宋体"/>
                          <a:cs typeface="Times New Roman"/>
                        </a:rPr>
                        <a:t>××</a:t>
                      </a:r>
                      <a:r>
                        <a:rPr lang="zh-CN" sz="1000" kern="100" dirty="0">
                          <a:latin typeface="Times New Roman"/>
                          <a:ea typeface="宋体"/>
                          <a:cs typeface="Times New Roman"/>
                        </a:rPr>
                        <a:t>工程</a:t>
                      </a:r>
                    </a:p>
                  </a:txBody>
                  <a:tcPr marL="39678" marR="396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1000" kern="10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39678" marR="396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1000" kern="10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39678" marR="396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1000" kern="10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39678" marR="396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1000" kern="10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39678" marR="396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1000" kern="100" dirty="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39678" marR="396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1000" kern="10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39678" marR="396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1000" kern="10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39678" marR="396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2191">
                <a:tc>
                  <a:txBody>
                    <a:bodyPr/>
                    <a:lstStyle/>
                    <a:p>
                      <a:pPr algn="just" fontAlgn="ctr">
                        <a:spcAft>
                          <a:spcPts val="0"/>
                        </a:spcAft>
                      </a:pPr>
                      <a:r>
                        <a:rPr lang="en-US" sz="1000" kern="0" dirty="0" smtClean="0">
                          <a:latin typeface="Times New Roman"/>
                          <a:ea typeface="宋体"/>
                          <a:cs typeface="Times New Roman"/>
                        </a:rPr>
                        <a:t>          1</a:t>
                      </a: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678" marR="396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1000" kern="100">
                          <a:latin typeface="Times New Roman"/>
                          <a:ea typeface="宋体"/>
                          <a:cs typeface="Times New Roman"/>
                        </a:rPr>
                        <a:t>××</a:t>
                      </a:r>
                    </a:p>
                  </a:txBody>
                  <a:tcPr marL="39678" marR="396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>
                        <a:spcAft>
                          <a:spcPts val="0"/>
                        </a:spcAft>
                      </a:pPr>
                      <a:r>
                        <a:rPr lang="en-US" altLang="zh-CN" sz="1000" kern="100" dirty="0" smtClean="0">
                          <a:latin typeface="Times New Roman"/>
                          <a:ea typeface="宋体"/>
                          <a:cs typeface="Times New Roman"/>
                        </a:rPr>
                        <a:t>            </a:t>
                      </a:r>
                      <a:r>
                        <a:rPr lang="zh-CN" sz="1000" kern="100" dirty="0" smtClean="0">
                          <a:latin typeface="Times New Roman"/>
                          <a:ea typeface="宋体"/>
                          <a:cs typeface="Times New Roman"/>
                        </a:rPr>
                        <a:t>×××××</a:t>
                      </a: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678" marR="396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1000" kern="10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39678" marR="396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1000" kern="10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39678" marR="396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1000" kern="10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39678" marR="396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1000" kern="10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39678" marR="396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1000" kern="100" dirty="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39678" marR="396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1000" kern="10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39678" marR="396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1000" kern="10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39678" marR="396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2191">
                <a:tc>
                  <a:txBody>
                    <a:bodyPr/>
                    <a:lstStyle/>
                    <a:p>
                      <a:pPr algn="just" fontAlgn="ctr">
                        <a:spcAft>
                          <a:spcPts val="0"/>
                        </a:spcAft>
                      </a:pPr>
                      <a:r>
                        <a:rPr lang="en-US" sz="1000" kern="0" dirty="0" smtClean="0">
                          <a:latin typeface="Times New Roman"/>
                          <a:ea typeface="宋体"/>
                          <a:cs typeface="Times New Roman"/>
                        </a:rPr>
                        <a:t>          2</a:t>
                      </a: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678" marR="396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1000" kern="100">
                          <a:latin typeface="Times New Roman"/>
                          <a:ea typeface="宋体"/>
                          <a:cs typeface="Times New Roman"/>
                        </a:rPr>
                        <a:t>××</a:t>
                      </a:r>
                    </a:p>
                  </a:txBody>
                  <a:tcPr marL="39678" marR="396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>
                        <a:spcAft>
                          <a:spcPts val="0"/>
                        </a:spcAft>
                      </a:pPr>
                      <a:r>
                        <a:rPr lang="en-US" altLang="zh-CN" sz="1000" kern="100" dirty="0" smtClean="0">
                          <a:latin typeface="Times New Roman"/>
                          <a:ea typeface="宋体"/>
                          <a:cs typeface="Times New Roman"/>
                        </a:rPr>
                        <a:t>           </a:t>
                      </a:r>
                      <a:r>
                        <a:rPr lang="zh-CN" sz="1000" kern="100" dirty="0" smtClean="0">
                          <a:latin typeface="Times New Roman"/>
                          <a:ea typeface="宋体"/>
                          <a:cs typeface="Times New Roman"/>
                        </a:rPr>
                        <a:t>×××××</a:t>
                      </a: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678" marR="396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1000" kern="10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39678" marR="396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1000" kern="10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39678" marR="396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1000" kern="10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39678" marR="396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1000" kern="10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39678" marR="396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1000" kern="100" dirty="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39678" marR="396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1000" kern="10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39678" marR="396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1000" kern="100" dirty="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39678" marR="396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4"/>
          <p:cNvGrpSpPr>
            <a:grpSpLocks/>
          </p:cNvGrpSpPr>
          <p:nvPr/>
        </p:nvGrpSpPr>
        <p:grpSpPr bwMode="auto">
          <a:xfrm>
            <a:off x="633046" y="422275"/>
            <a:ext cx="4868008" cy="642938"/>
            <a:chOff x="632383" y="422260"/>
            <a:chExt cx="4868311" cy="642941"/>
          </a:xfrm>
        </p:grpSpPr>
        <p:pic>
          <p:nvPicPr>
            <p:cNvPr id="74765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632383" y="422260"/>
              <a:ext cx="969760" cy="642941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</p:spPr>
        </p:pic>
        <p:sp>
          <p:nvSpPr>
            <p:cNvPr id="74766" name="TextBox 6"/>
            <p:cNvSpPr txBox="1">
              <a:spLocks noChangeArrowheads="1"/>
            </p:cNvSpPr>
            <p:nvPr/>
          </p:nvSpPr>
          <p:spPr bwMode="auto">
            <a:xfrm>
              <a:off x="1503067" y="430185"/>
              <a:ext cx="3926189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2400">
                  <a:solidFill>
                    <a:srgbClr val="1D8AC8"/>
                  </a:solidFill>
                  <a:latin typeface="华文新魏" pitchFamily="2" charset="-122"/>
                  <a:ea typeface="华文新魏" pitchFamily="2" charset="-122"/>
                </a:rPr>
                <a:t>中国建设工程造价管理协会</a:t>
              </a:r>
            </a:p>
          </p:txBody>
        </p:sp>
        <p:sp>
          <p:nvSpPr>
            <p:cNvPr id="8" name="矩形 7"/>
            <p:cNvSpPr/>
            <p:nvPr/>
          </p:nvSpPr>
          <p:spPr>
            <a:xfrm>
              <a:off x="1502876" y="1008051"/>
              <a:ext cx="3997818" cy="46037"/>
            </a:xfrm>
            <a:prstGeom prst="rect">
              <a:avLst/>
            </a:prstGeom>
            <a:solidFill>
              <a:srgbClr val="1D8AC8"/>
            </a:solidFill>
            <a:ln>
              <a:solidFill>
                <a:srgbClr val="1D8AC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rgbClr val="FF0000"/>
                </a:solidFill>
              </a:endParaRPr>
            </a:p>
          </p:txBody>
        </p:sp>
      </p:grpSp>
      <p:sp>
        <p:nvSpPr>
          <p:cNvPr id="9" name="同侧圆角矩形 4"/>
          <p:cNvSpPr/>
          <p:nvPr/>
        </p:nvSpPr>
        <p:spPr bwMode="auto">
          <a:xfrm>
            <a:off x="6879997" y="428605"/>
            <a:ext cx="1450741" cy="714359"/>
          </a:xfrm>
          <a:prstGeom prst="rect">
            <a:avLst/>
          </a:prstGeom>
          <a:ln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lIns="247650" tIns="123825" rIns="247650" bIns="123825" spcCol="1270" anchor="ctr"/>
          <a:lstStyle/>
          <a:p>
            <a:pPr>
              <a:defRPr/>
            </a:pPr>
            <a:r>
              <a:rPr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  附  录</a:t>
            </a:r>
            <a:endParaRPr lang="zh-CN" altLang="zh-CN" sz="2400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Rectangle 1"/>
          <p:cNvSpPr>
            <a:spLocks noChangeArrowheads="1"/>
          </p:cNvSpPr>
          <p:nvPr/>
        </p:nvSpPr>
        <p:spPr bwMode="auto">
          <a:xfrm>
            <a:off x="2461831" y="1071546"/>
            <a:ext cx="4615994" cy="6103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165048" rIns="91440" bIns="165048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kumimoji="0" lang="x-none" altLang="zh-CN" dirty="0" smtClean="0" bmk="_Toc385509759">
                <a:solidFill>
                  <a:schemeClr val="tx1"/>
                </a:solidFill>
                <a:latin typeface="Cambria" pitchFamily="18" charset="0"/>
                <a:cs typeface="宋体" pitchFamily="2" charset="-122"/>
              </a:rPr>
              <a:t>附录C  </a:t>
            </a:r>
            <a:r>
              <a:rPr kumimoji="0" lang="en-US" altLang="zh-CN" dirty="0" smtClean="0" bmk="_Toc385509759">
                <a:solidFill>
                  <a:schemeClr val="tx1"/>
                </a:solidFill>
                <a:latin typeface="Cambria" pitchFamily="18" charset="0"/>
                <a:cs typeface="宋体" pitchFamily="2" charset="-122"/>
              </a:rPr>
              <a:t> </a:t>
            </a:r>
            <a:r>
              <a:rPr kumimoji="0" lang="x-none" altLang="zh-CN" dirty="0" smtClean="0" bmk="_Toc385509759">
                <a:solidFill>
                  <a:schemeClr val="tx1"/>
                </a:solidFill>
                <a:latin typeface="Cambria" pitchFamily="18" charset="0"/>
                <a:cs typeface="宋体" pitchFamily="2" charset="-122"/>
              </a:rPr>
              <a:t>单位工程施工图预算成果文件格式</a:t>
            </a:r>
            <a:endParaRPr kumimoji="0" lang="zh-CN" altLang="en-US" dirty="0" smtClean="0" bmk="_Toc385509759">
              <a:solidFill>
                <a:schemeClr val="tx1"/>
              </a:solidFill>
              <a:latin typeface="Cambria" pitchFamily="18" charset="0"/>
              <a:cs typeface="宋体" pitchFamily="2" charset="-122"/>
            </a:endParaRPr>
          </a:p>
        </p:txBody>
      </p:sp>
      <p:sp>
        <p:nvSpPr>
          <p:cNvPr id="567297" name="Rectangle 1"/>
          <p:cNvSpPr>
            <a:spLocks noChangeArrowheads="1"/>
          </p:cNvSpPr>
          <p:nvPr/>
        </p:nvSpPr>
        <p:spPr bwMode="auto">
          <a:xfrm>
            <a:off x="615434" y="1500174"/>
            <a:ext cx="751747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kumimoji="0" lang="en-US" altLang="zh-CN" b="0" dirty="0" smtClean="0">
                <a:solidFill>
                  <a:schemeClr val="tx1"/>
                </a:solidFill>
                <a:latin typeface="+mn-ea"/>
                <a:ea typeface="+mn-ea"/>
                <a:cs typeface="Times New Roman" pitchFamily="18" charset="0"/>
              </a:rPr>
              <a:t>C.0.9 </a:t>
            </a:r>
            <a:r>
              <a:rPr kumimoji="0" lang="zh-CN" altLang="en-US" b="0" dirty="0" smtClean="0">
                <a:solidFill>
                  <a:schemeClr val="tx1"/>
                </a:solidFill>
                <a:latin typeface="+mn-ea"/>
                <a:ea typeface="+mn-ea"/>
                <a:cs typeface="Times New Roman" pitchFamily="18" charset="0"/>
              </a:rPr>
              <a:t>安装工程施工图预算表可按表</a:t>
            </a:r>
            <a:r>
              <a:rPr kumimoji="0" lang="en-US" altLang="zh-CN" b="0" dirty="0" smtClean="0">
                <a:solidFill>
                  <a:schemeClr val="tx1"/>
                </a:solidFill>
                <a:latin typeface="+mn-ea"/>
                <a:ea typeface="+mn-ea"/>
                <a:cs typeface="Times New Roman" pitchFamily="18" charset="0"/>
              </a:rPr>
              <a:t>C.0.9</a:t>
            </a:r>
            <a:r>
              <a:rPr kumimoji="0" lang="zh-CN" altLang="en-US" b="0" dirty="0" smtClean="0">
                <a:solidFill>
                  <a:schemeClr val="tx1"/>
                </a:solidFill>
                <a:latin typeface="+mn-ea"/>
                <a:ea typeface="+mn-ea"/>
                <a:cs typeface="Times New Roman" pitchFamily="18" charset="0"/>
              </a:rPr>
              <a:t>编制。</a:t>
            </a:r>
          </a:p>
        </p:txBody>
      </p:sp>
      <p:sp>
        <p:nvSpPr>
          <p:cNvPr id="517122" name="Rectangle 2"/>
          <p:cNvSpPr>
            <a:spLocks noChangeArrowheads="1"/>
          </p:cNvSpPr>
          <p:nvPr/>
        </p:nvSpPr>
        <p:spPr bwMode="auto">
          <a:xfrm>
            <a:off x="1604575" y="6540366"/>
            <a:ext cx="7121819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1270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     </a:t>
            </a:r>
            <a:r>
              <a:rPr kumimoji="0" lang="zh-CN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编制人：</a:t>
            </a:r>
            <a:r>
              <a:rPr kumimoji="0" lang="zh-CN" altLang="en-US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                                                          审核人：                                                                      审定人：</a:t>
            </a:r>
            <a:endParaRPr kumimoji="0" lang="zh-CN" alt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13" name="Rectangle 1"/>
          <p:cNvSpPr>
            <a:spLocks noChangeArrowheads="1"/>
          </p:cNvSpPr>
          <p:nvPr/>
        </p:nvSpPr>
        <p:spPr bwMode="auto">
          <a:xfrm>
            <a:off x="3385030" y="1928803"/>
            <a:ext cx="3626852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kumimoji="0" lang="zh-CN" altLang="en-US" sz="1400" dirty="0" smtClean="0">
                <a:solidFill>
                  <a:schemeClr val="tx1"/>
                </a:solidFill>
                <a:latin typeface="+mn-ea"/>
                <a:ea typeface="+mn-ea"/>
                <a:cs typeface="宋体" pitchFamily="2" charset="-122"/>
              </a:rPr>
              <a:t>表</a:t>
            </a:r>
            <a:r>
              <a:rPr kumimoji="0" lang="en-US" altLang="zh-CN" sz="1400" dirty="0" smtClean="0">
                <a:solidFill>
                  <a:schemeClr val="tx1"/>
                </a:solidFill>
                <a:latin typeface="+mn-ea"/>
                <a:cs typeface="宋体" pitchFamily="2" charset="-122"/>
              </a:rPr>
              <a:t>C.0.9</a:t>
            </a:r>
            <a:r>
              <a:rPr kumimoji="0" lang="en-US" altLang="en-US" sz="1400" dirty="0" smtClean="0">
                <a:solidFill>
                  <a:schemeClr val="tx1"/>
                </a:solidFill>
                <a:latin typeface="+mn-ea"/>
                <a:ea typeface="+mn-ea"/>
                <a:cs typeface="宋体" pitchFamily="2" charset="-122"/>
              </a:rPr>
              <a:t>    </a:t>
            </a:r>
            <a:r>
              <a:rPr kumimoji="0" lang="zh-CN" altLang="en-US" sz="1400" dirty="0" smtClean="0">
                <a:solidFill>
                  <a:schemeClr val="tx1"/>
                </a:solidFill>
                <a:latin typeface="+mn-ea"/>
                <a:ea typeface="+mn-ea"/>
                <a:cs typeface="宋体" pitchFamily="2" charset="-122"/>
              </a:rPr>
              <a:t>安装工程施工图预算表</a:t>
            </a:r>
            <a:r>
              <a:rPr kumimoji="0" lang="en-US" altLang="zh-CN" sz="1400" dirty="0" smtClean="0">
                <a:solidFill>
                  <a:schemeClr val="tx1"/>
                </a:solidFill>
                <a:latin typeface="+mn-ea"/>
                <a:ea typeface="+mn-ea"/>
                <a:cs typeface="宋体" pitchFamily="2" charset="-122"/>
              </a:rPr>
              <a:t>(</a:t>
            </a:r>
            <a:r>
              <a:rPr kumimoji="0" lang="zh-CN" altLang="en-US" sz="1400" dirty="0" smtClean="0">
                <a:solidFill>
                  <a:schemeClr val="tx1"/>
                </a:solidFill>
                <a:latin typeface="+mn-ea"/>
                <a:ea typeface="+mn-ea"/>
                <a:cs typeface="宋体" pitchFamily="2" charset="-122"/>
              </a:rPr>
              <a:t>续上表</a:t>
            </a:r>
            <a:r>
              <a:rPr kumimoji="0" lang="en-US" altLang="zh-CN" sz="1400" dirty="0" smtClean="0">
                <a:solidFill>
                  <a:schemeClr val="tx1"/>
                </a:solidFill>
                <a:latin typeface="+mn-ea"/>
                <a:ea typeface="+mn-ea"/>
                <a:cs typeface="宋体" pitchFamily="2" charset="-122"/>
              </a:rPr>
              <a:t>)</a:t>
            </a:r>
            <a:endParaRPr kumimoji="0" lang="zh-CN" altLang="en-US" sz="1400" dirty="0" smtClean="0">
              <a:solidFill>
                <a:schemeClr val="tx1"/>
              </a:solidFill>
              <a:latin typeface="+mn-ea"/>
              <a:ea typeface="+mn-ea"/>
              <a:cs typeface="宋体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670518" y="2214555"/>
            <a:ext cx="646239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000" dirty="0" smtClean="0">
                <a:solidFill>
                  <a:schemeClr val="tx1"/>
                </a:solidFill>
                <a:latin typeface="+mn-ea"/>
                <a:ea typeface="+mn-ea"/>
              </a:rPr>
              <a:t>施工图预算编号：</a:t>
            </a:r>
            <a:r>
              <a:rPr lang="en-US" sz="1000" u="sng" dirty="0" smtClean="0">
                <a:solidFill>
                  <a:schemeClr val="tx1"/>
                </a:solidFill>
                <a:latin typeface="+mn-ea"/>
                <a:ea typeface="+mn-ea"/>
              </a:rPr>
              <a:t>                               </a:t>
            </a:r>
            <a:r>
              <a:rPr lang="en-US" sz="1000" dirty="0" smtClean="0">
                <a:solidFill>
                  <a:schemeClr val="tx1"/>
                </a:solidFill>
                <a:latin typeface="+mn-ea"/>
                <a:ea typeface="+mn-ea"/>
              </a:rPr>
              <a:t>                </a:t>
            </a:r>
            <a:r>
              <a:rPr lang="zh-CN" altLang="en-US" sz="1000" dirty="0" smtClean="0">
                <a:solidFill>
                  <a:schemeClr val="tx1"/>
                </a:solidFill>
                <a:latin typeface="+mn-ea"/>
                <a:ea typeface="+mn-ea"/>
              </a:rPr>
              <a:t>单项工程名称：</a:t>
            </a:r>
            <a:r>
              <a:rPr lang="en-US" sz="1000" u="sng" dirty="0" smtClean="0">
                <a:solidFill>
                  <a:schemeClr val="tx1"/>
                </a:solidFill>
                <a:latin typeface="+mn-ea"/>
                <a:ea typeface="+mn-ea"/>
              </a:rPr>
              <a:t>                                              </a:t>
            </a:r>
            <a:r>
              <a:rPr lang="en-US" sz="1000" dirty="0" smtClean="0">
                <a:solidFill>
                  <a:schemeClr val="tx1"/>
                </a:solidFill>
                <a:latin typeface="+mn-ea"/>
                <a:ea typeface="+mn-ea"/>
              </a:rPr>
              <a:t>                            </a:t>
            </a:r>
            <a:r>
              <a:rPr lang="zh-CN" altLang="en-US" sz="1000" dirty="0" smtClean="0">
                <a:solidFill>
                  <a:schemeClr val="tx1"/>
                </a:solidFill>
                <a:latin typeface="+mn-ea"/>
                <a:ea typeface="+mn-ea"/>
              </a:rPr>
              <a:t>共</a:t>
            </a:r>
            <a:r>
              <a:rPr lang="en-US" sz="1000" dirty="0" smtClean="0">
                <a:solidFill>
                  <a:schemeClr val="tx1"/>
                </a:solidFill>
                <a:latin typeface="+mn-ea"/>
                <a:ea typeface="+mn-ea"/>
              </a:rPr>
              <a:t>    </a:t>
            </a:r>
            <a:r>
              <a:rPr lang="zh-CN" altLang="en-US" sz="1000" dirty="0" smtClean="0">
                <a:solidFill>
                  <a:schemeClr val="tx1"/>
                </a:solidFill>
                <a:latin typeface="+mn-ea"/>
                <a:ea typeface="+mn-ea"/>
              </a:rPr>
              <a:t>页</a:t>
            </a:r>
            <a:r>
              <a:rPr lang="en-US" sz="1000" dirty="0" smtClean="0">
                <a:solidFill>
                  <a:schemeClr val="tx1"/>
                </a:solidFill>
                <a:latin typeface="+mn-ea"/>
                <a:ea typeface="+mn-ea"/>
              </a:rPr>
              <a:t>   </a:t>
            </a:r>
            <a:r>
              <a:rPr lang="zh-CN" altLang="en-US" sz="1000" dirty="0" smtClean="0">
                <a:solidFill>
                  <a:schemeClr val="tx1"/>
                </a:solidFill>
                <a:latin typeface="+mn-ea"/>
                <a:ea typeface="+mn-ea"/>
              </a:rPr>
              <a:t>第</a:t>
            </a:r>
            <a:r>
              <a:rPr lang="en-US" sz="1000" dirty="0" smtClean="0">
                <a:solidFill>
                  <a:schemeClr val="tx1"/>
                </a:solidFill>
                <a:latin typeface="+mn-ea"/>
                <a:ea typeface="+mn-ea"/>
              </a:rPr>
              <a:t>   </a:t>
            </a:r>
            <a:r>
              <a:rPr lang="zh-CN" altLang="en-US" sz="1000" dirty="0" smtClean="0">
                <a:solidFill>
                  <a:schemeClr val="tx1"/>
                </a:solidFill>
                <a:latin typeface="+mn-ea"/>
                <a:ea typeface="+mn-ea"/>
              </a:rPr>
              <a:t>页</a:t>
            </a:r>
            <a:r>
              <a:rPr lang="en-US" sz="1000" dirty="0" smtClean="0">
                <a:solidFill>
                  <a:schemeClr val="tx1"/>
                </a:solidFill>
                <a:latin typeface="+mn-ea"/>
                <a:ea typeface="+mn-ea"/>
              </a:rPr>
              <a:t> </a:t>
            </a:r>
            <a:endParaRPr lang="zh-CN" altLang="en-US" sz="10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graphicFrame>
        <p:nvGraphicFramePr>
          <p:cNvPr id="17" name="表格 16"/>
          <p:cNvGraphicFramePr>
            <a:graphicFrameLocks noGrp="1"/>
          </p:cNvGraphicFramePr>
          <p:nvPr/>
        </p:nvGraphicFramePr>
        <p:xfrm>
          <a:off x="1142976" y="2500122"/>
          <a:ext cx="7121821" cy="3523493"/>
        </p:xfrm>
        <a:graphic>
          <a:graphicData uri="http://schemas.openxmlformats.org/drawingml/2006/table">
            <a:tbl>
              <a:tblPr/>
              <a:tblGrid>
                <a:gridCol w="593486"/>
                <a:gridCol w="395657"/>
                <a:gridCol w="1648569"/>
                <a:gridCol w="395657"/>
                <a:gridCol w="461599"/>
                <a:gridCol w="529191"/>
                <a:gridCol w="773063"/>
                <a:gridCol w="790767"/>
                <a:gridCol w="790767"/>
                <a:gridCol w="743065"/>
              </a:tblGrid>
              <a:tr h="205023">
                <a:tc rowSpan="2"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1000" kern="0" dirty="0">
                          <a:latin typeface="Times New Roman"/>
                          <a:ea typeface="宋体"/>
                          <a:cs typeface="宋体"/>
                        </a:rPr>
                        <a:t>序号</a:t>
                      </a: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678" marR="3967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1000" kern="0" dirty="0">
                          <a:latin typeface="Times New Roman"/>
                          <a:ea typeface="宋体"/>
                          <a:cs typeface="宋体"/>
                        </a:rPr>
                        <a:t>项目编码</a:t>
                      </a: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678" marR="3967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1000" kern="0" dirty="0">
                          <a:latin typeface="Times New Roman"/>
                          <a:ea typeface="宋体"/>
                          <a:cs typeface="宋体"/>
                        </a:rPr>
                        <a:t>工程项目或费用名称</a:t>
                      </a: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678" marR="3967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1000" kern="0">
                          <a:latin typeface="Times New Roman"/>
                          <a:ea typeface="宋体"/>
                          <a:cs typeface="宋体"/>
                        </a:rPr>
                        <a:t>项目特征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678" marR="3967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1000" kern="0">
                          <a:latin typeface="Times New Roman"/>
                          <a:ea typeface="宋体"/>
                          <a:cs typeface="宋体"/>
                        </a:rPr>
                        <a:t>单位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678" marR="3967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1000" kern="0" dirty="0">
                          <a:latin typeface="Times New Roman"/>
                          <a:ea typeface="宋体"/>
                          <a:cs typeface="宋体"/>
                        </a:rPr>
                        <a:t>数量</a:t>
                      </a: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678" marR="3967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1000" kern="0">
                          <a:latin typeface="Times New Roman"/>
                          <a:ea typeface="宋体"/>
                          <a:cs typeface="宋体"/>
                        </a:rPr>
                        <a:t>综合单价（元）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678" marR="3967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1000" kern="0">
                          <a:latin typeface="Times New Roman"/>
                          <a:ea typeface="宋体"/>
                          <a:cs typeface="宋体"/>
                        </a:rPr>
                        <a:t>合价（元）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678" marR="3967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24193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1000" kern="100">
                          <a:latin typeface="Times New Roman"/>
                          <a:ea typeface="宋体"/>
                          <a:cs typeface="宋体"/>
                        </a:rPr>
                        <a:t>安装工程费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678" marR="3967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1000" kern="100">
                          <a:latin typeface="Times New Roman"/>
                          <a:ea typeface="宋体"/>
                          <a:cs typeface="宋体"/>
                        </a:rPr>
                        <a:t>其中：设备费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678" marR="3967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1000" kern="100">
                          <a:latin typeface="Times New Roman"/>
                          <a:ea typeface="宋体"/>
                          <a:cs typeface="宋体"/>
                        </a:rPr>
                        <a:t>安装工程费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678" marR="3967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1000" kern="100">
                          <a:latin typeface="Times New Roman"/>
                          <a:ea typeface="宋体"/>
                          <a:cs typeface="宋体"/>
                        </a:rPr>
                        <a:t>其中：设备费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678" marR="3967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0965">
                <a:tc>
                  <a:txBody>
                    <a:bodyPr/>
                    <a:lstStyle/>
                    <a:p>
                      <a:pPr algn="just" fontAlgn="ctr">
                        <a:spcAft>
                          <a:spcPts val="0"/>
                        </a:spcAft>
                      </a:pPr>
                      <a:r>
                        <a:rPr lang="en-US" altLang="zh-CN" sz="1000" kern="0" dirty="0" smtClean="0">
                          <a:latin typeface="Times New Roman"/>
                          <a:ea typeface="宋体"/>
                          <a:cs typeface="Times New Roman"/>
                        </a:rPr>
                        <a:t>     </a:t>
                      </a:r>
                      <a:r>
                        <a:rPr lang="zh-CN" sz="1000" kern="0" dirty="0" smtClean="0">
                          <a:latin typeface="Times New Roman"/>
                          <a:ea typeface="宋体"/>
                          <a:cs typeface="Times New Roman"/>
                        </a:rPr>
                        <a:t>（</a:t>
                      </a:r>
                      <a:r>
                        <a:rPr lang="zh-CN" sz="1000" kern="0" dirty="0">
                          <a:latin typeface="Times New Roman"/>
                          <a:ea typeface="宋体"/>
                          <a:cs typeface="Times New Roman"/>
                        </a:rPr>
                        <a:t>二）</a:t>
                      </a: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678" marR="396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1000" kern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678" marR="396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>
                        <a:spcAft>
                          <a:spcPts val="0"/>
                        </a:spcAft>
                      </a:pPr>
                      <a:r>
                        <a:rPr lang="en-US" altLang="zh-CN" sz="1000" kern="100" dirty="0" smtClean="0">
                          <a:latin typeface="Times New Roman"/>
                          <a:ea typeface="宋体"/>
                          <a:cs typeface="Times New Roman"/>
                        </a:rPr>
                        <a:t>               </a:t>
                      </a:r>
                      <a:r>
                        <a:rPr lang="zh-CN" sz="1000" kern="100" dirty="0" smtClean="0">
                          <a:latin typeface="Times New Roman"/>
                          <a:ea typeface="宋体"/>
                          <a:cs typeface="Times New Roman"/>
                        </a:rPr>
                        <a:t>××</a:t>
                      </a:r>
                      <a:r>
                        <a:rPr lang="zh-CN" sz="1000" kern="100" dirty="0">
                          <a:latin typeface="Times New Roman"/>
                          <a:ea typeface="宋体"/>
                          <a:cs typeface="Times New Roman"/>
                        </a:rPr>
                        <a:t>工程</a:t>
                      </a:r>
                    </a:p>
                  </a:txBody>
                  <a:tcPr marL="39678" marR="396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1000" kern="10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39678" marR="396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1000" kern="10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39678" marR="396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1000" kern="10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39678" marR="396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1000" kern="10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39678" marR="396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1000" kern="10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39678" marR="396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1000" kern="100" dirty="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39678" marR="396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1000" kern="10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39678" marR="396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0965">
                <a:tc>
                  <a:txBody>
                    <a:bodyPr/>
                    <a:lstStyle/>
                    <a:p>
                      <a:pPr algn="just" fontAlgn="ctr">
                        <a:spcAft>
                          <a:spcPts val="0"/>
                        </a:spcAft>
                      </a:pPr>
                      <a:r>
                        <a:rPr lang="en-US" sz="1000" kern="0" dirty="0" smtClean="0">
                          <a:latin typeface="Times New Roman"/>
                          <a:ea typeface="宋体"/>
                          <a:cs typeface="Times New Roman"/>
                        </a:rPr>
                        <a:t>          1</a:t>
                      </a: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678" marR="396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1000" kern="100">
                          <a:latin typeface="Times New Roman"/>
                          <a:ea typeface="宋体"/>
                          <a:cs typeface="Times New Roman"/>
                        </a:rPr>
                        <a:t>××</a:t>
                      </a:r>
                    </a:p>
                  </a:txBody>
                  <a:tcPr marL="39678" marR="396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>
                        <a:spcAft>
                          <a:spcPts val="0"/>
                        </a:spcAft>
                      </a:pPr>
                      <a:r>
                        <a:rPr lang="en-US" altLang="zh-CN" sz="1000" kern="100" dirty="0" smtClean="0">
                          <a:latin typeface="Times New Roman"/>
                          <a:ea typeface="宋体"/>
                          <a:cs typeface="Times New Roman"/>
                        </a:rPr>
                        <a:t>            </a:t>
                      </a:r>
                      <a:r>
                        <a:rPr lang="zh-CN" sz="1000" kern="100" dirty="0" smtClean="0">
                          <a:latin typeface="Times New Roman"/>
                          <a:ea typeface="宋体"/>
                          <a:cs typeface="Times New Roman"/>
                        </a:rPr>
                        <a:t>×××××</a:t>
                      </a: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678" marR="396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1000" kern="10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39678" marR="396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1000" kern="10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39678" marR="396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1000" kern="10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39678" marR="396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1000" kern="10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39678" marR="396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1000" kern="10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39678" marR="396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1000" kern="100" dirty="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39678" marR="396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1000" kern="10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39678" marR="396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0965">
                <a:tc>
                  <a:txBody>
                    <a:bodyPr/>
                    <a:lstStyle/>
                    <a:p>
                      <a:pPr algn="just" fontAlgn="ctr">
                        <a:spcAft>
                          <a:spcPts val="0"/>
                        </a:spcAft>
                      </a:pPr>
                      <a:endParaRPr lang="en-US" sz="1000" kern="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678" marR="396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1000" kern="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678" marR="396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>
                        <a:spcAft>
                          <a:spcPts val="0"/>
                        </a:spcAft>
                      </a:pPr>
                      <a:endParaRPr lang="en-US" sz="1000" kern="0">
                        <a:highlight>
                          <a:srgbClr val="FFFF00"/>
                        </a:highlight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39678" marR="396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1000" kern="10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39678" marR="396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1000" kern="10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39678" marR="396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1000" kern="10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39678" marR="396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1000" kern="10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39678" marR="396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1000" kern="10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39678" marR="396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1000" kern="10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39678" marR="396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1000" kern="10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39678" marR="396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6170">
                <a:tc>
                  <a:txBody>
                    <a:bodyPr/>
                    <a:lstStyle/>
                    <a:p>
                      <a:pPr algn="just" fontAlgn="ctr">
                        <a:spcAft>
                          <a:spcPts val="0"/>
                        </a:spcAft>
                      </a:pPr>
                      <a:endParaRPr lang="en-US" sz="1000" kern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678" marR="396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1000" kern="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678" marR="396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>
                        <a:spcAft>
                          <a:spcPts val="0"/>
                        </a:spcAft>
                      </a:pPr>
                      <a:r>
                        <a:rPr lang="zh-CN" sz="1000" kern="0" dirty="0" smtClean="0">
                          <a:latin typeface="Times New Roman"/>
                          <a:ea typeface="宋体"/>
                          <a:cs typeface="宋体"/>
                        </a:rPr>
                        <a:t>可</a:t>
                      </a:r>
                      <a:r>
                        <a:rPr lang="zh-CN" sz="1000" kern="0" dirty="0">
                          <a:latin typeface="Times New Roman"/>
                          <a:ea typeface="宋体"/>
                          <a:cs typeface="宋体"/>
                        </a:rPr>
                        <a:t>计量措施项目费小计</a:t>
                      </a: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678" marR="396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1000" kern="10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39678" marR="396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1000" kern="10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39678" marR="396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1000" kern="10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39678" marR="396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1000" kern="10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39678" marR="396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1000" kern="10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39678" marR="396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1000" kern="100" dirty="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39678" marR="396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1000" kern="10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39678" marR="396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2876">
                <a:tc>
                  <a:txBody>
                    <a:bodyPr/>
                    <a:lstStyle/>
                    <a:p>
                      <a:pPr algn="just" fontAlgn="ctr">
                        <a:spcAft>
                          <a:spcPts val="0"/>
                        </a:spcAft>
                      </a:pPr>
                      <a:r>
                        <a:rPr lang="en-US" altLang="zh-CN" sz="1000" kern="0" dirty="0" smtClean="0">
                          <a:latin typeface="Times New Roman"/>
                          <a:ea typeface="宋体"/>
                          <a:cs typeface="Times New Roman"/>
                        </a:rPr>
                        <a:t>        </a:t>
                      </a:r>
                      <a:r>
                        <a:rPr lang="zh-CN" sz="1000" kern="0" dirty="0" smtClean="0">
                          <a:latin typeface="Times New Roman"/>
                          <a:ea typeface="宋体"/>
                          <a:cs typeface="Times New Roman"/>
                        </a:rPr>
                        <a:t>三</a:t>
                      </a: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678" marR="396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1000" kern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678" marR="396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>
                        <a:spcAft>
                          <a:spcPts val="0"/>
                        </a:spcAft>
                      </a:pPr>
                      <a:r>
                        <a:rPr lang="zh-CN" sz="1000" kern="0" dirty="0" smtClean="0">
                          <a:latin typeface="Times New Roman"/>
                          <a:ea typeface="宋体"/>
                          <a:cs typeface="宋体"/>
                        </a:rPr>
                        <a:t>综合</a:t>
                      </a:r>
                      <a:r>
                        <a:rPr lang="zh-CN" sz="1000" kern="0" dirty="0">
                          <a:latin typeface="Times New Roman"/>
                          <a:ea typeface="宋体"/>
                          <a:cs typeface="宋体"/>
                        </a:rPr>
                        <a:t>取定的措施项目费</a:t>
                      </a: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678" marR="396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1000" kern="100" dirty="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39678" marR="396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1000" kern="10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39678" marR="396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1000" kern="10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39678" marR="396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1000" kern="10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39678" marR="396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1000" kern="10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39678" marR="396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1000" kern="100" dirty="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39678" marR="396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1000" kern="100" dirty="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39678" marR="396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3352"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en-US" sz="1000" kern="0">
                          <a:latin typeface="Times New Roman"/>
                          <a:ea typeface="宋体"/>
                          <a:cs typeface="Times New Roman"/>
                        </a:rPr>
                        <a:t>1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678" marR="396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1000" kern="0" dirty="0">
                          <a:latin typeface="Times New Roman"/>
                          <a:ea typeface="宋体"/>
                          <a:cs typeface="Times New Roman"/>
                        </a:rPr>
                        <a:t>　</a:t>
                      </a: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678" marR="396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>
                        <a:spcAft>
                          <a:spcPts val="0"/>
                        </a:spcAft>
                      </a:pPr>
                      <a:r>
                        <a:rPr lang="zh-CN" sz="1000" kern="0" dirty="0" smtClean="0">
                          <a:latin typeface="Times New Roman"/>
                          <a:ea typeface="宋体"/>
                          <a:cs typeface="宋体"/>
                        </a:rPr>
                        <a:t>安全</a:t>
                      </a:r>
                      <a:r>
                        <a:rPr lang="zh-CN" sz="1000" kern="0" dirty="0">
                          <a:latin typeface="Times New Roman"/>
                          <a:ea typeface="宋体"/>
                          <a:cs typeface="宋体"/>
                        </a:rPr>
                        <a:t>文明施工费</a:t>
                      </a: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678" marR="396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678" marR="396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678" marR="396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678" marR="396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678" marR="396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678" marR="396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678" marR="396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678" marR="396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9988"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en-US" sz="1000" kern="0">
                          <a:latin typeface="Times New Roman"/>
                          <a:ea typeface="宋体"/>
                          <a:cs typeface="Times New Roman"/>
                        </a:rPr>
                        <a:t>2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678" marR="396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1000" kern="0">
                          <a:latin typeface="Times New Roman"/>
                          <a:ea typeface="宋体"/>
                          <a:cs typeface="Times New Roman"/>
                        </a:rPr>
                        <a:t>　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678" marR="396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>
                        <a:spcAft>
                          <a:spcPts val="0"/>
                        </a:spcAft>
                      </a:pPr>
                      <a:r>
                        <a:rPr lang="zh-CN" sz="1000" kern="0" dirty="0" smtClean="0">
                          <a:latin typeface="Times New Roman"/>
                          <a:ea typeface="宋体"/>
                          <a:cs typeface="宋体"/>
                        </a:rPr>
                        <a:t>夜间</a:t>
                      </a:r>
                      <a:r>
                        <a:rPr lang="zh-CN" sz="1000" kern="0" dirty="0">
                          <a:latin typeface="Times New Roman"/>
                          <a:ea typeface="宋体"/>
                          <a:cs typeface="宋体"/>
                        </a:rPr>
                        <a:t>施工增加费</a:t>
                      </a: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678" marR="396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1000" kern="100" dirty="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39678" marR="396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1000" kern="100" dirty="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39678" marR="396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1000" kern="10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39678" marR="396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1000" kern="10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39678" marR="396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1000" kern="10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39678" marR="396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1000" kern="100" dirty="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39678" marR="396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1000" kern="10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39678" marR="396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464"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en-US" sz="1000" kern="0">
                          <a:latin typeface="Times New Roman"/>
                          <a:ea typeface="宋体"/>
                          <a:cs typeface="Times New Roman"/>
                        </a:rPr>
                        <a:t>3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678" marR="396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1000" kern="0">
                          <a:latin typeface="Times New Roman"/>
                          <a:ea typeface="宋体"/>
                          <a:cs typeface="Times New Roman"/>
                        </a:rPr>
                        <a:t>　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678" marR="396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>
                        <a:spcAft>
                          <a:spcPts val="0"/>
                        </a:spcAft>
                      </a:pPr>
                      <a:r>
                        <a:rPr lang="zh-CN" sz="1000" kern="0" dirty="0" smtClean="0">
                          <a:latin typeface="Times New Roman"/>
                          <a:ea typeface="宋体"/>
                          <a:cs typeface="宋体"/>
                        </a:rPr>
                        <a:t>二</a:t>
                      </a:r>
                      <a:r>
                        <a:rPr lang="zh-CN" sz="1000" kern="0" dirty="0">
                          <a:latin typeface="Times New Roman"/>
                          <a:ea typeface="宋体"/>
                          <a:cs typeface="宋体"/>
                        </a:rPr>
                        <a:t>次搬运费</a:t>
                      </a: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678" marR="396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678" marR="396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678" marR="396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678" marR="396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678" marR="396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678" marR="396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678" marR="396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678" marR="396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2004"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en-US" sz="1000" kern="0">
                          <a:latin typeface="Times New Roman"/>
                          <a:ea typeface="宋体"/>
                          <a:cs typeface="Times New Roman"/>
                        </a:rPr>
                        <a:t>4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678" marR="396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1000" kern="0">
                          <a:latin typeface="Times New Roman"/>
                          <a:ea typeface="宋体"/>
                          <a:cs typeface="Times New Roman"/>
                        </a:rPr>
                        <a:t>　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678" marR="396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>
                        <a:spcAft>
                          <a:spcPts val="0"/>
                        </a:spcAft>
                      </a:pPr>
                      <a:r>
                        <a:rPr lang="zh-CN" sz="1000" kern="0" dirty="0" smtClean="0">
                          <a:latin typeface="Times New Roman"/>
                          <a:ea typeface="宋体"/>
                          <a:cs typeface="宋体"/>
                        </a:rPr>
                        <a:t>冬</a:t>
                      </a:r>
                      <a:r>
                        <a:rPr lang="zh-CN" sz="1000" kern="0" dirty="0">
                          <a:latin typeface="Times New Roman"/>
                          <a:ea typeface="宋体"/>
                          <a:cs typeface="宋体"/>
                        </a:rPr>
                        <a:t>雨季施工增加费</a:t>
                      </a: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678" marR="396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1000" kern="100" dirty="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39678" marR="396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1000" kern="100" dirty="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39678" marR="396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1000" kern="100" dirty="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39678" marR="396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1000" kern="10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39678" marR="396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1000" kern="10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39678" marR="396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1000" kern="100" dirty="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39678" marR="396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1000" kern="10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39678" marR="396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4314"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en-US" altLang="zh-CN" sz="1000" kern="100" dirty="0" smtClean="0">
                          <a:latin typeface="Times New Roman"/>
                          <a:ea typeface="宋体"/>
                          <a:cs typeface="Times New Roman"/>
                        </a:rPr>
                        <a:t>5</a:t>
                      </a: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678" marR="396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1000" kern="0">
                          <a:latin typeface="Times New Roman"/>
                          <a:ea typeface="宋体"/>
                          <a:cs typeface="Times New Roman"/>
                        </a:rPr>
                        <a:t>　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678" marR="396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>
                        <a:spcAft>
                          <a:spcPts val="0"/>
                        </a:spcAft>
                      </a:pPr>
                      <a:r>
                        <a:rPr lang="zh-CN" sz="1000" kern="0" dirty="0" smtClean="0">
                          <a:latin typeface="Times New Roman"/>
                          <a:ea typeface="宋体"/>
                          <a:cs typeface="宋体"/>
                        </a:rPr>
                        <a:t>已</a:t>
                      </a:r>
                      <a:r>
                        <a:rPr lang="zh-CN" sz="1000" kern="0" dirty="0">
                          <a:latin typeface="Times New Roman"/>
                          <a:ea typeface="宋体"/>
                          <a:cs typeface="宋体"/>
                        </a:rPr>
                        <a:t>完工程及设备保护费</a:t>
                      </a: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678" marR="396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678" marR="396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678" marR="396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678" marR="396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678" marR="396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678" marR="396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678" marR="396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678" marR="396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0965"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en-US" altLang="zh-CN" sz="1000" kern="100" dirty="0" smtClean="0">
                          <a:latin typeface="Times New Roman"/>
                          <a:ea typeface="宋体"/>
                          <a:cs typeface="Times New Roman"/>
                        </a:rPr>
                        <a:t>6</a:t>
                      </a: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678" marR="396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1000" kern="0">
                          <a:latin typeface="Times New Roman"/>
                          <a:ea typeface="宋体"/>
                          <a:cs typeface="Times New Roman"/>
                        </a:rPr>
                        <a:t>　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678" marR="396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>
                        <a:spcAft>
                          <a:spcPts val="0"/>
                        </a:spcAft>
                      </a:pPr>
                      <a:r>
                        <a:rPr lang="zh-CN" sz="1000" kern="0" dirty="0" smtClean="0">
                          <a:latin typeface="Times New Roman"/>
                          <a:ea typeface="宋体"/>
                          <a:cs typeface="宋体"/>
                        </a:rPr>
                        <a:t>工程</a:t>
                      </a:r>
                      <a:r>
                        <a:rPr lang="zh-CN" sz="1000" kern="0" dirty="0">
                          <a:latin typeface="Times New Roman"/>
                          <a:ea typeface="宋体"/>
                          <a:cs typeface="宋体"/>
                        </a:rPr>
                        <a:t>定位复测费</a:t>
                      </a: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678" marR="396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1000" kern="10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39678" marR="396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1000" kern="10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39678" marR="396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1000" kern="100" dirty="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39678" marR="396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1000" kern="100" dirty="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39678" marR="396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1000" kern="10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39678" marR="396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1000" kern="100" dirty="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39678" marR="396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1000" kern="10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39678" marR="396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3352"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en-US" altLang="zh-CN" sz="1000" kern="100" dirty="0" smtClean="0">
                          <a:latin typeface="Times New Roman"/>
                          <a:ea typeface="宋体"/>
                          <a:cs typeface="Times New Roman"/>
                        </a:rPr>
                        <a:t>7</a:t>
                      </a: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678" marR="396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1000" kern="0">
                          <a:latin typeface="Times New Roman"/>
                          <a:ea typeface="宋体"/>
                          <a:cs typeface="Times New Roman"/>
                        </a:rPr>
                        <a:t>　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678" marR="396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>
                        <a:spcAft>
                          <a:spcPts val="0"/>
                        </a:spcAft>
                      </a:pPr>
                      <a:r>
                        <a:rPr lang="zh-CN" sz="1000" kern="0" dirty="0" smtClean="0">
                          <a:latin typeface="Times New Roman"/>
                          <a:ea typeface="宋体"/>
                          <a:cs typeface="宋体"/>
                        </a:rPr>
                        <a:t>特殊</a:t>
                      </a:r>
                      <a:r>
                        <a:rPr lang="zh-CN" sz="1000" kern="0" dirty="0">
                          <a:latin typeface="Times New Roman"/>
                          <a:ea typeface="宋体"/>
                          <a:cs typeface="宋体"/>
                        </a:rPr>
                        <a:t>地区施工增加费</a:t>
                      </a: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678" marR="396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678" marR="396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678" marR="396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678" marR="396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678" marR="396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678" marR="396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678" marR="396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678" marR="396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5266"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en-US" altLang="zh-CN" sz="1000" kern="100" dirty="0" smtClean="0">
                          <a:latin typeface="Times New Roman"/>
                          <a:ea typeface="宋体"/>
                          <a:cs typeface="Times New Roman"/>
                        </a:rPr>
                        <a:t>8</a:t>
                      </a: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678" marR="396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1000" kern="0">
                          <a:latin typeface="Times New Roman"/>
                          <a:ea typeface="宋体"/>
                          <a:cs typeface="Times New Roman"/>
                        </a:rPr>
                        <a:t>　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678" marR="396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>
                        <a:spcAft>
                          <a:spcPts val="0"/>
                        </a:spcAft>
                      </a:pPr>
                      <a:r>
                        <a:rPr lang="zh-CN" sz="1000" kern="0" dirty="0" smtClean="0">
                          <a:latin typeface="Times New Roman"/>
                          <a:ea typeface="宋体"/>
                          <a:cs typeface="宋体"/>
                        </a:rPr>
                        <a:t>大型</a:t>
                      </a:r>
                      <a:r>
                        <a:rPr lang="zh-CN" sz="1000" kern="0" dirty="0">
                          <a:latin typeface="Times New Roman"/>
                          <a:ea typeface="宋体"/>
                          <a:cs typeface="宋体"/>
                        </a:rPr>
                        <a:t>机械设备进出场及安拆费</a:t>
                      </a: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678" marR="396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1000" kern="10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39678" marR="396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1000" kern="10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39678" marR="396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1000" kern="10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39678" marR="396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1000" kern="100" dirty="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39678" marR="396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1000" kern="100" dirty="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39678" marR="396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1000" kern="100" dirty="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39678" marR="396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1000" kern="10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39678" marR="396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0965"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en-US" sz="1000" kern="0">
                          <a:latin typeface="Times New Roman"/>
                          <a:ea typeface="宋体"/>
                          <a:cs typeface="Times New Roman"/>
                        </a:rPr>
                        <a:t> 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678" marR="396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1000" kern="100">
                          <a:latin typeface="Times New Roman"/>
                          <a:ea typeface="宋体"/>
                          <a:cs typeface="Times New Roman"/>
                        </a:rPr>
                        <a:t>××</a:t>
                      </a:r>
                    </a:p>
                  </a:txBody>
                  <a:tcPr marL="39678" marR="396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>
                        <a:spcAft>
                          <a:spcPts val="0"/>
                        </a:spcAft>
                      </a:pPr>
                      <a:r>
                        <a:rPr lang="en-US" altLang="zh-CN" sz="1000" kern="100" dirty="0" smtClean="0">
                          <a:latin typeface="Times New Roman"/>
                          <a:ea typeface="宋体"/>
                          <a:cs typeface="Times New Roman"/>
                        </a:rPr>
                        <a:t>             </a:t>
                      </a:r>
                      <a:r>
                        <a:rPr lang="zh-CN" sz="1000" kern="100" dirty="0" smtClean="0">
                          <a:latin typeface="Times New Roman"/>
                          <a:ea typeface="宋体"/>
                          <a:cs typeface="Times New Roman"/>
                        </a:rPr>
                        <a:t>×××××</a:t>
                      </a: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678" marR="396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678" marR="396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678" marR="396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678" marR="396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678" marR="396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678" marR="396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678" marR="396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678" marR="396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1930"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1000" kern="0">
                          <a:latin typeface="Times New Roman"/>
                          <a:ea typeface="宋体"/>
                          <a:cs typeface="Times New Roman"/>
                        </a:rPr>
                        <a:t>　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678" marR="396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678" marR="396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1000" kern="0">
                          <a:latin typeface="Times New Roman"/>
                          <a:ea typeface="宋体"/>
                          <a:cs typeface="宋体"/>
                        </a:rPr>
                        <a:t>综合取定措施项目费小计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678" marR="396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1000" kern="10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39678" marR="396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1000" kern="10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39678" marR="396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1000" kern="10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39678" marR="396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1000" kern="10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39678" marR="396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1000" kern="100" dirty="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39678" marR="396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1000" kern="100" dirty="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39678" marR="396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1000" kern="100" dirty="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39678" marR="396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0965"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1000" kern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678" marR="396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1000" kern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678" marR="396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1000" kern="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39678" marR="396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678" marR="396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678" marR="396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678" marR="396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678" marR="396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678" marR="396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678" marR="396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678" marR="396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0965"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1000" kern="0" dirty="0">
                          <a:latin typeface="Times New Roman"/>
                          <a:ea typeface="宋体"/>
                          <a:cs typeface="Times New Roman"/>
                        </a:rPr>
                        <a:t>　</a:t>
                      </a: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678" marR="396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1000" kern="0">
                          <a:latin typeface="Times New Roman"/>
                          <a:ea typeface="宋体"/>
                          <a:cs typeface="Times New Roman"/>
                        </a:rPr>
                        <a:t>　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678" marR="396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zh-CN" sz="1000" kern="0">
                          <a:latin typeface="Times New Roman"/>
                          <a:ea typeface="宋体"/>
                          <a:cs typeface="宋体"/>
                        </a:rPr>
                        <a:t>合计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678" marR="396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678" marR="396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678" marR="396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678" marR="396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678" marR="396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678" marR="396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678" marR="396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endParaRPr lang="en-US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678" marR="396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33505" name="Rectangle 1"/>
          <p:cNvSpPr>
            <a:spLocks noChangeArrowheads="1"/>
          </p:cNvSpPr>
          <p:nvPr/>
        </p:nvSpPr>
        <p:spPr bwMode="auto">
          <a:xfrm>
            <a:off x="1011091" y="6254614"/>
            <a:ext cx="6792105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286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注</a:t>
            </a:r>
            <a:r>
              <a:rPr kumimoji="0" lang="zh-CN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：设备及安装工程预算表应以单项工程为对象进行编制，表中综合单价应通过综合单价分析表计算获得。</a:t>
            </a:r>
            <a:endParaRPr kumimoji="0" lang="zh-CN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4"/>
          <p:cNvGrpSpPr>
            <a:grpSpLocks/>
          </p:cNvGrpSpPr>
          <p:nvPr/>
        </p:nvGrpSpPr>
        <p:grpSpPr bwMode="auto">
          <a:xfrm>
            <a:off x="633046" y="422275"/>
            <a:ext cx="4868008" cy="642938"/>
            <a:chOff x="632383" y="422260"/>
            <a:chExt cx="4868311" cy="642941"/>
          </a:xfrm>
        </p:grpSpPr>
        <p:pic>
          <p:nvPicPr>
            <p:cNvPr id="74765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632383" y="422260"/>
              <a:ext cx="969760" cy="642941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</p:spPr>
        </p:pic>
        <p:sp>
          <p:nvSpPr>
            <p:cNvPr id="74766" name="TextBox 6"/>
            <p:cNvSpPr txBox="1">
              <a:spLocks noChangeArrowheads="1"/>
            </p:cNvSpPr>
            <p:nvPr/>
          </p:nvSpPr>
          <p:spPr bwMode="auto">
            <a:xfrm>
              <a:off x="1503067" y="430185"/>
              <a:ext cx="3926189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2400">
                  <a:solidFill>
                    <a:srgbClr val="1D8AC8"/>
                  </a:solidFill>
                  <a:latin typeface="华文新魏" pitchFamily="2" charset="-122"/>
                  <a:ea typeface="华文新魏" pitchFamily="2" charset="-122"/>
                </a:rPr>
                <a:t>中国建设工程造价管理协会</a:t>
              </a:r>
            </a:p>
          </p:txBody>
        </p:sp>
        <p:sp>
          <p:nvSpPr>
            <p:cNvPr id="8" name="矩形 7"/>
            <p:cNvSpPr/>
            <p:nvPr/>
          </p:nvSpPr>
          <p:spPr>
            <a:xfrm>
              <a:off x="1502876" y="1008051"/>
              <a:ext cx="3997818" cy="46037"/>
            </a:xfrm>
            <a:prstGeom prst="rect">
              <a:avLst/>
            </a:prstGeom>
            <a:solidFill>
              <a:srgbClr val="1D8AC8"/>
            </a:solidFill>
            <a:ln>
              <a:solidFill>
                <a:srgbClr val="1D8AC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rgbClr val="FF0000"/>
                </a:solidFill>
              </a:endParaRPr>
            </a:p>
          </p:txBody>
        </p:sp>
      </p:grpSp>
      <p:sp>
        <p:nvSpPr>
          <p:cNvPr id="9" name="同侧圆角矩形 4"/>
          <p:cNvSpPr/>
          <p:nvPr/>
        </p:nvSpPr>
        <p:spPr bwMode="auto">
          <a:xfrm>
            <a:off x="6879997" y="428605"/>
            <a:ext cx="1450741" cy="714359"/>
          </a:xfrm>
          <a:prstGeom prst="rect">
            <a:avLst/>
          </a:prstGeom>
          <a:ln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lIns="247650" tIns="123825" rIns="247650" bIns="123825" spcCol="1270" anchor="ctr"/>
          <a:lstStyle/>
          <a:p>
            <a:pPr>
              <a:defRPr/>
            </a:pPr>
            <a:r>
              <a:rPr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  附  录</a:t>
            </a:r>
            <a:endParaRPr lang="zh-CN" altLang="zh-CN" sz="2400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Rectangle 1"/>
          <p:cNvSpPr>
            <a:spLocks noChangeArrowheads="1"/>
          </p:cNvSpPr>
          <p:nvPr/>
        </p:nvSpPr>
        <p:spPr bwMode="auto">
          <a:xfrm>
            <a:off x="2461831" y="1071546"/>
            <a:ext cx="4615994" cy="6103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165048" rIns="91440" bIns="165048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kumimoji="0" lang="x-none" altLang="zh-CN" dirty="0" smtClean="0" bmk="_Toc385509759">
                <a:solidFill>
                  <a:schemeClr val="tx1"/>
                </a:solidFill>
                <a:latin typeface="Cambria" pitchFamily="18" charset="0"/>
                <a:cs typeface="宋体" pitchFamily="2" charset="-122"/>
              </a:rPr>
              <a:t>附录C  </a:t>
            </a:r>
            <a:r>
              <a:rPr kumimoji="0" lang="en-US" altLang="zh-CN" dirty="0" smtClean="0" bmk="_Toc385509759">
                <a:solidFill>
                  <a:schemeClr val="tx1"/>
                </a:solidFill>
                <a:latin typeface="Cambria" pitchFamily="18" charset="0"/>
                <a:cs typeface="宋体" pitchFamily="2" charset="-122"/>
              </a:rPr>
              <a:t> </a:t>
            </a:r>
            <a:r>
              <a:rPr kumimoji="0" lang="x-none" altLang="zh-CN" dirty="0" smtClean="0" bmk="_Toc385509759">
                <a:solidFill>
                  <a:schemeClr val="tx1"/>
                </a:solidFill>
                <a:latin typeface="Cambria" pitchFamily="18" charset="0"/>
                <a:cs typeface="宋体" pitchFamily="2" charset="-122"/>
              </a:rPr>
              <a:t>单位工程施工图预算成果文件格式</a:t>
            </a:r>
            <a:endParaRPr kumimoji="0" lang="zh-CN" altLang="en-US" dirty="0" smtClean="0" bmk="_Toc385509759">
              <a:solidFill>
                <a:schemeClr val="tx1"/>
              </a:solidFill>
              <a:latin typeface="Cambria" pitchFamily="18" charset="0"/>
              <a:cs typeface="宋体" pitchFamily="2" charset="-122"/>
            </a:endParaRPr>
          </a:p>
        </p:txBody>
      </p:sp>
      <p:sp>
        <p:nvSpPr>
          <p:cNvPr id="567297" name="Rectangle 1"/>
          <p:cNvSpPr>
            <a:spLocks noChangeArrowheads="1"/>
          </p:cNvSpPr>
          <p:nvPr/>
        </p:nvSpPr>
        <p:spPr bwMode="auto">
          <a:xfrm>
            <a:off x="615434" y="1500174"/>
            <a:ext cx="751747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kumimoji="0" lang="en-US" altLang="zh-CN" b="0" dirty="0" smtClean="0">
                <a:solidFill>
                  <a:schemeClr val="tx1"/>
                </a:solidFill>
                <a:latin typeface="+mn-ea"/>
                <a:ea typeface="+mn-ea"/>
                <a:cs typeface="Times New Roman" pitchFamily="18" charset="0"/>
              </a:rPr>
              <a:t>C.0.10 </a:t>
            </a:r>
            <a:r>
              <a:rPr kumimoji="0" lang="zh-CN" altLang="en-US" b="0" dirty="0" smtClean="0">
                <a:solidFill>
                  <a:schemeClr val="tx1"/>
                </a:solidFill>
                <a:latin typeface="+mn-ea"/>
                <a:ea typeface="+mn-ea"/>
                <a:cs typeface="Times New Roman" pitchFamily="18" charset="0"/>
              </a:rPr>
              <a:t>安装工程施工图预算综合单价分析表可按表</a:t>
            </a:r>
            <a:r>
              <a:rPr kumimoji="0" lang="en-US" altLang="zh-CN" b="0" dirty="0" smtClean="0">
                <a:solidFill>
                  <a:schemeClr val="tx1"/>
                </a:solidFill>
                <a:latin typeface="+mn-ea"/>
                <a:ea typeface="+mn-ea"/>
                <a:cs typeface="Times New Roman" pitchFamily="18" charset="0"/>
              </a:rPr>
              <a:t>C.0.10</a:t>
            </a:r>
            <a:r>
              <a:rPr kumimoji="0" lang="zh-CN" altLang="en-US" b="0" dirty="0" smtClean="0">
                <a:solidFill>
                  <a:schemeClr val="tx1"/>
                </a:solidFill>
                <a:latin typeface="+mn-ea"/>
                <a:ea typeface="+mn-ea"/>
                <a:cs typeface="Times New Roman" pitchFamily="18" charset="0"/>
              </a:rPr>
              <a:t>编制。</a:t>
            </a:r>
          </a:p>
        </p:txBody>
      </p:sp>
      <p:sp>
        <p:nvSpPr>
          <p:cNvPr id="517122" name="Rectangle 2"/>
          <p:cNvSpPr>
            <a:spLocks noChangeArrowheads="1"/>
          </p:cNvSpPr>
          <p:nvPr/>
        </p:nvSpPr>
        <p:spPr bwMode="auto">
          <a:xfrm>
            <a:off x="1604575" y="6429397"/>
            <a:ext cx="7121819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1270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     </a:t>
            </a:r>
            <a:r>
              <a:rPr kumimoji="0" lang="zh-CN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编制人：</a:t>
            </a:r>
            <a:r>
              <a:rPr kumimoji="0" lang="zh-CN" altLang="en-US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                                                          审核人：                                                                      审定人：</a:t>
            </a:r>
            <a:endParaRPr kumimoji="0" lang="zh-CN" alt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13" name="Rectangle 1"/>
          <p:cNvSpPr>
            <a:spLocks noChangeArrowheads="1"/>
          </p:cNvSpPr>
          <p:nvPr/>
        </p:nvSpPr>
        <p:spPr bwMode="auto">
          <a:xfrm>
            <a:off x="3385030" y="1857365"/>
            <a:ext cx="362685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kumimoji="0" lang="zh-CN" altLang="en-US" sz="1400" dirty="0" smtClean="0">
                <a:solidFill>
                  <a:schemeClr val="tx1"/>
                </a:solidFill>
                <a:latin typeface="+mn-ea"/>
                <a:ea typeface="+mn-ea"/>
                <a:cs typeface="宋体" pitchFamily="2" charset="-122"/>
              </a:rPr>
              <a:t>表</a:t>
            </a:r>
            <a:r>
              <a:rPr kumimoji="0" lang="en-US" altLang="zh-CN" sz="1400" dirty="0" smtClean="0">
                <a:solidFill>
                  <a:schemeClr val="tx1"/>
                </a:solidFill>
                <a:latin typeface="+mn-ea"/>
                <a:ea typeface="+mn-ea"/>
                <a:cs typeface="宋体" pitchFamily="2" charset="-122"/>
              </a:rPr>
              <a:t>C.0.10</a:t>
            </a:r>
            <a:r>
              <a:rPr kumimoji="0" lang="en-US" altLang="en-US" sz="1400" dirty="0" smtClean="0">
                <a:solidFill>
                  <a:schemeClr val="tx1"/>
                </a:solidFill>
                <a:latin typeface="+mn-ea"/>
                <a:ea typeface="+mn-ea"/>
                <a:cs typeface="宋体" pitchFamily="2" charset="-122"/>
              </a:rPr>
              <a:t>  </a:t>
            </a:r>
            <a:r>
              <a:rPr kumimoji="0" lang="zh-CN" altLang="en-US" sz="1400" dirty="0" smtClean="0">
                <a:solidFill>
                  <a:schemeClr val="tx1"/>
                </a:solidFill>
                <a:latin typeface="+mn-ea"/>
                <a:ea typeface="+mn-ea"/>
                <a:cs typeface="宋体" pitchFamily="2" charset="-122"/>
              </a:rPr>
              <a:t>安装工程施工图预算综合单价分析表</a:t>
            </a:r>
          </a:p>
        </p:txBody>
      </p:sp>
      <p:sp>
        <p:nvSpPr>
          <p:cNvPr id="14" name="矩形 13"/>
          <p:cNvSpPr/>
          <p:nvPr/>
        </p:nvSpPr>
        <p:spPr>
          <a:xfrm>
            <a:off x="1670518" y="2143117"/>
            <a:ext cx="646239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000" dirty="0" smtClean="0">
                <a:solidFill>
                  <a:schemeClr val="tx1"/>
                </a:solidFill>
                <a:latin typeface="+mn-ea"/>
                <a:ea typeface="+mn-ea"/>
              </a:rPr>
              <a:t>施工图预算编号：</a:t>
            </a:r>
            <a:r>
              <a:rPr lang="en-US" sz="1000" u="sng" dirty="0" smtClean="0">
                <a:solidFill>
                  <a:schemeClr val="tx1"/>
                </a:solidFill>
                <a:latin typeface="+mn-ea"/>
                <a:ea typeface="+mn-ea"/>
              </a:rPr>
              <a:t>                               </a:t>
            </a:r>
            <a:r>
              <a:rPr lang="en-US" sz="1000" dirty="0" smtClean="0">
                <a:solidFill>
                  <a:schemeClr val="tx1"/>
                </a:solidFill>
                <a:latin typeface="+mn-ea"/>
                <a:ea typeface="+mn-ea"/>
              </a:rPr>
              <a:t>                </a:t>
            </a:r>
            <a:r>
              <a:rPr lang="zh-CN" altLang="en-US" sz="1000" dirty="0" smtClean="0">
                <a:solidFill>
                  <a:schemeClr val="tx1"/>
                </a:solidFill>
                <a:latin typeface="+mn-ea"/>
                <a:ea typeface="+mn-ea"/>
              </a:rPr>
              <a:t>单项工程名称：</a:t>
            </a:r>
            <a:r>
              <a:rPr lang="en-US" sz="1000" u="sng" dirty="0" smtClean="0">
                <a:solidFill>
                  <a:schemeClr val="tx1"/>
                </a:solidFill>
                <a:latin typeface="+mn-ea"/>
                <a:ea typeface="+mn-ea"/>
              </a:rPr>
              <a:t>                                              </a:t>
            </a:r>
            <a:r>
              <a:rPr lang="en-US" sz="1000" dirty="0" smtClean="0">
                <a:solidFill>
                  <a:schemeClr val="tx1"/>
                </a:solidFill>
                <a:latin typeface="+mn-ea"/>
                <a:ea typeface="+mn-ea"/>
              </a:rPr>
              <a:t>                            </a:t>
            </a:r>
            <a:r>
              <a:rPr lang="zh-CN" altLang="en-US" sz="1000" dirty="0" smtClean="0">
                <a:solidFill>
                  <a:schemeClr val="tx1"/>
                </a:solidFill>
                <a:latin typeface="+mn-ea"/>
                <a:ea typeface="+mn-ea"/>
              </a:rPr>
              <a:t>共</a:t>
            </a:r>
            <a:r>
              <a:rPr lang="en-US" sz="1000" dirty="0" smtClean="0">
                <a:solidFill>
                  <a:schemeClr val="tx1"/>
                </a:solidFill>
                <a:latin typeface="+mn-ea"/>
                <a:ea typeface="+mn-ea"/>
              </a:rPr>
              <a:t>    </a:t>
            </a:r>
            <a:r>
              <a:rPr lang="zh-CN" altLang="en-US" sz="1000" dirty="0" smtClean="0">
                <a:solidFill>
                  <a:schemeClr val="tx1"/>
                </a:solidFill>
                <a:latin typeface="+mn-ea"/>
                <a:ea typeface="+mn-ea"/>
              </a:rPr>
              <a:t>页</a:t>
            </a:r>
            <a:r>
              <a:rPr lang="en-US" sz="1000" dirty="0" smtClean="0">
                <a:solidFill>
                  <a:schemeClr val="tx1"/>
                </a:solidFill>
                <a:latin typeface="+mn-ea"/>
                <a:ea typeface="+mn-ea"/>
              </a:rPr>
              <a:t>   </a:t>
            </a:r>
            <a:r>
              <a:rPr lang="zh-CN" altLang="en-US" sz="1000" dirty="0" smtClean="0">
                <a:solidFill>
                  <a:schemeClr val="tx1"/>
                </a:solidFill>
                <a:latin typeface="+mn-ea"/>
                <a:ea typeface="+mn-ea"/>
              </a:rPr>
              <a:t>第</a:t>
            </a:r>
            <a:r>
              <a:rPr lang="en-US" sz="1000" dirty="0" smtClean="0">
                <a:solidFill>
                  <a:schemeClr val="tx1"/>
                </a:solidFill>
                <a:latin typeface="+mn-ea"/>
                <a:ea typeface="+mn-ea"/>
              </a:rPr>
              <a:t>   </a:t>
            </a:r>
            <a:r>
              <a:rPr lang="zh-CN" altLang="en-US" sz="1000" dirty="0" smtClean="0">
                <a:solidFill>
                  <a:schemeClr val="tx1"/>
                </a:solidFill>
                <a:latin typeface="+mn-ea"/>
                <a:ea typeface="+mn-ea"/>
              </a:rPr>
              <a:t>页</a:t>
            </a:r>
            <a:r>
              <a:rPr lang="en-US" sz="1000" dirty="0" smtClean="0">
                <a:solidFill>
                  <a:schemeClr val="tx1"/>
                </a:solidFill>
                <a:latin typeface="+mn-ea"/>
                <a:ea typeface="+mn-ea"/>
              </a:rPr>
              <a:t> </a:t>
            </a:r>
            <a:endParaRPr lang="zh-CN" altLang="en-US" sz="10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graphicFrame>
        <p:nvGraphicFramePr>
          <p:cNvPr id="16" name="表格 15"/>
          <p:cNvGraphicFramePr>
            <a:graphicFrameLocks noGrp="1"/>
          </p:cNvGraphicFramePr>
          <p:nvPr/>
        </p:nvGraphicFramePr>
        <p:xfrm>
          <a:off x="1472692" y="2428868"/>
          <a:ext cx="6660222" cy="3571898"/>
        </p:xfrm>
        <a:graphic>
          <a:graphicData uri="http://schemas.openxmlformats.org/drawingml/2006/table">
            <a:tbl>
              <a:tblPr/>
              <a:tblGrid>
                <a:gridCol w="1052358"/>
                <a:gridCol w="798096"/>
                <a:gridCol w="798096"/>
                <a:gridCol w="667670"/>
                <a:gridCol w="667670"/>
                <a:gridCol w="667670"/>
                <a:gridCol w="669554"/>
                <a:gridCol w="669554"/>
                <a:gridCol w="669554"/>
              </a:tblGrid>
              <a:tr h="167012">
                <a:tc>
                  <a:txBody>
                    <a:bodyPr/>
                    <a:lstStyle/>
                    <a:p>
                      <a:pPr indent="250190" algn="l">
                        <a:spcAft>
                          <a:spcPts val="0"/>
                        </a:spcAft>
                      </a:pPr>
                      <a:r>
                        <a:rPr lang="zh-CN" sz="1000" b="1" kern="100" dirty="0">
                          <a:latin typeface="Times New Roman"/>
                          <a:ea typeface="宋体"/>
                          <a:cs typeface="Times New Roman"/>
                        </a:rPr>
                        <a:t>项目编码</a:t>
                      </a: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544" marR="465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544" marR="465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000" b="1" kern="100">
                          <a:latin typeface="Times New Roman"/>
                          <a:ea typeface="宋体"/>
                          <a:cs typeface="Times New Roman"/>
                        </a:rPr>
                        <a:t>项目名称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544" marR="465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544" marR="465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000" b="1" kern="100">
                          <a:latin typeface="Times New Roman"/>
                          <a:ea typeface="宋体"/>
                          <a:cs typeface="Times New Roman"/>
                        </a:rPr>
                        <a:t>计量单位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544" marR="465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544" marR="465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000" b="1" kern="100">
                          <a:latin typeface="Times New Roman"/>
                          <a:ea typeface="宋体"/>
                          <a:cs typeface="Times New Roman"/>
                        </a:rPr>
                        <a:t>工程数量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544" marR="465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544" marR="465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7012">
                <a:tc gridSpan="9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00" b="1" kern="100" dirty="0">
                          <a:latin typeface="Times New Roman"/>
                          <a:ea typeface="宋体"/>
                          <a:cs typeface="Times New Roman"/>
                        </a:rPr>
                        <a:t>综合单价组成分析</a:t>
                      </a: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544" marR="465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167012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00" b="1" kern="100">
                          <a:latin typeface="Times New Roman"/>
                          <a:ea typeface="宋体"/>
                          <a:cs typeface="Times New Roman"/>
                        </a:rPr>
                        <a:t>定额编号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544" marR="465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00" b="1" kern="100" dirty="0">
                          <a:latin typeface="Times New Roman"/>
                          <a:ea typeface="宋体"/>
                          <a:cs typeface="Times New Roman"/>
                        </a:rPr>
                        <a:t>定额名称</a:t>
                      </a: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544" marR="465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00" b="1" kern="100" dirty="0">
                          <a:latin typeface="Times New Roman"/>
                          <a:ea typeface="宋体"/>
                          <a:cs typeface="Times New Roman"/>
                        </a:rPr>
                        <a:t>定额单位</a:t>
                      </a: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544" marR="465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00" b="1" kern="100">
                          <a:latin typeface="Times New Roman"/>
                          <a:ea typeface="宋体"/>
                          <a:cs typeface="Times New Roman"/>
                        </a:rPr>
                        <a:t>定额直接费单价（元）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544" marR="465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00" b="1" kern="100">
                          <a:latin typeface="Times New Roman"/>
                          <a:ea typeface="宋体"/>
                          <a:cs typeface="Times New Roman"/>
                        </a:rPr>
                        <a:t>直接费合价（元）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544" marR="465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167012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000" b="1" kern="100" dirty="0">
                          <a:latin typeface="Times New Roman"/>
                          <a:ea typeface="宋体"/>
                          <a:cs typeface="Times New Roman"/>
                        </a:rPr>
                        <a:t>人工费</a:t>
                      </a: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544" marR="465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000" b="1" kern="100">
                          <a:latin typeface="Times New Roman"/>
                          <a:ea typeface="宋体"/>
                          <a:cs typeface="Times New Roman"/>
                        </a:rPr>
                        <a:t>材料费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544" marR="465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000" b="1" kern="100">
                          <a:latin typeface="Times New Roman"/>
                          <a:ea typeface="宋体"/>
                          <a:cs typeface="Times New Roman"/>
                        </a:rPr>
                        <a:t>机械费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544" marR="465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000" b="1" kern="100">
                          <a:latin typeface="Times New Roman"/>
                          <a:ea typeface="宋体"/>
                          <a:cs typeface="Times New Roman"/>
                        </a:rPr>
                        <a:t>人工费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544" marR="465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000" b="1" kern="100">
                          <a:latin typeface="Times New Roman"/>
                          <a:ea typeface="宋体"/>
                          <a:cs typeface="Times New Roman"/>
                        </a:rPr>
                        <a:t>材料费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544" marR="465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000" b="1" kern="100">
                          <a:latin typeface="Times New Roman"/>
                          <a:ea typeface="宋体"/>
                          <a:cs typeface="Times New Roman"/>
                        </a:rPr>
                        <a:t>机械费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544" marR="465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7012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544" marR="465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544" marR="465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544" marR="465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544" marR="465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544" marR="465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544" marR="465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544" marR="465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544" marR="465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544" marR="465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4025">
                <a:tc rowSpan="5">
                  <a:txBody>
                    <a:bodyPr/>
                    <a:lstStyle/>
                    <a:p>
                      <a:pPr indent="312420" algn="just">
                        <a:spcAft>
                          <a:spcPts val="0"/>
                        </a:spcAft>
                      </a:pPr>
                      <a:r>
                        <a:rPr lang="zh-CN" sz="1000" b="1" kern="100">
                          <a:latin typeface="Times New Roman"/>
                          <a:ea typeface="宋体"/>
                          <a:cs typeface="Times New Roman"/>
                        </a:rPr>
                        <a:t>间接费计算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544" marR="465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50190" algn="just">
                        <a:spcAft>
                          <a:spcPts val="0"/>
                        </a:spcAft>
                      </a:pPr>
                      <a:r>
                        <a:rPr lang="zh-CN" sz="1000" b="1" kern="100">
                          <a:latin typeface="Times New Roman"/>
                          <a:ea typeface="宋体"/>
                          <a:cs typeface="Times New Roman"/>
                        </a:rPr>
                        <a:t>类别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544" marR="465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000" b="1" kern="100">
                          <a:latin typeface="Times New Roman"/>
                          <a:ea typeface="宋体"/>
                          <a:cs typeface="Times New Roman"/>
                        </a:rPr>
                        <a:t>取费基数描述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544" marR="465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00" b="1" kern="100" dirty="0">
                          <a:latin typeface="Times New Roman"/>
                          <a:ea typeface="宋体"/>
                          <a:cs typeface="Times New Roman"/>
                        </a:rPr>
                        <a:t>取费基数</a:t>
                      </a: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544" marR="465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00" b="1" kern="100">
                          <a:latin typeface="Times New Roman"/>
                          <a:ea typeface="宋体"/>
                          <a:cs typeface="Times New Roman"/>
                        </a:rPr>
                        <a:t>费率（</a:t>
                      </a:r>
                      <a:r>
                        <a:rPr lang="en-US" sz="1000" b="1" kern="100">
                          <a:latin typeface="Times New Roman"/>
                          <a:ea typeface="宋体"/>
                          <a:cs typeface="Times New Roman"/>
                        </a:rPr>
                        <a:t>%</a:t>
                      </a:r>
                      <a:r>
                        <a:rPr lang="zh-CN" sz="1000" b="1" kern="100">
                          <a:latin typeface="Times New Roman"/>
                          <a:ea typeface="宋体"/>
                          <a:cs typeface="Times New Roman"/>
                        </a:rPr>
                        <a:t>）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544" marR="465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00" b="1" kern="100">
                          <a:latin typeface="Times New Roman"/>
                          <a:ea typeface="宋体"/>
                          <a:cs typeface="Times New Roman"/>
                        </a:rPr>
                        <a:t>金额（元）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544" marR="465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00" b="1" kern="100">
                          <a:latin typeface="Times New Roman"/>
                          <a:ea typeface="宋体"/>
                          <a:cs typeface="Times New Roman"/>
                        </a:rPr>
                        <a:t>备注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544" marR="465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7012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00" b="1" kern="100">
                          <a:latin typeface="Times New Roman"/>
                          <a:ea typeface="宋体"/>
                          <a:cs typeface="Times New Roman"/>
                        </a:rPr>
                        <a:t>管理费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544" marR="465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544" marR="465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544" marR="465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544" marR="465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544" marR="465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544" marR="465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7012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00" b="1" kern="100">
                          <a:latin typeface="Times New Roman"/>
                          <a:ea typeface="宋体"/>
                          <a:cs typeface="Times New Roman"/>
                        </a:rPr>
                        <a:t>利润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544" marR="465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544" marR="465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544" marR="465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544" marR="465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544" marR="465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544" marR="465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7012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00" b="1" kern="100">
                          <a:latin typeface="Times New Roman"/>
                          <a:ea typeface="宋体"/>
                          <a:cs typeface="Times New Roman"/>
                        </a:rPr>
                        <a:t>规费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544" marR="465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544" marR="465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544" marR="465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544" marR="465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544" marR="465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544" marR="465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7012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00" b="1" kern="100">
                          <a:latin typeface="Times New Roman"/>
                          <a:ea typeface="宋体"/>
                          <a:cs typeface="Times New Roman"/>
                        </a:rPr>
                        <a:t>税金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544" marR="465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544" marR="465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544" marR="465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544" marR="465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544" marR="465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544" marR="465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544" marR="465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7012">
                <a:tc gridSpan="9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00" b="1" kern="100" dirty="0">
                          <a:latin typeface="Times New Roman"/>
                          <a:ea typeface="宋体"/>
                          <a:cs typeface="Times New Roman"/>
                        </a:rPr>
                        <a:t>综合单价（元）</a:t>
                      </a: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544" marR="465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0423" marR="5042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334025">
                <a:tc rowSpan="8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000" b="1" kern="100">
                          <a:latin typeface="Times New Roman"/>
                          <a:ea typeface="宋体"/>
                          <a:cs typeface="Times New Roman"/>
                        </a:rPr>
                        <a:t>预算定额人材机消耗量和单价分析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544" marR="465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000" b="1" kern="100">
                          <a:latin typeface="Times New Roman"/>
                          <a:ea typeface="宋体"/>
                          <a:cs typeface="Times New Roman"/>
                        </a:rPr>
                        <a:t>人材机项目名称及规格、型号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544" marR="465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000" b="1" kern="100">
                          <a:latin typeface="Times New Roman"/>
                          <a:ea typeface="宋体"/>
                          <a:cs typeface="Times New Roman"/>
                        </a:rPr>
                        <a:t>单位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544" marR="465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000" b="1" kern="100">
                          <a:latin typeface="Times New Roman"/>
                          <a:ea typeface="宋体"/>
                          <a:cs typeface="Times New Roman"/>
                        </a:rPr>
                        <a:t>消耗量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544" marR="465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000" b="1" kern="100" dirty="0">
                          <a:latin typeface="Times New Roman"/>
                          <a:ea typeface="宋体"/>
                          <a:cs typeface="Times New Roman"/>
                        </a:rPr>
                        <a:t>单价（元）</a:t>
                      </a: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544" marR="465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000" b="1" kern="100">
                          <a:latin typeface="Times New Roman"/>
                          <a:ea typeface="宋体"/>
                          <a:cs typeface="Times New Roman"/>
                        </a:rPr>
                        <a:t>合价（元）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544" marR="465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00" b="1" kern="100">
                          <a:latin typeface="Times New Roman"/>
                          <a:ea typeface="宋体"/>
                          <a:cs typeface="Times New Roman"/>
                        </a:rPr>
                        <a:t>备注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544" marR="465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167012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b="1" kern="100">
                          <a:latin typeface="Times New Roman"/>
                          <a:ea typeface="宋体"/>
                          <a:cs typeface="Times New Roman"/>
                        </a:rPr>
                        <a:t> 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544" marR="465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544" marR="465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b="1" kern="100">
                          <a:latin typeface="Times New Roman"/>
                          <a:ea typeface="宋体"/>
                          <a:cs typeface="Times New Roman"/>
                        </a:rPr>
                        <a:t> 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544" marR="465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b="1" kern="100">
                          <a:latin typeface="Times New Roman"/>
                          <a:ea typeface="宋体"/>
                          <a:cs typeface="Times New Roman"/>
                        </a:rPr>
                        <a:t> 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544" marR="465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b="1" kern="100" dirty="0">
                          <a:latin typeface="Times New Roman"/>
                          <a:ea typeface="宋体"/>
                          <a:cs typeface="Times New Roman"/>
                        </a:rPr>
                        <a:t> </a:t>
                      </a: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544" marR="465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7" gridSpan="2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544" marR="465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7"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231656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b="1" kern="100">
                          <a:latin typeface="Times New Roman"/>
                          <a:ea typeface="宋体"/>
                          <a:cs typeface="Times New Roman"/>
                        </a:rPr>
                        <a:t> 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544" marR="465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b="1" kern="100">
                          <a:latin typeface="Times New Roman"/>
                          <a:ea typeface="宋体"/>
                          <a:cs typeface="Times New Roman"/>
                        </a:rPr>
                        <a:t> 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544" marR="465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b="1" kern="100">
                          <a:latin typeface="Times New Roman"/>
                          <a:ea typeface="宋体"/>
                          <a:cs typeface="Times New Roman"/>
                        </a:rPr>
                        <a:t> 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544" marR="465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b="1" kern="100">
                          <a:latin typeface="Times New Roman"/>
                          <a:ea typeface="宋体"/>
                          <a:cs typeface="Times New Roman"/>
                        </a:rPr>
                        <a:t> 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544" marR="465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b="1" kern="100" dirty="0">
                          <a:latin typeface="Times New Roman"/>
                          <a:ea typeface="宋体"/>
                          <a:cs typeface="Times New Roman"/>
                        </a:rPr>
                        <a:t> </a:t>
                      </a: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544" marR="465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167012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b="1" kern="100">
                          <a:latin typeface="Times New Roman"/>
                          <a:ea typeface="宋体"/>
                          <a:cs typeface="Times New Roman"/>
                        </a:rPr>
                        <a:t> 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544" marR="465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b="1" kern="100">
                          <a:latin typeface="Times New Roman"/>
                          <a:ea typeface="宋体"/>
                          <a:cs typeface="Times New Roman"/>
                        </a:rPr>
                        <a:t> 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544" marR="465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b="1" kern="100">
                          <a:latin typeface="Times New Roman"/>
                          <a:ea typeface="宋体"/>
                          <a:cs typeface="Times New Roman"/>
                        </a:rPr>
                        <a:t> 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544" marR="465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b="1" kern="100">
                          <a:latin typeface="Times New Roman"/>
                          <a:ea typeface="宋体"/>
                          <a:cs typeface="Times New Roman"/>
                        </a:rPr>
                        <a:t> 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544" marR="465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b="1" kern="100" dirty="0">
                          <a:latin typeface="Times New Roman"/>
                          <a:ea typeface="宋体"/>
                          <a:cs typeface="Times New Roman"/>
                        </a:rPr>
                        <a:t> </a:t>
                      </a: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544" marR="465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167012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544" marR="465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544" marR="465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544" marR="465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544" marR="465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544" marR="465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167012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b="1" kern="100">
                          <a:latin typeface="Times New Roman"/>
                          <a:ea typeface="宋体"/>
                          <a:cs typeface="Times New Roman"/>
                        </a:rPr>
                        <a:t> 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544" marR="465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544" marR="465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544" marR="465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b="1" kern="100">
                          <a:latin typeface="Times New Roman"/>
                          <a:ea typeface="宋体"/>
                          <a:cs typeface="Times New Roman"/>
                        </a:rPr>
                        <a:t> 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544" marR="465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b="1" kern="100" dirty="0">
                          <a:latin typeface="Times New Roman"/>
                          <a:ea typeface="宋体"/>
                          <a:cs typeface="Times New Roman"/>
                        </a:rPr>
                        <a:t> </a:t>
                      </a: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544" marR="465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167012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544" marR="465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544" marR="465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544" marR="465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544" marR="465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544" marR="465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167012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544" marR="465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544" marR="465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544" marR="465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544" marR="465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544" marR="465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31457" name="Rectangle 1"/>
          <p:cNvSpPr>
            <a:spLocks noChangeArrowheads="1"/>
          </p:cNvSpPr>
          <p:nvPr/>
        </p:nvSpPr>
        <p:spPr bwMode="auto">
          <a:xfrm>
            <a:off x="1334214" y="6029286"/>
            <a:ext cx="707950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55588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注：</a:t>
            </a:r>
            <a:r>
              <a:rPr kumimoji="0" lang="en-US" altLang="zh-CN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1.</a:t>
            </a:r>
            <a:r>
              <a:rPr kumimoji="0" lang="zh-CN" altLang="en-US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本表适用于分部分项工程项目，以及可以计量措施项目的综合单价分析；</a:t>
            </a:r>
            <a:endParaRPr kumimoji="0" lang="zh-CN" altLang="en-US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255588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       </a:t>
            </a:r>
            <a:r>
              <a:rPr kumimoji="0" lang="en-US" altLang="zh-CN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2.</a:t>
            </a:r>
            <a:r>
              <a:rPr kumimoji="0" lang="zh-CN" altLang="en-US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在进行预算定额消耗量和单价分析时，消耗量应采用预算定额消耗量，要素价格单价应为报告编制期的市场价。</a:t>
            </a:r>
            <a:endParaRPr kumimoji="0" lang="zh-CN" altLang="en-US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4"/>
          <p:cNvGrpSpPr>
            <a:grpSpLocks/>
          </p:cNvGrpSpPr>
          <p:nvPr/>
        </p:nvGrpSpPr>
        <p:grpSpPr bwMode="auto">
          <a:xfrm>
            <a:off x="633046" y="422275"/>
            <a:ext cx="4868008" cy="642938"/>
            <a:chOff x="632383" y="422260"/>
            <a:chExt cx="4868311" cy="642941"/>
          </a:xfrm>
        </p:grpSpPr>
        <p:pic>
          <p:nvPicPr>
            <p:cNvPr id="74765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632383" y="422260"/>
              <a:ext cx="969760" cy="642941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</p:spPr>
        </p:pic>
        <p:sp>
          <p:nvSpPr>
            <p:cNvPr id="74766" name="TextBox 6"/>
            <p:cNvSpPr txBox="1">
              <a:spLocks noChangeArrowheads="1"/>
            </p:cNvSpPr>
            <p:nvPr/>
          </p:nvSpPr>
          <p:spPr bwMode="auto">
            <a:xfrm>
              <a:off x="1503067" y="430185"/>
              <a:ext cx="3926189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2400">
                  <a:solidFill>
                    <a:srgbClr val="1D8AC8"/>
                  </a:solidFill>
                  <a:latin typeface="华文新魏" pitchFamily="2" charset="-122"/>
                  <a:ea typeface="华文新魏" pitchFamily="2" charset="-122"/>
                </a:rPr>
                <a:t>中国建设工程造价管理协会</a:t>
              </a:r>
            </a:p>
          </p:txBody>
        </p:sp>
        <p:sp>
          <p:nvSpPr>
            <p:cNvPr id="8" name="矩形 7"/>
            <p:cNvSpPr/>
            <p:nvPr/>
          </p:nvSpPr>
          <p:spPr>
            <a:xfrm>
              <a:off x="1502876" y="1008051"/>
              <a:ext cx="3997818" cy="46037"/>
            </a:xfrm>
            <a:prstGeom prst="rect">
              <a:avLst/>
            </a:prstGeom>
            <a:solidFill>
              <a:srgbClr val="1D8AC8"/>
            </a:solidFill>
            <a:ln>
              <a:solidFill>
                <a:srgbClr val="1D8AC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rgbClr val="FF0000"/>
                </a:solidFill>
              </a:endParaRPr>
            </a:p>
          </p:txBody>
        </p:sp>
      </p:grpSp>
      <p:sp>
        <p:nvSpPr>
          <p:cNvPr id="9" name="同侧圆角矩形 4"/>
          <p:cNvSpPr/>
          <p:nvPr/>
        </p:nvSpPr>
        <p:spPr bwMode="auto">
          <a:xfrm>
            <a:off x="6879997" y="428605"/>
            <a:ext cx="1450741" cy="714359"/>
          </a:xfrm>
          <a:prstGeom prst="rect">
            <a:avLst/>
          </a:prstGeom>
          <a:ln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lIns="247650" tIns="123825" rIns="247650" bIns="123825" spcCol="1270" anchor="ctr"/>
          <a:lstStyle/>
          <a:p>
            <a:pPr>
              <a:defRPr/>
            </a:pPr>
            <a:r>
              <a:rPr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  附  录</a:t>
            </a:r>
            <a:endParaRPr lang="zh-CN" altLang="zh-CN" sz="2400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Rectangle 1"/>
          <p:cNvSpPr>
            <a:spLocks noChangeArrowheads="1"/>
          </p:cNvSpPr>
          <p:nvPr/>
        </p:nvSpPr>
        <p:spPr bwMode="auto">
          <a:xfrm>
            <a:off x="2461831" y="1071546"/>
            <a:ext cx="4615994" cy="6103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165048" rIns="91440" bIns="165048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kumimoji="0" lang="x-none" altLang="zh-CN" dirty="0" smtClean="0" bmk="_Toc385509759">
                <a:solidFill>
                  <a:schemeClr val="tx1"/>
                </a:solidFill>
                <a:latin typeface="Cambria" pitchFamily="18" charset="0"/>
                <a:cs typeface="宋体" pitchFamily="2" charset="-122"/>
              </a:rPr>
              <a:t>附录C  </a:t>
            </a:r>
            <a:r>
              <a:rPr kumimoji="0" lang="en-US" altLang="zh-CN" dirty="0" smtClean="0" bmk="_Toc385509759">
                <a:solidFill>
                  <a:schemeClr val="tx1"/>
                </a:solidFill>
                <a:latin typeface="Cambria" pitchFamily="18" charset="0"/>
                <a:cs typeface="宋体" pitchFamily="2" charset="-122"/>
              </a:rPr>
              <a:t>  </a:t>
            </a:r>
            <a:r>
              <a:rPr kumimoji="0" lang="x-none" altLang="zh-CN" dirty="0" smtClean="0" bmk="_Toc385509759">
                <a:solidFill>
                  <a:schemeClr val="tx1"/>
                </a:solidFill>
                <a:latin typeface="Cambria" pitchFamily="18" charset="0"/>
                <a:cs typeface="宋体" pitchFamily="2" charset="-122"/>
              </a:rPr>
              <a:t>单位工程施工图预算成果文件格式</a:t>
            </a:r>
            <a:endParaRPr kumimoji="0" lang="zh-CN" altLang="en-US" dirty="0" smtClean="0" bmk="_Toc385509759">
              <a:solidFill>
                <a:schemeClr val="tx1"/>
              </a:solidFill>
              <a:latin typeface="Cambria" pitchFamily="18" charset="0"/>
              <a:cs typeface="宋体" pitchFamily="2" charset="-122"/>
            </a:endParaRPr>
          </a:p>
        </p:txBody>
      </p:sp>
      <p:sp>
        <p:nvSpPr>
          <p:cNvPr id="567297" name="Rectangle 1"/>
          <p:cNvSpPr>
            <a:spLocks noChangeArrowheads="1"/>
          </p:cNvSpPr>
          <p:nvPr/>
        </p:nvSpPr>
        <p:spPr bwMode="auto">
          <a:xfrm>
            <a:off x="681376" y="1500174"/>
            <a:ext cx="751747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kumimoji="0" lang="en-US" altLang="zh-CN" b="0" dirty="0" smtClean="0">
                <a:solidFill>
                  <a:schemeClr val="tx1"/>
                </a:solidFill>
                <a:latin typeface="+mn-ea"/>
                <a:ea typeface="+mn-ea"/>
                <a:cs typeface="Times New Roman" pitchFamily="18" charset="0"/>
              </a:rPr>
              <a:t>C.0.11  </a:t>
            </a:r>
            <a:r>
              <a:rPr kumimoji="0" lang="zh-CN" altLang="en-US" b="0" dirty="0" smtClean="0">
                <a:solidFill>
                  <a:schemeClr val="tx1"/>
                </a:solidFill>
                <a:latin typeface="+mn-ea"/>
                <a:ea typeface="+mn-ea"/>
                <a:cs typeface="Times New Roman" pitchFamily="18" charset="0"/>
              </a:rPr>
              <a:t>补充单位估价表可按表</a:t>
            </a:r>
            <a:r>
              <a:rPr kumimoji="0" lang="en-US" altLang="zh-CN" b="0" dirty="0" smtClean="0">
                <a:solidFill>
                  <a:schemeClr val="tx1"/>
                </a:solidFill>
                <a:latin typeface="+mn-ea"/>
                <a:ea typeface="+mn-ea"/>
                <a:cs typeface="Times New Roman" pitchFamily="18" charset="0"/>
              </a:rPr>
              <a:t>C.0.11</a:t>
            </a:r>
            <a:r>
              <a:rPr kumimoji="0" lang="zh-CN" altLang="en-US" b="0" dirty="0" smtClean="0">
                <a:solidFill>
                  <a:schemeClr val="tx1"/>
                </a:solidFill>
                <a:latin typeface="+mn-ea"/>
                <a:ea typeface="+mn-ea"/>
                <a:cs typeface="Times New Roman" pitchFamily="18" charset="0"/>
              </a:rPr>
              <a:t>编制。</a:t>
            </a:r>
          </a:p>
        </p:txBody>
      </p:sp>
      <p:sp>
        <p:nvSpPr>
          <p:cNvPr id="517122" name="Rectangle 2"/>
          <p:cNvSpPr>
            <a:spLocks noChangeArrowheads="1"/>
          </p:cNvSpPr>
          <p:nvPr/>
        </p:nvSpPr>
        <p:spPr bwMode="auto">
          <a:xfrm>
            <a:off x="1604575" y="6357959"/>
            <a:ext cx="7121819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1270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     </a:t>
            </a:r>
            <a:r>
              <a:rPr kumimoji="0" lang="zh-CN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编制人：</a:t>
            </a:r>
            <a:r>
              <a:rPr kumimoji="0" lang="zh-CN" altLang="en-US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                                                          审核人：                                                                      审定人：</a:t>
            </a:r>
            <a:endParaRPr kumimoji="0" lang="zh-CN" alt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13" name="Rectangle 1"/>
          <p:cNvSpPr>
            <a:spLocks noChangeArrowheads="1"/>
          </p:cNvSpPr>
          <p:nvPr/>
        </p:nvSpPr>
        <p:spPr bwMode="auto">
          <a:xfrm>
            <a:off x="3385030" y="1857365"/>
            <a:ext cx="3626852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kumimoji="0" lang="zh-CN" altLang="en-US" sz="1400" dirty="0" smtClean="0">
                <a:solidFill>
                  <a:schemeClr val="tx1"/>
                </a:solidFill>
                <a:latin typeface="+mn-ea"/>
                <a:ea typeface="+mn-ea"/>
                <a:cs typeface="宋体" pitchFamily="2" charset="-122"/>
              </a:rPr>
              <a:t>表</a:t>
            </a:r>
            <a:r>
              <a:rPr kumimoji="0" lang="en-US" altLang="zh-CN" sz="1400" dirty="0" smtClean="0">
                <a:solidFill>
                  <a:schemeClr val="tx1"/>
                </a:solidFill>
                <a:latin typeface="+mn-ea"/>
                <a:ea typeface="+mn-ea"/>
                <a:cs typeface="宋体" pitchFamily="2" charset="-122"/>
              </a:rPr>
              <a:t>C.0.11</a:t>
            </a:r>
            <a:r>
              <a:rPr kumimoji="0" lang="en-US" altLang="en-US" sz="1400" dirty="0" smtClean="0">
                <a:solidFill>
                  <a:schemeClr val="tx1"/>
                </a:solidFill>
                <a:latin typeface="+mn-ea"/>
                <a:ea typeface="+mn-ea"/>
                <a:cs typeface="宋体" pitchFamily="2" charset="-122"/>
              </a:rPr>
              <a:t>       </a:t>
            </a:r>
            <a:r>
              <a:rPr kumimoji="0" lang="zh-CN" altLang="en-US" sz="1400" dirty="0" smtClean="0">
                <a:solidFill>
                  <a:schemeClr val="tx1"/>
                </a:solidFill>
                <a:latin typeface="+mn-ea"/>
                <a:ea typeface="+mn-ea"/>
                <a:cs typeface="宋体" pitchFamily="2" charset="-122"/>
              </a:rPr>
              <a:t>补充单位估价表</a:t>
            </a:r>
          </a:p>
        </p:txBody>
      </p:sp>
      <p:sp>
        <p:nvSpPr>
          <p:cNvPr id="535553" name="Rectangle 1"/>
          <p:cNvSpPr>
            <a:spLocks noChangeArrowheads="1"/>
          </p:cNvSpPr>
          <p:nvPr/>
        </p:nvSpPr>
        <p:spPr bwMode="auto">
          <a:xfrm>
            <a:off x="1406747" y="2171634"/>
            <a:ext cx="6858048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子目名称：</a:t>
            </a:r>
            <a:endParaRPr kumimoji="0" lang="zh-CN" altLang="en-US" sz="1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工作内容：                                                                                                                                                                                共  页      第  页</a:t>
            </a:r>
            <a:r>
              <a:rPr kumimoji="0" lang="zh-CN" altLang="en-US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  <a:t> </a:t>
            </a:r>
          </a:p>
        </p:txBody>
      </p:sp>
      <p:graphicFrame>
        <p:nvGraphicFramePr>
          <p:cNvPr id="15" name="表格 14"/>
          <p:cNvGraphicFramePr>
            <a:graphicFrameLocks noGrp="1"/>
          </p:cNvGraphicFramePr>
          <p:nvPr/>
        </p:nvGraphicFramePr>
        <p:xfrm>
          <a:off x="1472690" y="2643182"/>
          <a:ext cx="6792105" cy="3571908"/>
        </p:xfrm>
        <a:graphic>
          <a:graphicData uri="http://schemas.openxmlformats.org/drawingml/2006/table">
            <a:tbl>
              <a:tblPr/>
              <a:tblGrid>
                <a:gridCol w="1121027"/>
                <a:gridCol w="1688154"/>
                <a:gridCol w="487705"/>
                <a:gridCol w="585246"/>
                <a:gridCol w="585246"/>
                <a:gridCol w="567364"/>
                <a:gridCol w="585246"/>
                <a:gridCol w="586871"/>
                <a:gridCol w="585246"/>
              </a:tblGrid>
              <a:tr h="189695">
                <a:tc gridSpan="4"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zh-CN" sz="1000" b="1" kern="100" dirty="0">
                          <a:latin typeface="Times New Roman"/>
                          <a:ea typeface="宋体"/>
                          <a:cs typeface="Times New Roman"/>
                        </a:rPr>
                        <a:t>补充单位估价表编号</a:t>
                      </a: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2527" marR="525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2527" marR="525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2527" marR="525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2527" marR="525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2527" marR="525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9695">
                <a:tc gridSpan="4"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zh-CN" sz="1000" b="1" kern="100" dirty="0">
                          <a:latin typeface="Times New Roman"/>
                          <a:ea typeface="宋体"/>
                          <a:cs typeface="Times New Roman"/>
                        </a:rPr>
                        <a:t>基 价</a:t>
                      </a: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2527" marR="525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2527" marR="525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2527" marR="525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2527" marR="525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2527" marR="525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9695">
                <a:tc gridSpan="4"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zh-CN" sz="1000" b="1" kern="100" dirty="0">
                          <a:latin typeface="Times New Roman"/>
                          <a:ea typeface="宋体"/>
                          <a:cs typeface="Times New Roman"/>
                        </a:rPr>
                        <a:t>人 工 费</a:t>
                      </a: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2527" marR="525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2527" marR="525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2527" marR="525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2527" marR="525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2527" marR="525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9695">
                <a:tc gridSpan="4"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zh-CN" sz="1000" b="1" kern="100" dirty="0">
                          <a:latin typeface="Times New Roman"/>
                          <a:ea typeface="宋体"/>
                          <a:cs typeface="Times New Roman"/>
                        </a:rPr>
                        <a:t>材 料 费</a:t>
                      </a: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2527" marR="525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2527" marR="525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2527" marR="525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2527" marR="525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2527" marR="525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9695">
                <a:tc gridSpan="4"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zh-CN" sz="1000" b="1" kern="100" dirty="0">
                          <a:latin typeface="Times New Roman"/>
                          <a:ea typeface="宋体"/>
                          <a:cs typeface="Times New Roman"/>
                        </a:rPr>
                        <a:t>机 械 费</a:t>
                      </a: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2527" marR="525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2527" marR="525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2527" marR="525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2527" marR="525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2527" marR="525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7398">
                <a:tc gridSpan="2"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zh-CN" sz="1000" b="1" kern="100">
                          <a:latin typeface="Times New Roman"/>
                          <a:ea typeface="宋体"/>
                          <a:cs typeface="Times New Roman"/>
                        </a:rPr>
                        <a:t>名</a:t>
                      </a:r>
                      <a:r>
                        <a:rPr lang="en-US" sz="1000" b="1" kern="100">
                          <a:latin typeface="Times New Roman"/>
                          <a:ea typeface="宋体"/>
                          <a:cs typeface="Times New Roman"/>
                        </a:rPr>
                        <a:t>       </a:t>
                      </a:r>
                      <a:r>
                        <a:rPr lang="zh-CN" sz="1000" b="1" kern="100">
                          <a:latin typeface="Times New Roman"/>
                          <a:ea typeface="宋体"/>
                          <a:cs typeface="Times New Roman"/>
                        </a:rPr>
                        <a:t>称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2527" marR="525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zh-CN" sz="1000" b="1" kern="100">
                          <a:latin typeface="Times New Roman"/>
                          <a:ea typeface="宋体"/>
                          <a:cs typeface="Times New Roman"/>
                        </a:rPr>
                        <a:t>单位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2527" marR="525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zh-CN" sz="1000" b="1" kern="100" dirty="0">
                          <a:latin typeface="Times New Roman"/>
                          <a:ea typeface="宋体"/>
                          <a:cs typeface="Times New Roman"/>
                        </a:rPr>
                        <a:t>单价</a:t>
                      </a: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2527" marR="525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zh-CN" sz="1000" b="1" kern="100">
                          <a:latin typeface="Times New Roman"/>
                          <a:ea typeface="宋体"/>
                          <a:cs typeface="Times New Roman"/>
                        </a:rPr>
                        <a:t>数</a:t>
                      </a:r>
                      <a:r>
                        <a:rPr lang="en-US" sz="1000" b="1" kern="100">
                          <a:latin typeface="Times New Roman"/>
                          <a:ea typeface="宋体"/>
                          <a:cs typeface="Times New Roman"/>
                        </a:rPr>
                        <a:t>  </a:t>
                      </a:r>
                      <a:r>
                        <a:rPr lang="zh-CN" sz="1000" b="1" kern="100">
                          <a:latin typeface="Times New Roman"/>
                          <a:ea typeface="宋体"/>
                          <a:cs typeface="Times New Roman"/>
                        </a:rPr>
                        <a:t>量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2527" marR="525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189695">
                <a:tc gridSpan="2"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zh-CN" sz="1000" b="1" kern="100">
                          <a:latin typeface="Times New Roman"/>
                          <a:ea typeface="宋体"/>
                          <a:cs typeface="Times New Roman"/>
                        </a:rPr>
                        <a:t>综合工日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2527" marR="525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2527" marR="525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2527" marR="525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2527" marR="525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2527" marR="525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2527" marR="525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2527" marR="525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9695">
                <a:tc rowSpan="7"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zh-CN" sz="1000" b="1" kern="100" dirty="0">
                          <a:latin typeface="Times New Roman"/>
                          <a:ea typeface="宋体"/>
                          <a:cs typeface="Times New Roman"/>
                        </a:rPr>
                        <a:t>材</a:t>
                      </a: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zh-CN" sz="1000" b="1" kern="100" dirty="0">
                          <a:latin typeface="Times New Roman"/>
                          <a:ea typeface="宋体"/>
                          <a:cs typeface="Times New Roman"/>
                        </a:rPr>
                        <a:t>料</a:t>
                      </a: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2527" marR="525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2527" marR="525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2527" marR="525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2527" marR="525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2527" marR="525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2527" marR="525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2527" marR="525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2527" marR="525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969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2527" marR="525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2527" marR="525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2527" marR="525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2527" marR="525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2527" marR="525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2527" marR="525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2527" marR="525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969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2527" marR="525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2527" marR="525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2527" marR="525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2527" marR="525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2527" marR="525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2527" marR="525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2527" marR="525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969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2527" marR="525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2527" marR="525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2527" marR="525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2527" marR="525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2527" marR="525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2527" marR="525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2527" marR="525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969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2527" marR="525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2527" marR="525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2527" marR="525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2527" marR="525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2527" marR="525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2527" marR="525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2527" marR="525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969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2527" marR="525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2527" marR="525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2527" marR="525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2527" marR="525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2527" marR="525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2527" marR="525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2527" marR="525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969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zh-CN" sz="1000" b="1" kern="100">
                          <a:latin typeface="Times New Roman"/>
                          <a:ea typeface="宋体"/>
                          <a:cs typeface="Times New Roman"/>
                        </a:rPr>
                        <a:t>其他材料费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2527" marR="525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2527" marR="525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2527" marR="525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2527" marR="525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2527" marR="525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2527" marR="525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2527" marR="525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9695">
                <a:tc rowSpan="5"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zh-CN" sz="1000" b="1" kern="100" dirty="0">
                          <a:latin typeface="Times New Roman"/>
                          <a:ea typeface="宋体"/>
                          <a:cs typeface="Times New Roman"/>
                        </a:rPr>
                        <a:t>机</a:t>
                      </a: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zh-CN" sz="1000" b="1" kern="100" dirty="0">
                          <a:latin typeface="Times New Roman"/>
                          <a:ea typeface="宋体"/>
                          <a:cs typeface="Times New Roman"/>
                        </a:rPr>
                        <a:t>械</a:t>
                      </a: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2527" marR="525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2527" marR="525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2527" marR="525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2527" marR="525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2527" marR="525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2527" marR="525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2527" marR="525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2527" marR="525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969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2527" marR="525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2527" marR="525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2527" marR="525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2527" marR="525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2527" marR="525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2527" marR="525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2527" marR="525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969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2527" marR="525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2527" marR="525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2527" marR="525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2527" marR="525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2527" marR="525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2527" marR="525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2527" marR="525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969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2527" marR="525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2527" marR="525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2527" marR="525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2527" marR="525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2527" marR="525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2527" marR="525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2527" marR="525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969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2527" marR="525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2527" marR="525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2527" marR="525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2527" marR="525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2527" marR="525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2527" marR="525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2527" marR="525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4"/>
          <p:cNvGrpSpPr>
            <a:grpSpLocks/>
          </p:cNvGrpSpPr>
          <p:nvPr/>
        </p:nvGrpSpPr>
        <p:grpSpPr bwMode="auto">
          <a:xfrm>
            <a:off x="633046" y="422275"/>
            <a:ext cx="4868008" cy="642938"/>
            <a:chOff x="632383" y="422260"/>
            <a:chExt cx="4868311" cy="642941"/>
          </a:xfrm>
        </p:grpSpPr>
        <p:pic>
          <p:nvPicPr>
            <p:cNvPr id="74765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632383" y="422260"/>
              <a:ext cx="969760" cy="642941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</p:spPr>
        </p:pic>
        <p:sp>
          <p:nvSpPr>
            <p:cNvPr id="74766" name="TextBox 6"/>
            <p:cNvSpPr txBox="1">
              <a:spLocks noChangeArrowheads="1"/>
            </p:cNvSpPr>
            <p:nvPr/>
          </p:nvSpPr>
          <p:spPr bwMode="auto">
            <a:xfrm>
              <a:off x="1503067" y="430185"/>
              <a:ext cx="3926189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2400">
                  <a:solidFill>
                    <a:srgbClr val="1D8AC8"/>
                  </a:solidFill>
                  <a:latin typeface="华文新魏" pitchFamily="2" charset="-122"/>
                  <a:ea typeface="华文新魏" pitchFamily="2" charset="-122"/>
                </a:rPr>
                <a:t>中国建设工程造价管理协会</a:t>
              </a:r>
            </a:p>
          </p:txBody>
        </p:sp>
        <p:sp>
          <p:nvSpPr>
            <p:cNvPr id="8" name="矩形 7"/>
            <p:cNvSpPr/>
            <p:nvPr/>
          </p:nvSpPr>
          <p:spPr>
            <a:xfrm>
              <a:off x="1502876" y="1008051"/>
              <a:ext cx="3997818" cy="46037"/>
            </a:xfrm>
            <a:prstGeom prst="rect">
              <a:avLst/>
            </a:prstGeom>
            <a:solidFill>
              <a:srgbClr val="1D8AC8"/>
            </a:solidFill>
            <a:ln>
              <a:solidFill>
                <a:srgbClr val="1D8AC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rgbClr val="FF0000"/>
                </a:solidFill>
              </a:endParaRPr>
            </a:p>
          </p:txBody>
        </p:sp>
      </p:grpSp>
      <p:sp>
        <p:nvSpPr>
          <p:cNvPr id="9" name="同侧圆角矩形 4"/>
          <p:cNvSpPr/>
          <p:nvPr/>
        </p:nvSpPr>
        <p:spPr bwMode="auto">
          <a:xfrm>
            <a:off x="6879997" y="428605"/>
            <a:ext cx="1450741" cy="714359"/>
          </a:xfrm>
          <a:prstGeom prst="rect">
            <a:avLst/>
          </a:prstGeom>
          <a:ln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lIns="247650" tIns="123825" rIns="247650" bIns="123825" spcCol="1270" anchor="ctr"/>
          <a:lstStyle/>
          <a:p>
            <a:pPr>
              <a:defRPr/>
            </a:pPr>
            <a:r>
              <a:rPr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  附  录</a:t>
            </a:r>
            <a:endParaRPr lang="zh-CN" altLang="zh-CN" sz="2400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Rectangle 1"/>
          <p:cNvSpPr>
            <a:spLocks noChangeArrowheads="1"/>
          </p:cNvSpPr>
          <p:nvPr/>
        </p:nvSpPr>
        <p:spPr bwMode="auto">
          <a:xfrm>
            <a:off x="2725602" y="1071546"/>
            <a:ext cx="4615994" cy="6103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165048" rIns="91440" bIns="165048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kumimoji="0" lang="x-none" altLang="zh-CN" dirty="0" smtClean="0" bmk="_Toc385509759">
                <a:solidFill>
                  <a:schemeClr val="tx1"/>
                </a:solidFill>
                <a:latin typeface="Cambria" pitchFamily="18" charset="0"/>
                <a:cs typeface="宋体" pitchFamily="2" charset="-122"/>
              </a:rPr>
              <a:t>附录D </a:t>
            </a:r>
            <a:r>
              <a:rPr kumimoji="0" lang="en-US" altLang="zh-CN" dirty="0" smtClean="0" bmk="_Toc385509759">
                <a:solidFill>
                  <a:schemeClr val="tx1"/>
                </a:solidFill>
                <a:latin typeface="Cambria" pitchFamily="18" charset="0"/>
                <a:cs typeface="宋体" pitchFamily="2" charset="-122"/>
              </a:rPr>
              <a:t>       </a:t>
            </a:r>
            <a:r>
              <a:rPr kumimoji="0" lang="x-none" altLang="zh-CN" dirty="0" smtClean="0" bmk="_Toc385509759">
                <a:solidFill>
                  <a:schemeClr val="tx1"/>
                </a:solidFill>
                <a:latin typeface="Cambria" pitchFamily="18" charset="0"/>
                <a:cs typeface="宋体" pitchFamily="2" charset="-122"/>
              </a:rPr>
              <a:t>发承包阶段</a:t>
            </a:r>
            <a:r>
              <a:rPr kumimoji="0" lang="zh-CN" altLang="en-US" dirty="0" smtClean="0" bmk="_Toc385509759">
                <a:solidFill>
                  <a:schemeClr val="tx1"/>
                </a:solidFill>
                <a:latin typeface="Cambria" pitchFamily="18" charset="0"/>
                <a:cs typeface="宋体" pitchFamily="2" charset="-122"/>
              </a:rPr>
              <a:t>格</a:t>
            </a:r>
            <a:r>
              <a:rPr kumimoji="0" lang="x-none" altLang="zh-CN" dirty="0" smtClean="0" bmk="_Toc385509759">
                <a:solidFill>
                  <a:schemeClr val="tx1"/>
                </a:solidFill>
                <a:latin typeface="Cambria" pitchFamily="18" charset="0"/>
                <a:cs typeface="宋体" pitchFamily="2" charset="-122"/>
              </a:rPr>
              <a:t>式</a:t>
            </a:r>
            <a:endParaRPr kumimoji="0" lang="zh-CN" altLang="en-US" dirty="0" smtClean="0" bmk="_Toc385509759">
              <a:solidFill>
                <a:schemeClr val="tx1"/>
              </a:solidFill>
              <a:latin typeface="Cambria" pitchFamily="18" charset="0"/>
              <a:cs typeface="宋体" pitchFamily="2" charset="-122"/>
            </a:endParaRPr>
          </a:p>
        </p:txBody>
      </p:sp>
      <p:sp>
        <p:nvSpPr>
          <p:cNvPr id="567297" name="Rectangle 1"/>
          <p:cNvSpPr>
            <a:spLocks noChangeArrowheads="1"/>
          </p:cNvSpPr>
          <p:nvPr/>
        </p:nvSpPr>
        <p:spPr bwMode="auto">
          <a:xfrm>
            <a:off x="681376" y="1500174"/>
            <a:ext cx="751747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kumimoji="0" lang="en-US" altLang="zh-CN" b="0" dirty="0" smtClean="0">
                <a:solidFill>
                  <a:schemeClr val="tx1"/>
                </a:solidFill>
                <a:latin typeface="+mn-ea"/>
                <a:ea typeface="+mn-ea"/>
                <a:cs typeface="Times New Roman" pitchFamily="18" charset="0"/>
              </a:rPr>
              <a:t>D.0.1 </a:t>
            </a:r>
            <a:r>
              <a:rPr kumimoji="0" lang="zh-CN" altLang="en-US" b="0" dirty="0" smtClean="0">
                <a:solidFill>
                  <a:schemeClr val="tx1"/>
                </a:solidFill>
                <a:latin typeface="+mn-ea"/>
                <a:ea typeface="+mn-ea"/>
                <a:cs typeface="Times New Roman" pitchFamily="18" charset="0"/>
              </a:rPr>
              <a:t>建设工程项目投标总报价分析表可按表</a:t>
            </a:r>
            <a:r>
              <a:rPr kumimoji="0" lang="en-US" altLang="zh-CN" b="0" dirty="0" smtClean="0">
                <a:solidFill>
                  <a:schemeClr val="tx1"/>
                </a:solidFill>
                <a:latin typeface="+mn-ea"/>
                <a:ea typeface="+mn-ea"/>
                <a:cs typeface="Times New Roman" pitchFamily="18" charset="0"/>
              </a:rPr>
              <a:t>D.0.1</a:t>
            </a:r>
            <a:r>
              <a:rPr kumimoji="0" lang="zh-CN" altLang="en-US" b="0" dirty="0" smtClean="0">
                <a:solidFill>
                  <a:schemeClr val="tx1"/>
                </a:solidFill>
                <a:latin typeface="+mn-ea"/>
                <a:ea typeface="+mn-ea"/>
                <a:cs typeface="Times New Roman" pitchFamily="18" charset="0"/>
              </a:rPr>
              <a:t>编制。</a:t>
            </a:r>
          </a:p>
        </p:txBody>
      </p:sp>
      <p:sp>
        <p:nvSpPr>
          <p:cNvPr id="13" name="Rectangle 1"/>
          <p:cNvSpPr>
            <a:spLocks noChangeArrowheads="1"/>
          </p:cNvSpPr>
          <p:nvPr/>
        </p:nvSpPr>
        <p:spPr bwMode="auto">
          <a:xfrm>
            <a:off x="3385030" y="1857365"/>
            <a:ext cx="3626852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kumimoji="0" lang="zh-CN" altLang="en-US" sz="1400" dirty="0" smtClean="0">
                <a:solidFill>
                  <a:schemeClr val="tx1"/>
                </a:solidFill>
                <a:latin typeface="+mn-ea"/>
                <a:cs typeface="宋体" pitchFamily="2" charset="-122"/>
              </a:rPr>
              <a:t>表</a:t>
            </a:r>
            <a:r>
              <a:rPr kumimoji="0" lang="en-US" altLang="zh-CN" sz="1400" dirty="0" smtClean="0">
                <a:solidFill>
                  <a:schemeClr val="tx1"/>
                </a:solidFill>
                <a:latin typeface="+mn-ea"/>
                <a:ea typeface="+mn-ea"/>
                <a:cs typeface="宋体" pitchFamily="2" charset="-122"/>
              </a:rPr>
              <a:t>D.0.1</a:t>
            </a:r>
            <a:r>
              <a:rPr kumimoji="0" lang="en-US" altLang="en-US" sz="1400" dirty="0" smtClean="0">
                <a:solidFill>
                  <a:schemeClr val="tx1"/>
                </a:solidFill>
                <a:latin typeface="+mn-ea"/>
                <a:ea typeface="+mn-ea"/>
                <a:cs typeface="宋体" pitchFamily="2" charset="-122"/>
              </a:rPr>
              <a:t>  </a:t>
            </a:r>
            <a:r>
              <a:rPr kumimoji="0" lang="zh-CN" altLang="en-US" sz="1400" dirty="0" smtClean="0">
                <a:solidFill>
                  <a:schemeClr val="tx1"/>
                </a:solidFill>
                <a:latin typeface="+mn-ea"/>
                <a:ea typeface="+mn-ea"/>
                <a:cs typeface="宋体" pitchFamily="2" charset="-122"/>
              </a:rPr>
              <a:t>建设工程项目投标总报价分析表</a:t>
            </a:r>
          </a:p>
        </p:txBody>
      </p:sp>
      <p:graphicFrame>
        <p:nvGraphicFramePr>
          <p:cNvPr id="14" name="表格 13"/>
          <p:cNvGraphicFramePr>
            <a:graphicFrameLocks noGrp="1"/>
          </p:cNvGraphicFramePr>
          <p:nvPr/>
        </p:nvGraphicFramePr>
        <p:xfrm>
          <a:off x="1274861" y="2214556"/>
          <a:ext cx="6989934" cy="4366855"/>
        </p:xfrm>
        <a:graphic>
          <a:graphicData uri="http://schemas.openxmlformats.org/drawingml/2006/table">
            <a:tbl>
              <a:tblPr/>
              <a:tblGrid>
                <a:gridCol w="296488"/>
                <a:gridCol w="1836056"/>
                <a:gridCol w="915309"/>
                <a:gridCol w="1022752"/>
                <a:gridCol w="813985"/>
                <a:gridCol w="979230"/>
                <a:gridCol w="1126114"/>
              </a:tblGrid>
              <a:tr h="345121">
                <a:tc gridSpan="2">
                  <a:txBody>
                    <a:bodyPr/>
                    <a:lstStyle/>
                    <a:p>
                      <a:pPr marR="80010" algn="ctr">
                        <a:spcAft>
                          <a:spcPts val="0"/>
                        </a:spcAft>
                      </a:pPr>
                      <a:r>
                        <a:rPr lang="zh-CN" sz="1000" kern="100" dirty="0">
                          <a:latin typeface="Times New Roman"/>
                          <a:ea typeface="宋体"/>
                          <a:cs typeface="Times New Roman"/>
                        </a:rPr>
                        <a:t>工程名称</a:t>
                      </a:r>
                    </a:p>
                  </a:txBody>
                  <a:tcPr marL="43686" marR="436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43686" marR="436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00" kern="100">
                          <a:latin typeface="Times New Roman"/>
                          <a:ea typeface="宋体"/>
                          <a:cs typeface="Times New Roman"/>
                        </a:rPr>
                        <a:t>报价日期</a:t>
                      </a:r>
                    </a:p>
                  </a:txBody>
                  <a:tcPr marL="43686" marR="436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00" kern="100">
                          <a:latin typeface="Times New Roman"/>
                          <a:ea typeface="宋体"/>
                          <a:cs typeface="Times New Roman"/>
                        </a:rPr>
                        <a:t>年</a:t>
                      </a:r>
                      <a:r>
                        <a:rPr lang="en-US" sz="1000" kern="100">
                          <a:latin typeface="Times New Roman"/>
                          <a:ea typeface="宋体"/>
                          <a:cs typeface="Times New Roman"/>
                        </a:rPr>
                        <a:t>    </a:t>
                      </a:r>
                      <a:r>
                        <a:rPr lang="zh-CN" sz="1000" kern="100">
                          <a:latin typeface="Times New Roman"/>
                          <a:ea typeface="宋体"/>
                          <a:cs typeface="Times New Roman"/>
                        </a:rPr>
                        <a:t>月</a:t>
                      </a:r>
                      <a:r>
                        <a:rPr lang="en-US" sz="1000" kern="100">
                          <a:latin typeface="Times New Roman"/>
                          <a:ea typeface="宋体"/>
                          <a:cs typeface="Times New Roman"/>
                        </a:rPr>
                        <a:t>     </a:t>
                      </a:r>
                      <a:r>
                        <a:rPr lang="zh-CN" sz="1000" kern="100">
                          <a:latin typeface="Times New Roman"/>
                          <a:ea typeface="宋体"/>
                          <a:cs typeface="Times New Roman"/>
                        </a:rPr>
                        <a:t>日</a:t>
                      </a:r>
                    </a:p>
                  </a:txBody>
                  <a:tcPr marL="43686" marR="436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345121">
                <a:tc gridSpan="2">
                  <a:txBody>
                    <a:bodyPr/>
                    <a:lstStyle/>
                    <a:p>
                      <a:pPr marR="80010" algn="ctr">
                        <a:spcAft>
                          <a:spcPts val="0"/>
                        </a:spcAft>
                      </a:pPr>
                      <a:r>
                        <a:rPr lang="zh-CN" sz="1000" kern="100" dirty="0">
                          <a:latin typeface="Times New Roman"/>
                          <a:ea typeface="宋体"/>
                          <a:cs typeface="Times New Roman"/>
                        </a:rPr>
                        <a:t>最高投标限价</a:t>
                      </a:r>
                      <a:r>
                        <a:rPr lang="en-US" sz="1000" kern="100" dirty="0">
                          <a:latin typeface="Times New Roman"/>
                          <a:ea typeface="宋体"/>
                          <a:cs typeface="Times New Roman"/>
                        </a:rPr>
                        <a:t>/</a:t>
                      </a:r>
                      <a:r>
                        <a:rPr lang="zh-CN" sz="1000" kern="100" dirty="0">
                          <a:latin typeface="Times New Roman"/>
                          <a:ea typeface="宋体"/>
                          <a:cs typeface="Times New Roman"/>
                        </a:rPr>
                        <a:t>标底价</a:t>
                      </a:r>
                    </a:p>
                    <a:p>
                      <a:pPr marR="80010" algn="ctr">
                        <a:spcAft>
                          <a:spcPts val="0"/>
                        </a:spcAft>
                      </a:pPr>
                      <a:r>
                        <a:rPr lang="zh-CN" sz="1000" kern="100" dirty="0">
                          <a:latin typeface="Times New Roman"/>
                          <a:ea typeface="宋体"/>
                          <a:cs typeface="Times New Roman"/>
                        </a:rPr>
                        <a:t>（人民币：元）</a:t>
                      </a:r>
                    </a:p>
                  </a:txBody>
                  <a:tcPr marL="43686" marR="436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kern="100" dirty="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43686" marR="436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00" kern="100">
                          <a:latin typeface="Times New Roman"/>
                          <a:ea typeface="宋体"/>
                          <a:cs typeface="Times New Roman"/>
                        </a:rPr>
                        <a:t>总建筑面积（</a:t>
                      </a:r>
                      <a:r>
                        <a:rPr lang="en-US" sz="1000" kern="100">
                          <a:latin typeface="Times New Roman"/>
                          <a:ea typeface="宋体"/>
                          <a:cs typeface="Times New Roman"/>
                        </a:rPr>
                        <a:t>m</a:t>
                      </a:r>
                      <a:r>
                        <a:rPr lang="en-US" sz="1000" kern="100" baseline="30000">
                          <a:latin typeface="Times New Roman"/>
                          <a:ea typeface="宋体"/>
                          <a:cs typeface="Times New Roman"/>
                        </a:rPr>
                        <a:t>2</a:t>
                      </a:r>
                      <a:r>
                        <a:rPr lang="zh-CN" sz="1000" kern="100">
                          <a:latin typeface="Times New Roman"/>
                          <a:ea typeface="宋体"/>
                          <a:cs typeface="Times New Roman"/>
                        </a:rPr>
                        <a:t>）</a:t>
                      </a:r>
                    </a:p>
                  </a:txBody>
                  <a:tcPr marL="43686" marR="436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43686" marR="436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345121">
                <a:tc>
                  <a:txBody>
                    <a:bodyPr/>
                    <a:lstStyle/>
                    <a:p>
                      <a:pPr marR="80010" algn="ctr">
                        <a:spcAft>
                          <a:spcPts val="0"/>
                        </a:spcAft>
                      </a:pPr>
                      <a:r>
                        <a:rPr lang="zh-CN" sz="1000" kern="100" dirty="0">
                          <a:latin typeface="Times New Roman"/>
                          <a:ea typeface="宋体"/>
                          <a:cs typeface="Times New Roman"/>
                        </a:rPr>
                        <a:t>序号</a:t>
                      </a:r>
                    </a:p>
                  </a:txBody>
                  <a:tcPr marL="43686" marR="436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80010" indent="571500" algn="ctr">
                        <a:spcAft>
                          <a:spcPts val="0"/>
                        </a:spcAft>
                      </a:pPr>
                      <a:r>
                        <a:rPr lang="zh-CN" sz="1000" kern="100">
                          <a:latin typeface="Times New Roman"/>
                          <a:ea typeface="宋体"/>
                          <a:cs typeface="Times New Roman"/>
                        </a:rPr>
                        <a:t>投标人名称</a:t>
                      </a:r>
                    </a:p>
                    <a:p>
                      <a:pPr marR="80010" algn="just">
                        <a:spcAft>
                          <a:spcPts val="0"/>
                        </a:spcAft>
                      </a:pPr>
                      <a:r>
                        <a:rPr lang="zh-CN" sz="1000" kern="100">
                          <a:latin typeface="Times New Roman"/>
                          <a:ea typeface="宋体"/>
                          <a:cs typeface="Times New Roman"/>
                        </a:rPr>
                        <a:t>分析因素</a:t>
                      </a:r>
                    </a:p>
                  </a:txBody>
                  <a:tcPr marL="43686" marR="436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lToB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00" kern="100" dirty="0">
                          <a:latin typeface="Times New Roman"/>
                          <a:ea typeface="宋体"/>
                          <a:cs typeface="Times New Roman"/>
                        </a:rPr>
                        <a:t>投标人</a:t>
                      </a:r>
                      <a:r>
                        <a:rPr lang="en-US" sz="1000" kern="100" dirty="0">
                          <a:latin typeface="Times New Roman"/>
                          <a:ea typeface="宋体"/>
                          <a:cs typeface="Times New Roman"/>
                        </a:rPr>
                        <a:t>1</a:t>
                      </a: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00" kern="100" dirty="0">
                          <a:latin typeface="Times New Roman"/>
                          <a:ea typeface="宋体"/>
                          <a:cs typeface="Times New Roman"/>
                        </a:rPr>
                        <a:t>（人民币：元）</a:t>
                      </a:r>
                    </a:p>
                  </a:txBody>
                  <a:tcPr marL="43686" marR="436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00" kern="100" dirty="0">
                          <a:latin typeface="Times New Roman"/>
                          <a:ea typeface="宋体"/>
                          <a:cs typeface="Times New Roman"/>
                        </a:rPr>
                        <a:t>投标人</a:t>
                      </a:r>
                      <a:r>
                        <a:rPr lang="en-US" sz="1000" kern="100" dirty="0">
                          <a:latin typeface="Times New Roman"/>
                          <a:ea typeface="宋体"/>
                          <a:cs typeface="Times New Roman"/>
                        </a:rPr>
                        <a:t>2</a:t>
                      </a: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00" kern="100" dirty="0">
                          <a:latin typeface="Times New Roman"/>
                          <a:ea typeface="宋体"/>
                          <a:cs typeface="Times New Roman"/>
                        </a:rPr>
                        <a:t>（人民币：元）</a:t>
                      </a:r>
                    </a:p>
                  </a:txBody>
                  <a:tcPr marL="43686" marR="436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100">
                          <a:latin typeface="宋体"/>
                          <a:ea typeface="宋体"/>
                          <a:cs typeface="Times New Roman"/>
                        </a:rPr>
                        <a:t>……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3686" marR="436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00" kern="100">
                          <a:latin typeface="Times New Roman"/>
                          <a:ea typeface="宋体"/>
                          <a:cs typeface="Times New Roman"/>
                        </a:rPr>
                        <a:t>投标人</a:t>
                      </a:r>
                      <a:r>
                        <a:rPr lang="en-US" sz="1000" kern="100">
                          <a:latin typeface="Times New Roman"/>
                          <a:ea typeface="宋体"/>
                          <a:cs typeface="Times New Roman"/>
                        </a:rPr>
                        <a:t> n-1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00" kern="100">
                          <a:latin typeface="Times New Roman"/>
                          <a:ea typeface="宋体"/>
                          <a:cs typeface="Times New Roman"/>
                        </a:rPr>
                        <a:t>（人民币：元）</a:t>
                      </a:r>
                    </a:p>
                  </a:txBody>
                  <a:tcPr marL="43686" marR="436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00" kern="100">
                          <a:latin typeface="Times New Roman"/>
                          <a:ea typeface="宋体"/>
                          <a:cs typeface="Times New Roman"/>
                        </a:rPr>
                        <a:t>投标人</a:t>
                      </a:r>
                      <a:r>
                        <a:rPr lang="en-US" sz="1000" kern="100">
                          <a:latin typeface="Times New Roman"/>
                          <a:ea typeface="宋体"/>
                          <a:cs typeface="Times New Roman"/>
                        </a:rPr>
                        <a:t> n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00" kern="100">
                          <a:latin typeface="Times New Roman"/>
                          <a:ea typeface="宋体"/>
                          <a:cs typeface="Times New Roman"/>
                        </a:rPr>
                        <a:t>（人民币：元）</a:t>
                      </a:r>
                    </a:p>
                  </a:txBody>
                  <a:tcPr marL="43686" marR="436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5536">
                <a:tc>
                  <a:txBody>
                    <a:bodyPr/>
                    <a:lstStyle/>
                    <a:p>
                      <a:pPr marR="80010" algn="ctr"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latin typeface="宋体"/>
                          <a:ea typeface="宋体"/>
                          <a:cs typeface="Times New Roman"/>
                        </a:rPr>
                        <a:t>1</a:t>
                      </a: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3686" marR="436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80010" algn="ctr">
                        <a:spcAft>
                          <a:spcPts val="0"/>
                        </a:spcAft>
                      </a:pPr>
                      <a:r>
                        <a:rPr lang="zh-CN" sz="1000" kern="100">
                          <a:latin typeface="Times New Roman"/>
                          <a:ea typeface="宋体"/>
                          <a:cs typeface="Times New Roman"/>
                        </a:rPr>
                        <a:t>投标总报价</a:t>
                      </a:r>
                    </a:p>
                    <a:p>
                      <a:pPr marR="80010" algn="ctr">
                        <a:spcAft>
                          <a:spcPts val="0"/>
                        </a:spcAft>
                      </a:pPr>
                      <a:r>
                        <a:rPr lang="zh-CN" sz="1000" kern="100">
                          <a:latin typeface="Times New Roman"/>
                          <a:ea typeface="宋体"/>
                          <a:cs typeface="Times New Roman"/>
                        </a:rPr>
                        <a:t>（人民币：元）</a:t>
                      </a:r>
                    </a:p>
                  </a:txBody>
                  <a:tcPr marL="43686" marR="436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43686" marR="436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kern="100" dirty="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43686" marR="436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43686" marR="436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43686" marR="436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43686" marR="436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5121">
                <a:tc>
                  <a:txBody>
                    <a:bodyPr/>
                    <a:lstStyle/>
                    <a:p>
                      <a:pPr marR="80010" algn="ctr"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latin typeface="宋体"/>
                          <a:ea typeface="宋体"/>
                          <a:cs typeface="Times New Roman"/>
                        </a:rPr>
                        <a:t>2</a:t>
                      </a: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3686" marR="436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80010" algn="ctr">
                        <a:spcAft>
                          <a:spcPts val="0"/>
                        </a:spcAft>
                      </a:pPr>
                      <a:r>
                        <a:rPr lang="zh-CN" sz="1000" kern="100">
                          <a:latin typeface="Times New Roman"/>
                          <a:ea typeface="宋体"/>
                          <a:cs typeface="Times New Roman"/>
                        </a:rPr>
                        <a:t>报价排序</a:t>
                      </a:r>
                    </a:p>
                    <a:p>
                      <a:pPr marR="80010" algn="ctr">
                        <a:spcAft>
                          <a:spcPts val="0"/>
                        </a:spcAft>
                      </a:pPr>
                      <a:r>
                        <a:rPr lang="zh-CN" sz="1000" kern="100">
                          <a:latin typeface="Times New Roman"/>
                          <a:ea typeface="宋体"/>
                          <a:cs typeface="Times New Roman"/>
                        </a:rPr>
                        <a:t>（从低到高）</a:t>
                      </a:r>
                    </a:p>
                  </a:txBody>
                  <a:tcPr marL="43686" marR="436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43686" marR="436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kern="100" dirty="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43686" marR="436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kern="100" dirty="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43686" marR="436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43686" marR="436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43686" marR="436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5121">
                <a:tc>
                  <a:txBody>
                    <a:bodyPr/>
                    <a:lstStyle/>
                    <a:p>
                      <a:pPr marR="80010" algn="ctr"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latin typeface="宋体"/>
                          <a:ea typeface="宋体"/>
                          <a:cs typeface="Times New Roman"/>
                        </a:rPr>
                        <a:t>3</a:t>
                      </a: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3686" marR="436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80010" algn="ctr">
                        <a:spcAft>
                          <a:spcPts val="0"/>
                        </a:spcAft>
                      </a:pPr>
                      <a:r>
                        <a:rPr lang="zh-CN" sz="1000" kern="100">
                          <a:latin typeface="Times New Roman"/>
                          <a:ea typeface="宋体"/>
                          <a:cs typeface="Times New Roman"/>
                        </a:rPr>
                        <a:t>与最低标之差价</a:t>
                      </a:r>
                    </a:p>
                    <a:p>
                      <a:pPr marR="80010" algn="ctr">
                        <a:spcAft>
                          <a:spcPts val="0"/>
                        </a:spcAft>
                      </a:pPr>
                      <a:r>
                        <a:rPr lang="zh-CN" sz="1000" kern="100">
                          <a:latin typeface="Times New Roman"/>
                          <a:ea typeface="宋体"/>
                          <a:cs typeface="Times New Roman"/>
                        </a:rPr>
                        <a:t>（人民币：元）</a:t>
                      </a:r>
                    </a:p>
                  </a:txBody>
                  <a:tcPr marL="43686" marR="436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43686" marR="436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43686" marR="436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kern="100" dirty="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43686" marR="436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kern="100" dirty="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43686" marR="436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43686" marR="436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5121">
                <a:tc>
                  <a:txBody>
                    <a:bodyPr/>
                    <a:lstStyle/>
                    <a:p>
                      <a:pPr marR="80010" algn="ctr"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latin typeface="宋体"/>
                          <a:ea typeface="宋体"/>
                          <a:cs typeface="Times New Roman"/>
                        </a:rPr>
                        <a:t>4</a:t>
                      </a: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3686" marR="436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80010" algn="ctr">
                        <a:spcAft>
                          <a:spcPts val="0"/>
                        </a:spcAft>
                      </a:pPr>
                      <a:r>
                        <a:rPr lang="zh-CN" sz="1000" kern="100">
                          <a:latin typeface="Times New Roman"/>
                          <a:ea typeface="宋体"/>
                          <a:cs typeface="Times New Roman"/>
                        </a:rPr>
                        <a:t>与最低标相差百分比</a:t>
                      </a:r>
                    </a:p>
                    <a:p>
                      <a:pPr marR="80010" algn="ctr">
                        <a:spcAft>
                          <a:spcPts val="0"/>
                        </a:spcAft>
                      </a:pPr>
                      <a:r>
                        <a:rPr lang="zh-CN" sz="1000" kern="100">
                          <a:latin typeface="Times New Roman"/>
                          <a:ea typeface="宋体"/>
                          <a:cs typeface="Times New Roman"/>
                        </a:rPr>
                        <a:t>（％）</a:t>
                      </a:r>
                    </a:p>
                  </a:txBody>
                  <a:tcPr marL="43686" marR="436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43686" marR="436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43686" marR="436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43686" marR="436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kern="100" dirty="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43686" marR="436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43686" marR="436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5536">
                <a:tc>
                  <a:txBody>
                    <a:bodyPr/>
                    <a:lstStyle/>
                    <a:p>
                      <a:pPr marR="80010" algn="ctr"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latin typeface="宋体"/>
                          <a:ea typeface="宋体"/>
                          <a:cs typeface="Times New Roman"/>
                        </a:rPr>
                        <a:t>5</a:t>
                      </a: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3686" marR="436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80010" algn="ctr">
                        <a:spcAft>
                          <a:spcPts val="0"/>
                        </a:spcAft>
                      </a:pPr>
                      <a:r>
                        <a:rPr lang="zh-CN" sz="1000" kern="100" dirty="0">
                          <a:latin typeface="Times New Roman"/>
                          <a:ea typeface="宋体"/>
                          <a:cs typeface="Times New Roman"/>
                        </a:rPr>
                        <a:t>经济技术指标</a:t>
                      </a:r>
                    </a:p>
                    <a:p>
                      <a:pPr marR="80010" algn="ctr">
                        <a:spcAft>
                          <a:spcPts val="0"/>
                        </a:spcAft>
                      </a:pPr>
                      <a:r>
                        <a:rPr lang="zh-CN" sz="1000" kern="100" dirty="0">
                          <a:latin typeface="Times New Roman"/>
                          <a:ea typeface="宋体"/>
                          <a:cs typeface="Times New Roman"/>
                        </a:rPr>
                        <a:t>（元</a:t>
                      </a:r>
                      <a:r>
                        <a:rPr lang="en-US" sz="1000" kern="100" dirty="0" smtClean="0">
                          <a:latin typeface="Times New Roman"/>
                          <a:ea typeface="宋体"/>
                          <a:cs typeface="Times New Roman"/>
                        </a:rPr>
                        <a:t>/</a:t>
                      </a:r>
                      <a:r>
                        <a:rPr lang="en-US" sz="1000" kern="100" dirty="0" smtClean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m2</a:t>
                      </a:r>
                      <a:r>
                        <a:rPr lang="zh-CN" sz="1000" kern="100" dirty="0" smtClean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）</a:t>
                      </a:r>
                      <a:endParaRPr lang="zh-CN" sz="1000" kern="100" dirty="0">
                        <a:solidFill>
                          <a:schemeClr val="tx1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3686" marR="436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43686" marR="436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43686" marR="436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43686" marR="436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kern="100" dirty="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43686" marR="436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kern="100" dirty="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43686" marR="436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5121">
                <a:tc>
                  <a:txBody>
                    <a:bodyPr/>
                    <a:lstStyle/>
                    <a:p>
                      <a:pPr marR="80010" algn="ctr"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latin typeface="宋体"/>
                          <a:ea typeface="宋体"/>
                          <a:cs typeface="Times New Roman"/>
                        </a:rPr>
                        <a:t>6</a:t>
                      </a: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3686" marR="436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80010" algn="ctr">
                        <a:spcAft>
                          <a:spcPts val="0"/>
                        </a:spcAft>
                      </a:pPr>
                      <a:r>
                        <a:rPr lang="zh-CN" sz="1000" kern="100">
                          <a:latin typeface="Times New Roman"/>
                          <a:ea typeface="宋体"/>
                          <a:cs typeface="Times New Roman"/>
                        </a:rPr>
                        <a:t>与最高投标限价</a:t>
                      </a:r>
                      <a:r>
                        <a:rPr lang="en-US" sz="1000" kern="100">
                          <a:latin typeface="Times New Roman"/>
                          <a:ea typeface="宋体"/>
                          <a:cs typeface="Times New Roman"/>
                        </a:rPr>
                        <a:t>/</a:t>
                      </a:r>
                      <a:r>
                        <a:rPr lang="zh-CN" sz="1000" kern="100">
                          <a:latin typeface="Times New Roman"/>
                          <a:ea typeface="宋体"/>
                          <a:cs typeface="Times New Roman"/>
                        </a:rPr>
                        <a:t>标底价之差价</a:t>
                      </a:r>
                    </a:p>
                    <a:p>
                      <a:pPr marR="80010" algn="ctr">
                        <a:spcAft>
                          <a:spcPts val="0"/>
                        </a:spcAft>
                      </a:pPr>
                      <a:r>
                        <a:rPr lang="zh-CN" sz="1000" kern="100">
                          <a:latin typeface="Times New Roman"/>
                          <a:ea typeface="宋体"/>
                          <a:cs typeface="Times New Roman"/>
                        </a:rPr>
                        <a:t>（人民币：元）</a:t>
                      </a:r>
                    </a:p>
                  </a:txBody>
                  <a:tcPr marL="43686" marR="436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43686" marR="436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43686" marR="436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43686" marR="436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43686" marR="436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kern="100" dirty="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43686" marR="436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5824">
                <a:tc>
                  <a:txBody>
                    <a:bodyPr/>
                    <a:lstStyle/>
                    <a:p>
                      <a:pPr marR="80010" algn="ctr"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latin typeface="宋体"/>
                          <a:ea typeface="宋体"/>
                          <a:cs typeface="Times New Roman"/>
                        </a:rPr>
                        <a:t>7</a:t>
                      </a: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3686" marR="436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80010" algn="ctr">
                        <a:spcAft>
                          <a:spcPts val="0"/>
                        </a:spcAft>
                      </a:pPr>
                      <a:r>
                        <a:rPr lang="zh-CN" sz="1000" kern="100" dirty="0">
                          <a:latin typeface="Times New Roman"/>
                          <a:ea typeface="宋体"/>
                          <a:cs typeface="Times New Roman"/>
                        </a:rPr>
                        <a:t>与最高投标限价</a:t>
                      </a:r>
                      <a:r>
                        <a:rPr lang="en-US" sz="1000" kern="100" dirty="0">
                          <a:latin typeface="Times New Roman"/>
                          <a:ea typeface="宋体"/>
                          <a:cs typeface="Times New Roman"/>
                        </a:rPr>
                        <a:t>/</a:t>
                      </a:r>
                      <a:r>
                        <a:rPr lang="zh-CN" sz="1000" kern="100" dirty="0">
                          <a:latin typeface="Times New Roman"/>
                          <a:ea typeface="宋体"/>
                          <a:cs typeface="Times New Roman"/>
                        </a:rPr>
                        <a:t>标底价</a:t>
                      </a:r>
                    </a:p>
                    <a:p>
                      <a:pPr marR="80010" algn="ctr">
                        <a:spcAft>
                          <a:spcPts val="0"/>
                        </a:spcAft>
                      </a:pPr>
                      <a:r>
                        <a:rPr lang="zh-CN" sz="1000" kern="100" dirty="0">
                          <a:latin typeface="Times New Roman"/>
                          <a:ea typeface="宋体"/>
                          <a:cs typeface="Times New Roman"/>
                        </a:rPr>
                        <a:t>相差百分比</a:t>
                      </a:r>
                    </a:p>
                    <a:p>
                      <a:pPr marR="80010" algn="ctr">
                        <a:spcAft>
                          <a:spcPts val="0"/>
                        </a:spcAft>
                      </a:pPr>
                      <a:r>
                        <a:rPr lang="zh-CN" sz="1000" kern="100" dirty="0">
                          <a:latin typeface="Times New Roman"/>
                          <a:ea typeface="宋体"/>
                          <a:cs typeface="Times New Roman"/>
                        </a:rPr>
                        <a:t>（％）</a:t>
                      </a:r>
                    </a:p>
                  </a:txBody>
                  <a:tcPr marL="43686" marR="436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43686" marR="436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43686" marR="436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43686" marR="436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43686" marR="436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kern="100" dirty="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43686" marR="436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5121">
                <a:tc>
                  <a:txBody>
                    <a:bodyPr/>
                    <a:lstStyle/>
                    <a:p>
                      <a:pPr marR="80010" algn="ctr">
                        <a:spcAft>
                          <a:spcPts val="0"/>
                        </a:spcAft>
                      </a:pPr>
                      <a:r>
                        <a:rPr lang="en-US" sz="1000" kern="100">
                          <a:latin typeface="宋体"/>
                          <a:ea typeface="宋体"/>
                          <a:cs typeface="Times New Roman"/>
                        </a:rPr>
                        <a:t>8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3686" marR="436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80010" algn="ctr">
                        <a:spcAft>
                          <a:spcPts val="0"/>
                        </a:spcAft>
                      </a:pPr>
                      <a:r>
                        <a:rPr lang="zh-CN" sz="1000" kern="100" dirty="0">
                          <a:latin typeface="Times New Roman"/>
                          <a:ea typeface="宋体"/>
                          <a:cs typeface="Times New Roman"/>
                        </a:rPr>
                        <a:t>报价计算错误</a:t>
                      </a:r>
                    </a:p>
                  </a:txBody>
                  <a:tcPr marL="43686" marR="436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43686" marR="436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43686" marR="436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43686" marR="436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43686" marR="436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kern="100" dirty="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43686" marR="436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5536">
                <a:tc>
                  <a:txBody>
                    <a:bodyPr/>
                    <a:lstStyle/>
                    <a:p>
                      <a:pPr marR="80010" algn="ctr"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latin typeface="宋体"/>
                          <a:ea typeface="宋体"/>
                          <a:cs typeface="Times New Roman"/>
                        </a:rPr>
                        <a:t>9</a:t>
                      </a: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3686" marR="436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80010" algn="ctr">
                        <a:spcAft>
                          <a:spcPts val="0"/>
                        </a:spcAft>
                      </a:pPr>
                      <a:r>
                        <a:rPr lang="zh-CN" sz="1000" kern="100" dirty="0">
                          <a:latin typeface="Times New Roman"/>
                          <a:ea typeface="宋体"/>
                          <a:cs typeface="Times New Roman"/>
                        </a:rPr>
                        <a:t>经校核后的总报价</a:t>
                      </a:r>
                    </a:p>
                  </a:txBody>
                  <a:tcPr marL="43686" marR="436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43686" marR="436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43686" marR="436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43686" marR="436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43686" marR="436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kern="100" dirty="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43686" marR="436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4"/>
          <p:cNvGrpSpPr>
            <a:grpSpLocks/>
          </p:cNvGrpSpPr>
          <p:nvPr/>
        </p:nvGrpSpPr>
        <p:grpSpPr bwMode="auto">
          <a:xfrm>
            <a:off x="633046" y="422275"/>
            <a:ext cx="4868008" cy="642938"/>
            <a:chOff x="632383" y="422260"/>
            <a:chExt cx="4868311" cy="642941"/>
          </a:xfrm>
        </p:grpSpPr>
        <p:pic>
          <p:nvPicPr>
            <p:cNvPr id="74765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632383" y="422260"/>
              <a:ext cx="969760" cy="642941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</p:spPr>
        </p:pic>
        <p:sp>
          <p:nvSpPr>
            <p:cNvPr id="74766" name="TextBox 6"/>
            <p:cNvSpPr txBox="1">
              <a:spLocks noChangeArrowheads="1"/>
            </p:cNvSpPr>
            <p:nvPr/>
          </p:nvSpPr>
          <p:spPr bwMode="auto">
            <a:xfrm>
              <a:off x="1503067" y="430185"/>
              <a:ext cx="3926189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2400">
                  <a:solidFill>
                    <a:srgbClr val="1D8AC8"/>
                  </a:solidFill>
                  <a:latin typeface="华文新魏" pitchFamily="2" charset="-122"/>
                  <a:ea typeface="华文新魏" pitchFamily="2" charset="-122"/>
                </a:rPr>
                <a:t>中国建设工程造价管理协会</a:t>
              </a:r>
            </a:p>
          </p:txBody>
        </p:sp>
        <p:sp>
          <p:nvSpPr>
            <p:cNvPr id="8" name="矩形 7"/>
            <p:cNvSpPr/>
            <p:nvPr/>
          </p:nvSpPr>
          <p:spPr>
            <a:xfrm>
              <a:off x="1502876" y="1008051"/>
              <a:ext cx="3997818" cy="46037"/>
            </a:xfrm>
            <a:prstGeom prst="rect">
              <a:avLst/>
            </a:prstGeom>
            <a:solidFill>
              <a:srgbClr val="1D8AC8"/>
            </a:solidFill>
            <a:ln>
              <a:solidFill>
                <a:srgbClr val="1D8AC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rgbClr val="FF0000"/>
                </a:solidFill>
              </a:endParaRPr>
            </a:p>
          </p:txBody>
        </p:sp>
      </p:grpSp>
      <p:sp>
        <p:nvSpPr>
          <p:cNvPr id="9" name="同侧圆角矩形 4"/>
          <p:cNvSpPr/>
          <p:nvPr/>
        </p:nvSpPr>
        <p:spPr bwMode="auto">
          <a:xfrm>
            <a:off x="6814054" y="500043"/>
            <a:ext cx="1450741" cy="714359"/>
          </a:xfrm>
          <a:prstGeom prst="rect">
            <a:avLst/>
          </a:prstGeom>
          <a:ln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lIns="247650" tIns="123825" rIns="247650" bIns="123825" spcCol="1270" anchor="ctr"/>
          <a:lstStyle/>
          <a:p>
            <a:pPr>
              <a:defRPr/>
            </a:pPr>
            <a:r>
              <a:rPr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  附  录</a:t>
            </a:r>
            <a:endParaRPr lang="zh-CN" altLang="zh-CN" sz="2400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Rectangle 1"/>
          <p:cNvSpPr>
            <a:spLocks noChangeArrowheads="1"/>
          </p:cNvSpPr>
          <p:nvPr/>
        </p:nvSpPr>
        <p:spPr bwMode="auto">
          <a:xfrm>
            <a:off x="3121259" y="1142984"/>
            <a:ext cx="3626852" cy="6103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165048" rIns="91440" bIns="165048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kumimoji="0" lang="x-none" altLang="zh-CN" dirty="0" smtClean="0" bmk="_Toc385509759">
                <a:solidFill>
                  <a:schemeClr val="tx1"/>
                </a:solidFill>
                <a:latin typeface="Cambria" pitchFamily="18" charset="0"/>
                <a:cs typeface="宋体" pitchFamily="2" charset="-122"/>
              </a:rPr>
              <a:t>附录A </a:t>
            </a:r>
            <a:r>
              <a:rPr kumimoji="0" lang="en-US" altLang="zh-CN" dirty="0" smtClean="0" bmk="_Toc385509759">
                <a:solidFill>
                  <a:schemeClr val="tx1"/>
                </a:solidFill>
                <a:latin typeface="Cambria" pitchFamily="18" charset="0"/>
                <a:cs typeface="宋体" pitchFamily="2" charset="-122"/>
              </a:rPr>
              <a:t>   </a:t>
            </a:r>
            <a:r>
              <a:rPr kumimoji="0" lang="x-none" altLang="zh-CN" dirty="0" smtClean="0" bmk="_Toc385509759">
                <a:solidFill>
                  <a:schemeClr val="tx1"/>
                </a:solidFill>
                <a:latin typeface="Cambria" pitchFamily="18" charset="0"/>
                <a:cs typeface="宋体" pitchFamily="2" charset="-122"/>
              </a:rPr>
              <a:t>投资估算成果文件格式</a:t>
            </a:r>
            <a:endParaRPr kumimoji="0" lang="zh-CN" altLang="en-US" dirty="0" smtClean="0" bmk="_Toc385509759">
              <a:solidFill>
                <a:schemeClr val="tx1"/>
              </a:solidFill>
              <a:latin typeface="Cambria" pitchFamily="18" charset="0"/>
              <a:cs typeface="宋体" pitchFamily="2" charset="-122"/>
            </a:endParaRPr>
          </a:p>
        </p:txBody>
      </p:sp>
      <p:sp>
        <p:nvSpPr>
          <p:cNvPr id="567297" name="Rectangle 1"/>
          <p:cNvSpPr>
            <a:spLocks noChangeArrowheads="1"/>
          </p:cNvSpPr>
          <p:nvPr/>
        </p:nvSpPr>
        <p:spPr bwMode="auto">
          <a:xfrm>
            <a:off x="747319" y="1643050"/>
            <a:ext cx="441816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>
              <a:spcBef>
                <a:spcPct val="0"/>
              </a:spcBef>
            </a:pPr>
            <a:r>
              <a:rPr kumimoji="0" lang="en-US" altLang="zh-CN" b="0" dirty="0" smtClean="0">
                <a:solidFill>
                  <a:schemeClr val="tx1"/>
                </a:solidFill>
                <a:latin typeface="+mn-ea"/>
                <a:ea typeface="+mn-ea"/>
                <a:cs typeface="Times New Roman" pitchFamily="18" charset="0"/>
              </a:rPr>
              <a:t>A.0.2  </a:t>
            </a:r>
            <a:r>
              <a:rPr kumimoji="0" lang="zh-CN" altLang="en-US" b="0" dirty="0" smtClean="0">
                <a:solidFill>
                  <a:schemeClr val="tx1"/>
                </a:solidFill>
                <a:latin typeface="+mn-ea"/>
                <a:ea typeface="+mn-ea"/>
                <a:cs typeface="Times New Roman" pitchFamily="18" charset="0"/>
              </a:rPr>
              <a:t>投资估算签署页可按表</a:t>
            </a:r>
            <a:r>
              <a:rPr kumimoji="0" lang="en-US" altLang="zh-CN" b="0" dirty="0" smtClean="0">
                <a:solidFill>
                  <a:schemeClr val="tx1"/>
                </a:solidFill>
                <a:latin typeface="+mn-ea"/>
                <a:ea typeface="+mn-ea"/>
                <a:cs typeface="Times New Roman" pitchFamily="18" charset="0"/>
              </a:rPr>
              <a:t>A.0.2</a:t>
            </a:r>
            <a:r>
              <a:rPr kumimoji="0" lang="zh-CN" altLang="en-US" b="0" dirty="0" smtClean="0">
                <a:solidFill>
                  <a:schemeClr val="tx1"/>
                </a:solidFill>
                <a:latin typeface="+mn-ea"/>
                <a:ea typeface="+mn-ea"/>
                <a:cs typeface="Times New Roman" pitchFamily="18" charset="0"/>
              </a:rPr>
              <a:t>编制。</a:t>
            </a:r>
            <a:r>
              <a:rPr kumimoji="0" lang="zh-CN" altLang="en-US" b="0" u="sng" dirty="0" smtClean="0">
                <a:solidFill>
                  <a:schemeClr val="tx1"/>
                </a:solidFill>
                <a:latin typeface="+mn-ea"/>
                <a:ea typeface="+mn-ea"/>
                <a:cs typeface="Times New Roman" pitchFamily="18" charset="0"/>
              </a:rPr>
              <a:t> </a:t>
            </a:r>
            <a:endParaRPr kumimoji="0" lang="zh-CN" altLang="en-US" b="0" dirty="0" smtClean="0">
              <a:solidFill>
                <a:schemeClr val="tx1"/>
              </a:solidFill>
              <a:latin typeface="+mn-ea"/>
              <a:ea typeface="+mn-ea"/>
              <a:cs typeface="Times New Roman" pitchFamily="18" charset="0"/>
            </a:endParaRPr>
          </a:p>
        </p:txBody>
      </p:sp>
      <p:sp>
        <p:nvSpPr>
          <p:cNvPr id="567298" name="Rectangle 2"/>
          <p:cNvSpPr>
            <a:spLocks noChangeArrowheads="1"/>
          </p:cNvSpPr>
          <p:nvPr/>
        </p:nvSpPr>
        <p:spPr bwMode="auto">
          <a:xfrm>
            <a:off x="2527774" y="2071679"/>
            <a:ext cx="4352223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>
              <a:spcBef>
                <a:spcPct val="0"/>
              </a:spcBef>
            </a:pPr>
            <a:r>
              <a:rPr kumimoji="0" lang="zh-CN" altLang="en-US" sz="1400" dirty="0" smtClean="0">
                <a:solidFill>
                  <a:schemeClr val="tx1"/>
                </a:solidFill>
                <a:latin typeface="+mn-ea"/>
                <a:ea typeface="+mn-ea"/>
                <a:cs typeface="宋体" pitchFamily="2" charset="-122"/>
              </a:rPr>
              <a:t>表</a:t>
            </a:r>
            <a:r>
              <a:rPr kumimoji="0" lang="en-US" altLang="zh-CN" sz="1400" dirty="0" smtClean="0">
                <a:solidFill>
                  <a:schemeClr val="tx1"/>
                </a:solidFill>
                <a:latin typeface="+mn-ea"/>
                <a:ea typeface="+mn-ea"/>
                <a:cs typeface="宋体" pitchFamily="2" charset="-122"/>
              </a:rPr>
              <a:t>A.0.2 </a:t>
            </a:r>
            <a:r>
              <a:rPr kumimoji="0" lang="en-US" sz="1400" dirty="0" smtClean="0">
                <a:solidFill>
                  <a:schemeClr val="tx1"/>
                </a:solidFill>
                <a:latin typeface="+mn-ea"/>
                <a:ea typeface="+mn-ea"/>
                <a:cs typeface="宋体" pitchFamily="2" charset="-122"/>
              </a:rPr>
              <a:t> </a:t>
            </a:r>
            <a:r>
              <a:rPr kumimoji="0" lang="zh-CN" altLang="en-US" sz="1400" dirty="0" smtClean="0">
                <a:solidFill>
                  <a:schemeClr val="tx1"/>
                </a:solidFill>
                <a:latin typeface="+mn-ea"/>
                <a:ea typeface="+mn-ea"/>
                <a:cs typeface="宋体" pitchFamily="2" charset="-122"/>
              </a:rPr>
              <a:t>投资估算签署页</a:t>
            </a:r>
          </a:p>
        </p:txBody>
      </p:sp>
      <p:graphicFrame>
        <p:nvGraphicFramePr>
          <p:cNvPr id="12" name="表格 11"/>
          <p:cNvGraphicFramePr>
            <a:graphicFrameLocks noGrp="1"/>
          </p:cNvGraphicFramePr>
          <p:nvPr/>
        </p:nvGraphicFramePr>
        <p:xfrm>
          <a:off x="2923431" y="2428868"/>
          <a:ext cx="3890623" cy="4143404"/>
        </p:xfrm>
        <a:graphic>
          <a:graphicData uri="http://schemas.openxmlformats.org/drawingml/2006/table">
            <a:tbl>
              <a:tblPr/>
              <a:tblGrid>
                <a:gridCol w="3890623"/>
              </a:tblGrid>
              <a:tr h="4143404"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en-US" sz="1200" b="1" kern="100" dirty="0" smtClean="0">
                        <a:latin typeface="+mn-ea"/>
                        <a:ea typeface="+mn-ea"/>
                        <a:cs typeface="Times New Roman"/>
                      </a:endParaRPr>
                    </a:p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1400" b="1" kern="100" dirty="0" smtClean="0">
                          <a:latin typeface="+mn-ea"/>
                          <a:ea typeface="+mn-ea"/>
                          <a:cs typeface="Times New Roman"/>
                        </a:rPr>
                        <a:t>(</a:t>
                      </a:r>
                      <a:r>
                        <a:rPr lang="zh-CN" sz="1400" b="1" kern="100" dirty="0">
                          <a:latin typeface="+mn-ea"/>
                          <a:ea typeface="+mn-ea"/>
                          <a:cs typeface="Times New Roman"/>
                        </a:rPr>
                        <a:t>工程名称</a:t>
                      </a:r>
                      <a:r>
                        <a:rPr lang="en-US" sz="1400" b="1" kern="100" dirty="0">
                          <a:latin typeface="+mn-ea"/>
                          <a:ea typeface="+mn-ea"/>
                          <a:cs typeface="Times New Roman"/>
                        </a:rPr>
                        <a:t>)</a:t>
                      </a:r>
                      <a:endParaRPr lang="zh-CN" sz="1400" b="1" kern="100" dirty="0">
                        <a:latin typeface="+mn-ea"/>
                        <a:ea typeface="+mn-ea"/>
                        <a:cs typeface="Times New Roman"/>
                      </a:endParaRPr>
                    </a:p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1800" b="1" kern="100" dirty="0">
                          <a:latin typeface="黑体" pitchFamily="49" charset="-122"/>
                          <a:ea typeface="黑体" pitchFamily="49" charset="-122"/>
                          <a:cs typeface="Times New Roman"/>
                        </a:rPr>
                        <a:t>投 资 估 </a:t>
                      </a:r>
                      <a:r>
                        <a:rPr lang="zh-CN" sz="1800" b="1" kern="100" dirty="0" smtClean="0">
                          <a:latin typeface="黑体" pitchFamily="49" charset="-122"/>
                          <a:ea typeface="黑体" pitchFamily="49" charset="-122"/>
                          <a:cs typeface="Times New Roman"/>
                        </a:rPr>
                        <a:t>算</a:t>
                      </a:r>
                      <a:endParaRPr lang="en-US" altLang="zh-CN" sz="1800" b="1" kern="100" dirty="0" smtClean="0">
                        <a:latin typeface="黑体" pitchFamily="49" charset="-122"/>
                        <a:ea typeface="黑体" pitchFamily="49" charset="-122"/>
                        <a:cs typeface="Times New Roman"/>
                      </a:endParaRPr>
                    </a:p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en-US" altLang="zh-CN" sz="1600" b="1" kern="100" dirty="0" smtClean="0">
                        <a:latin typeface="Times New Roman"/>
                        <a:ea typeface="黑体"/>
                        <a:cs typeface="Times New Roman"/>
                      </a:endParaRPr>
                    </a:p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  <a:p>
                      <a:pPr marL="0" algn="ctr" defTabSz="914400" rtl="0" eaLnBrk="1" latinLnBrk="0" hangingPunct="1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1400" b="1" kern="1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Times New Roman"/>
                        </a:rPr>
                        <a:t>档案号：</a:t>
                      </a:r>
                      <a:r>
                        <a:rPr lang="en-US" sz="1200" b="1" kern="1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Times New Roman"/>
                        </a:rPr>
                        <a:t>  </a:t>
                      </a:r>
                      <a:endParaRPr lang="zh-CN" sz="1200" b="1" kern="100" dirty="0" smtClean="0">
                        <a:solidFill>
                          <a:schemeClr val="tx1"/>
                        </a:solidFill>
                        <a:latin typeface="+mn-ea"/>
                        <a:ea typeface="+mn-ea"/>
                        <a:cs typeface="Times New Roman"/>
                      </a:endParaRPr>
                    </a:p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en-US" sz="800" b="1" kern="100" dirty="0" smtClean="0">
                        <a:latin typeface="Times New Roman"/>
                        <a:ea typeface="宋体"/>
                        <a:cs typeface="Times New Roman"/>
                      </a:endParaRPr>
                    </a:p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en-US" sz="800" b="1" kern="100" dirty="0" smtClean="0">
                        <a:latin typeface="Times New Roman"/>
                        <a:ea typeface="宋体"/>
                        <a:cs typeface="Times New Roman"/>
                      </a:endParaRPr>
                    </a:p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en-US" sz="800" b="1" kern="100" dirty="0" smtClean="0">
                        <a:latin typeface="Times New Roman"/>
                        <a:ea typeface="宋体"/>
                        <a:cs typeface="Times New Roman"/>
                      </a:endParaRPr>
                    </a:p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en-US" sz="800" b="1" kern="100" dirty="0" smtClean="0">
                        <a:latin typeface="Times New Roman"/>
                        <a:ea typeface="宋体"/>
                        <a:cs typeface="Times New Roman"/>
                      </a:endParaRPr>
                    </a:p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en-US" sz="800" b="1" kern="100" dirty="0" smtClean="0">
                        <a:latin typeface="Times New Roman"/>
                        <a:ea typeface="宋体"/>
                        <a:cs typeface="Times New Roman"/>
                      </a:endParaRPr>
                    </a:p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en-US" sz="800" b="1" kern="100" dirty="0" smtClean="0">
                        <a:latin typeface="Times New Roman"/>
                        <a:ea typeface="宋体"/>
                        <a:cs typeface="Times New Roman"/>
                      </a:endParaRPr>
                    </a:p>
                    <a:p>
                      <a:r>
                        <a:rPr lang="zh-CN" altLang="en-US" sz="1000" b="1" kern="12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    编</a:t>
                      </a:r>
                      <a:r>
                        <a:rPr lang="en-US" sz="1000" b="1" kern="12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  </a:t>
                      </a:r>
                      <a:r>
                        <a:rPr lang="zh-CN" altLang="en-US" sz="1000" b="1" kern="12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制</a:t>
                      </a:r>
                      <a:r>
                        <a:rPr lang="en-US" sz="1000" b="1" kern="12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  </a:t>
                      </a:r>
                      <a:r>
                        <a:rPr lang="zh-CN" altLang="en-US" sz="1000" b="1" kern="12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人：</a:t>
                      </a:r>
                      <a:r>
                        <a:rPr lang="en-US" sz="1000" b="1" u="sng" kern="12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                   </a:t>
                      </a:r>
                      <a:r>
                        <a:rPr lang="en-US" sz="1000" b="1" kern="12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  </a:t>
                      </a:r>
                      <a:r>
                        <a:rPr lang="zh-CN" altLang="en-US" sz="1000" b="1" kern="12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（执业或从业印章）</a:t>
                      </a:r>
                      <a:r>
                        <a:rPr lang="en-US" sz="1000" u="sng" kern="12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1" u="sng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000" u="sng" kern="12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000" b="1" u="sng" kern="12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        </a:t>
                      </a:r>
                      <a:endParaRPr lang="zh-CN" altLang="en-US" sz="1000" kern="1200" dirty="0" smtClean="0">
                        <a:solidFill>
                          <a:schemeClr val="tx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  <a:p>
                      <a:r>
                        <a:rPr lang="en-US" sz="1000" b="1" kern="12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 </a:t>
                      </a:r>
                      <a:endParaRPr lang="zh-CN" altLang="en-US" sz="1000" kern="1200" dirty="0" smtClean="0">
                        <a:solidFill>
                          <a:schemeClr val="tx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  <a:p>
                      <a:r>
                        <a:rPr lang="en-US" sz="1000" b="1" kern="12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        </a:t>
                      </a:r>
                      <a:r>
                        <a:rPr lang="zh-CN" altLang="en-US" sz="1000" b="1" kern="12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审</a:t>
                      </a:r>
                      <a:r>
                        <a:rPr lang="en-US" sz="1000" b="1" kern="12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  </a:t>
                      </a:r>
                      <a:r>
                        <a:rPr lang="zh-CN" altLang="en-US" sz="1000" b="1" kern="12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核</a:t>
                      </a:r>
                      <a:r>
                        <a:rPr lang="en-US" sz="1000" b="1" kern="12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  </a:t>
                      </a:r>
                      <a:r>
                        <a:rPr lang="zh-CN" altLang="en-US" sz="1000" b="1" kern="12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人：</a:t>
                      </a:r>
                      <a:r>
                        <a:rPr lang="en-US" sz="1000" b="1" u="sng" kern="12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                     </a:t>
                      </a:r>
                      <a:r>
                        <a:rPr lang="zh-CN" altLang="en-US" sz="1000" b="1" kern="12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（执业或从业印章）</a:t>
                      </a:r>
                      <a:r>
                        <a:rPr lang="en-US" sz="1000" u="sng" kern="12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  </a:t>
                      </a:r>
                      <a:r>
                        <a:rPr lang="en-US" sz="1000" b="1" u="sng" kern="12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        </a:t>
                      </a:r>
                      <a:endParaRPr lang="zh-CN" altLang="en-US" sz="1000" kern="1200" dirty="0" smtClean="0">
                        <a:solidFill>
                          <a:schemeClr val="tx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  <a:p>
                      <a:r>
                        <a:rPr lang="en-US" sz="1000" b="1" kern="12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 </a:t>
                      </a:r>
                      <a:endParaRPr lang="zh-CN" altLang="en-US" sz="1000" kern="1200" dirty="0" smtClean="0">
                        <a:solidFill>
                          <a:schemeClr val="tx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  <a:p>
                      <a:r>
                        <a:rPr lang="zh-CN" altLang="en-US" sz="1000" b="1" kern="12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    审</a:t>
                      </a:r>
                      <a:r>
                        <a:rPr lang="en-US" sz="1000" b="1" kern="12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  </a:t>
                      </a:r>
                      <a:r>
                        <a:rPr lang="zh-CN" altLang="en-US" sz="1000" b="1" kern="12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定</a:t>
                      </a:r>
                      <a:r>
                        <a:rPr lang="en-US" sz="1000" b="1" kern="12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  </a:t>
                      </a:r>
                      <a:r>
                        <a:rPr lang="zh-CN" altLang="en-US" sz="1000" b="1" kern="12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人：</a:t>
                      </a:r>
                      <a:r>
                        <a:rPr lang="en-US" sz="1000" b="1" u="sng" kern="12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                     </a:t>
                      </a:r>
                      <a:r>
                        <a:rPr lang="zh-CN" altLang="en-US" sz="1000" b="1" kern="12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（执业或从业印章）</a:t>
                      </a:r>
                      <a:r>
                        <a:rPr lang="en-US" sz="1000" u="sng" kern="12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  </a:t>
                      </a:r>
                      <a:r>
                        <a:rPr lang="en-US" sz="1000" b="1" u="sng" kern="12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        </a:t>
                      </a:r>
                      <a:r>
                        <a:rPr lang="en-US" sz="1000" b="1" kern="12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 </a:t>
                      </a:r>
                      <a:endParaRPr lang="zh-CN" altLang="en-US" sz="1000" kern="1200" dirty="0" smtClean="0">
                        <a:solidFill>
                          <a:schemeClr val="tx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  <a:p>
                      <a:r>
                        <a:rPr lang="en-US" sz="1000" b="1" kern="12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 </a:t>
                      </a:r>
                      <a:r>
                        <a:rPr lang="zh-CN" altLang="en-US" sz="1000" b="1" u="sng" kern="12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 </a:t>
                      </a:r>
                      <a:endParaRPr lang="zh-CN" altLang="en-US" sz="1000" kern="1200" dirty="0" smtClean="0">
                        <a:solidFill>
                          <a:schemeClr val="tx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  <a:p>
                      <a:r>
                        <a:rPr lang="en-US" sz="1000" b="1" kern="12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        </a:t>
                      </a:r>
                      <a:r>
                        <a:rPr lang="zh-CN" altLang="en-US" sz="1000" b="1" kern="12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法定代表人或其授权人：</a:t>
                      </a:r>
                      <a:endParaRPr lang="zh-CN" sz="1000" b="1" u="sng" kern="100" dirty="0">
                        <a:latin typeface="+mn-ea"/>
                        <a:ea typeface="+mn-ea"/>
                        <a:cs typeface="Times New Roman"/>
                      </a:endParaRPr>
                    </a:p>
                  </a:txBody>
                  <a:tcPr marL="49305" marR="493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cxnSp>
        <p:nvCxnSpPr>
          <p:cNvPr id="13" name="直接连接符 12"/>
          <p:cNvCxnSpPr/>
          <p:nvPr/>
        </p:nvCxnSpPr>
        <p:spPr>
          <a:xfrm>
            <a:off x="4572000" y="6215082"/>
            <a:ext cx="1780455" cy="1588"/>
          </a:xfrm>
          <a:prstGeom prst="line">
            <a:avLst/>
          </a:prstGeom>
          <a:ln w="127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5561142" y="5286388"/>
            <a:ext cx="725370" cy="1588"/>
          </a:xfrm>
          <a:prstGeom prst="line">
            <a:avLst/>
          </a:prstGeom>
          <a:ln w="127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5561142" y="5641990"/>
            <a:ext cx="725370" cy="1588"/>
          </a:xfrm>
          <a:prstGeom prst="line">
            <a:avLst/>
          </a:prstGeom>
          <a:ln w="127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>
            <a:off x="5561142" y="5929330"/>
            <a:ext cx="725370" cy="1588"/>
          </a:xfrm>
          <a:prstGeom prst="line">
            <a:avLst/>
          </a:prstGeom>
          <a:ln w="127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4"/>
          <p:cNvGrpSpPr>
            <a:grpSpLocks/>
          </p:cNvGrpSpPr>
          <p:nvPr/>
        </p:nvGrpSpPr>
        <p:grpSpPr bwMode="auto">
          <a:xfrm>
            <a:off x="633046" y="422275"/>
            <a:ext cx="4868008" cy="642938"/>
            <a:chOff x="632383" y="422260"/>
            <a:chExt cx="4868311" cy="642941"/>
          </a:xfrm>
        </p:grpSpPr>
        <p:pic>
          <p:nvPicPr>
            <p:cNvPr id="74765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632383" y="422260"/>
              <a:ext cx="969760" cy="642941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</p:spPr>
        </p:pic>
        <p:sp>
          <p:nvSpPr>
            <p:cNvPr id="74766" name="TextBox 6"/>
            <p:cNvSpPr txBox="1">
              <a:spLocks noChangeArrowheads="1"/>
            </p:cNvSpPr>
            <p:nvPr/>
          </p:nvSpPr>
          <p:spPr bwMode="auto">
            <a:xfrm>
              <a:off x="1503067" y="430185"/>
              <a:ext cx="3926189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2400">
                  <a:solidFill>
                    <a:srgbClr val="1D8AC8"/>
                  </a:solidFill>
                  <a:latin typeface="华文新魏" pitchFamily="2" charset="-122"/>
                  <a:ea typeface="华文新魏" pitchFamily="2" charset="-122"/>
                </a:rPr>
                <a:t>中国建设工程造价管理协会</a:t>
              </a:r>
            </a:p>
          </p:txBody>
        </p:sp>
        <p:sp>
          <p:nvSpPr>
            <p:cNvPr id="8" name="矩形 7"/>
            <p:cNvSpPr/>
            <p:nvPr/>
          </p:nvSpPr>
          <p:spPr>
            <a:xfrm>
              <a:off x="1502876" y="1008051"/>
              <a:ext cx="3997818" cy="46037"/>
            </a:xfrm>
            <a:prstGeom prst="rect">
              <a:avLst/>
            </a:prstGeom>
            <a:solidFill>
              <a:srgbClr val="1D8AC8"/>
            </a:solidFill>
            <a:ln>
              <a:solidFill>
                <a:srgbClr val="1D8AC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rgbClr val="FF0000"/>
                </a:solidFill>
              </a:endParaRPr>
            </a:p>
          </p:txBody>
        </p:sp>
      </p:grpSp>
      <p:sp>
        <p:nvSpPr>
          <p:cNvPr id="9" name="同侧圆角矩形 4"/>
          <p:cNvSpPr/>
          <p:nvPr/>
        </p:nvSpPr>
        <p:spPr bwMode="auto">
          <a:xfrm>
            <a:off x="6879997" y="428605"/>
            <a:ext cx="1450741" cy="714359"/>
          </a:xfrm>
          <a:prstGeom prst="rect">
            <a:avLst/>
          </a:prstGeom>
          <a:ln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lIns="247650" tIns="123825" rIns="247650" bIns="123825" spcCol="1270" anchor="ctr"/>
          <a:lstStyle/>
          <a:p>
            <a:pPr>
              <a:defRPr/>
            </a:pPr>
            <a:r>
              <a:rPr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  附  录</a:t>
            </a:r>
            <a:endParaRPr lang="zh-CN" altLang="zh-CN" sz="2400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Rectangle 1"/>
          <p:cNvSpPr>
            <a:spLocks noChangeArrowheads="1"/>
          </p:cNvSpPr>
          <p:nvPr/>
        </p:nvSpPr>
        <p:spPr bwMode="auto">
          <a:xfrm>
            <a:off x="2725602" y="1071546"/>
            <a:ext cx="4615994" cy="6103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165048" rIns="91440" bIns="165048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kumimoji="0" lang="x-none" altLang="zh-CN" dirty="0" smtClean="0" bmk="_Toc385509759">
                <a:solidFill>
                  <a:schemeClr val="tx1"/>
                </a:solidFill>
                <a:latin typeface="Cambria" pitchFamily="18" charset="0"/>
                <a:cs typeface="宋体" pitchFamily="2" charset="-122"/>
              </a:rPr>
              <a:t>附录D </a:t>
            </a:r>
            <a:r>
              <a:rPr kumimoji="0" lang="en-US" altLang="zh-CN" dirty="0" smtClean="0" bmk="_Toc385509759">
                <a:solidFill>
                  <a:schemeClr val="tx1"/>
                </a:solidFill>
                <a:latin typeface="Cambria" pitchFamily="18" charset="0"/>
                <a:cs typeface="宋体" pitchFamily="2" charset="-122"/>
              </a:rPr>
              <a:t>       </a:t>
            </a:r>
            <a:r>
              <a:rPr kumimoji="0" lang="x-none" altLang="zh-CN" dirty="0" smtClean="0" bmk="_Toc385509759">
                <a:solidFill>
                  <a:schemeClr val="tx1"/>
                </a:solidFill>
                <a:latin typeface="Cambria" pitchFamily="18" charset="0"/>
                <a:cs typeface="宋体" pitchFamily="2" charset="-122"/>
              </a:rPr>
              <a:t>发承包阶段</a:t>
            </a:r>
            <a:r>
              <a:rPr kumimoji="0" lang="zh-CN" altLang="en-US" dirty="0" smtClean="0" bmk="_Toc385509759">
                <a:solidFill>
                  <a:schemeClr val="tx1"/>
                </a:solidFill>
                <a:latin typeface="Cambria" pitchFamily="18" charset="0"/>
                <a:cs typeface="宋体" pitchFamily="2" charset="-122"/>
              </a:rPr>
              <a:t>格</a:t>
            </a:r>
            <a:r>
              <a:rPr kumimoji="0" lang="x-none" altLang="zh-CN" dirty="0" smtClean="0" bmk="_Toc385509759">
                <a:solidFill>
                  <a:schemeClr val="tx1"/>
                </a:solidFill>
                <a:latin typeface="Cambria" pitchFamily="18" charset="0"/>
                <a:cs typeface="宋体" pitchFamily="2" charset="-122"/>
              </a:rPr>
              <a:t>式</a:t>
            </a:r>
            <a:endParaRPr kumimoji="0" lang="zh-CN" altLang="en-US" dirty="0" smtClean="0" bmk="_Toc385509759">
              <a:solidFill>
                <a:schemeClr val="tx1"/>
              </a:solidFill>
              <a:latin typeface="Cambria" pitchFamily="18" charset="0"/>
              <a:cs typeface="宋体" pitchFamily="2" charset="-122"/>
            </a:endParaRPr>
          </a:p>
        </p:txBody>
      </p:sp>
      <p:sp>
        <p:nvSpPr>
          <p:cNvPr id="567297" name="Rectangle 1"/>
          <p:cNvSpPr>
            <a:spLocks noChangeArrowheads="1"/>
          </p:cNvSpPr>
          <p:nvPr/>
        </p:nvSpPr>
        <p:spPr bwMode="auto">
          <a:xfrm>
            <a:off x="681376" y="1500174"/>
            <a:ext cx="751747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kumimoji="0" lang="en-US" altLang="zh-CN" b="0" dirty="0" smtClean="0">
                <a:solidFill>
                  <a:schemeClr val="tx1"/>
                </a:solidFill>
                <a:latin typeface="+mn-ea"/>
                <a:ea typeface="+mn-ea"/>
                <a:cs typeface="Times New Roman" pitchFamily="18" charset="0"/>
              </a:rPr>
              <a:t>D.0.2  </a:t>
            </a:r>
            <a:r>
              <a:rPr kumimoji="0" lang="zh-CN" altLang="en-US" b="0" dirty="0" smtClean="0">
                <a:solidFill>
                  <a:schemeClr val="tx1"/>
                </a:solidFill>
                <a:latin typeface="+mn-ea"/>
                <a:ea typeface="+mn-ea"/>
                <a:cs typeface="Times New Roman" pitchFamily="18" charset="0"/>
              </a:rPr>
              <a:t>单项（单位）工程投标报价排序分析表可按表</a:t>
            </a:r>
            <a:r>
              <a:rPr kumimoji="0" lang="en-US" altLang="zh-CN" b="0" dirty="0" smtClean="0">
                <a:solidFill>
                  <a:schemeClr val="tx1"/>
                </a:solidFill>
                <a:latin typeface="+mn-ea"/>
                <a:ea typeface="+mn-ea"/>
                <a:cs typeface="Times New Roman" pitchFamily="18" charset="0"/>
              </a:rPr>
              <a:t>D.0.2</a:t>
            </a:r>
            <a:r>
              <a:rPr kumimoji="0" lang="zh-CN" altLang="en-US" b="0" dirty="0" smtClean="0">
                <a:solidFill>
                  <a:schemeClr val="tx1"/>
                </a:solidFill>
                <a:latin typeface="+mn-ea"/>
                <a:ea typeface="+mn-ea"/>
                <a:cs typeface="Times New Roman" pitchFamily="18" charset="0"/>
              </a:rPr>
              <a:t>编制。</a:t>
            </a:r>
          </a:p>
        </p:txBody>
      </p:sp>
      <p:sp>
        <p:nvSpPr>
          <p:cNvPr id="13" name="Rectangle 1"/>
          <p:cNvSpPr>
            <a:spLocks noChangeArrowheads="1"/>
          </p:cNvSpPr>
          <p:nvPr/>
        </p:nvSpPr>
        <p:spPr bwMode="auto">
          <a:xfrm>
            <a:off x="3385030" y="1857365"/>
            <a:ext cx="4154394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kumimoji="0" lang="zh-CN" altLang="en-US" sz="1400" dirty="0" smtClean="0">
                <a:solidFill>
                  <a:schemeClr val="tx1"/>
                </a:solidFill>
                <a:latin typeface="+mn-ea"/>
                <a:cs typeface="宋体" pitchFamily="2" charset="-122"/>
              </a:rPr>
              <a:t>表</a:t>
            </a:r>
            <a:r>
              <a:rPr kumimoji="0" lang="en-US" altLang="zh-CN" sz="1400" dirty="0" smtClean="0">
                <a:solidFill>
                  <a:schemeClr val="tx1"/>
                </a:solidFill>
                <a:latin typeface="+mn-ea"/>
                <a:ea typeface="+mn-ea"/>
                <a:cs typeface="宋体" pitchFamily="2" charset="-122"/>
              </a:rPr>
              <a:t>D.0.2  </a:t>
            </a:r>
            <a:r>
              <a:rPr kumimoji="0" lang="zh-CN" altLang="en-US" sz="1400" dirty="0" smtClean="0">
                <a:solidFill>
                  <a:schemeClr val="tx1"/>
                </a:solidFill>
                <a:latin typeface="+mn-ea"/>
                <a:cs typeface="宋体" pitchFamily="2" charset="-122"/>
              </a:rPr>
              <a:t>单项（单位）工程投标报价排序分析表</a:t>
            </a:r>
          </a:p>
        </p:txBody>
      </p:sp>
      <p:graphicFrame>
        <p:nvGraphicFramePr>
          <p:cNvPr id="11" name="表格 10"/>
          <p:cNvGraphicFramePr>
            <a:graphicFrameLocks noGrp="1"/>
          </p:cNvGraphicFramePr>
          <p:nvPr/>
        </p:nvGraphicFramePr>
        <p:xfrm>
          <a:off x="945148" y="2214553"/>
          <a:ext cx="7451535" cy="4309559"/>
        </p:xfrm>
        <a:graphic>
          <a:graphicData uri="http://schemas.openxmlformats.org/drawingml/2006/table">
            <a:tbl>
              <a:tblPr/>
              <a:tblGrid>
                <a:gridCol w="376822"/>
                <a:gridCol w="1451184"/>
                <a:gridCol w="1124402"/>
                <a:gridCol w="1124402"/>
                <a:gridCol w="1191125"/>
                <a:gridCol w="1058440"/>
                <a:gridCol w="1125160"/>
              </a:tblGrid>
              <a:tr h="336129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00" kern="100" dirty="0">
                          <a:latin typeface="Times New Roman"/>
                          <a:ea typeface="宋体"/>
                          <a:cs typeface="Times New Roman"/>
                        </a:rPr>
                        <a:t>单项工程名称</a:t>
                      </a:r>
                    </a:p>
                  </a:txBody>
                  <a:tcPr marL="39007" marR="3900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007" marR="3900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00" kern="100">
                          <a:latin typeface="Times New Roman"/>
                          <a:ea typeface="宋体"/>
                          <a:cs typeface="Times New Roman"/>
                        </a:rPr>
                        <a:t>报价日期</a:t>
                      </a:r>
                    </a:p>
                  </a:txBody>
                  <a:tcPr marL="39007" marR="3900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00" kern="100">
                          <a:latin typeface="Times New Roman"/>
                          <a:ea typeface="宋体"/>
                          <a:cs typeface="Times New Roman"/>
                        </a:rPr>
                        <a:t>年</a:t>
                      </a:r>
                      <a:r>
                        <a:rPr lang="en-US" sz="1000" kern="100">
                          <a:latin typeface="Times New Roman"/>
                          <a:ea typeface="宋体"/>
                          <a:cs typeface="Times New Roman"/>
                        </a:rPr>
                        <a:t>    </a:t>
                      </a:r>
                      <a:r>
                        <a:rPr lang="zh-CN" sz="1000" kern="100">
                          <a:latin typeface="Times New Roman"/>
                          <a:ea typeface="宋体"/>
                          <a:cs typeface="Times New Roman"/>
                        </a:rPr>
                        <a:t>月</a:t>
                      </a:r>
                      <a:r>
                        <a:rPr lang="en-US" sz="1000" kern="100">
                          <a:latin typeface="Times New Roman"/>
                          <a:ea typeface="宋体"/>
                          <a:cs typeface="Times New Roman"/>
                        </a:rPr>
                        <a:t>     </a:t>
                      </a:r>
                      <a:r>
                        <a:rPr lang="zh-CN" sz="1000" kern="100">
                          <a:latin typeface="Times New Roman"/>
                          <a:ea typeface="宋体"/>
                          <a:cs typeface="Times New Roman"/>
                        </a:rPr>
                        <a:t>日</a:t>
                      </a:r>
                    </a:p>
                  </a:txBody>
                  <a:tcPr marL="39007" marR="3900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336488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00" kern="100" dirty="0">
                          <a:latin typeface="Times New Roman"/>
                          <a:ea typeface="宋体"/>
                          <a:cs typeface="Times New Roman"/>
                        </a:rPr>
                        <a:t>最高投标限价</a:t>
                      </a:r>
                      <a:r>
                        <a:rPr lang="en-US" sz="1000" kern="100" dirty="0">
                          <a:latin typeface="Times New Roman"/>
                          <a:ea typeface="宋体"/>
                          <a:cs typeface="Times New Roman"/>
                        </a:rPr>
                        <a:t>/</a:t>
                      </a:r>
                      <a:r>
                        <a:rPr lang="zh-CN" sz="1000" kern="100" dirty="0">
                          <a:latin typeface="Times New Roman"/>
                          <a:ea typeface="宋体"/>
                          <a:cs typeface="Times New Roman"/>
                        </a:rPr>
                        <a:t>标底价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00" kern="100" dirty="0">
                          <a:latin typeface="Times New Roman"/>
                          <a:ea typeface="宋体"/>
                          <a:cs typeface="Times New Roman"/>
                        </a:rPr>
                        <a:t>（人民币：元）</a:t>
                      </a:r>
                    </a:p>
                  </a:txBody>
                  <a:tcPr marL="39007" marR="3900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007" marR="3900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00" kern="100">
                          <a:latin typeface="Times New Roman"/>
                          <a:ea typeface="宋体"/>
                          <a:cs typeface="Times New Roman"/>
                        </a:rPr>
                        <a:t>建筑面积（</a:t>
                      </a:r>
                      <a:r>
                        <a:rPr lang="en-US" sz="1000" kern="100">
                          <a:latin typeface="Times New Roman"/>
                          <a:ea typeface="宋体"/>
                          <a:cs typeface="Times New Roman"/>
                        </a:rPr>
                        <a:t>m</a:t>
                      </a:r>
                      <a:r>
                        <a:rPr lang="en-US" sz="1000" kern="100" baseline="30000">
                          <a:latin typeface="Times New Roman"/>
                          <a:ea typeface="宋体"/>
                          <a:cs typeface="Times New Roman"/>
                        </a:rPr>
                        <a:t>2</a:t>
                      </a:r>
                      <a:r>
                        <a:rPr lang="zh-CN" sz="1000" kern="100">
                          <a:latin typeface="Times New Roman"/>
                          <a:ea typeface="宋体"/>
                          <a:cs typeface="Times New Roman"/>
                        </a:rPr>
                        <a:t>）</a:t>
                      </a:r>
                    </a:p>
                  </a:txBody>
                  <a:tcPr marL="39007" marR="3900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007" marR="3900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336488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000" kern="100" dirty="0">
                          <a:latin typeface="Times New Roman"/>
                          <a:ea typeface="宋体"/>
                          <a:cs typeface="Times New Roman"/>
                        </a:rPr>
                        <a:t>序号</a:t>
                      </a:r>
                    </a:p>
                  </a:txBody>
                  <a:tcPr marL="39007" marR="3900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just">
                        <a:spcAft>
                          <a:spcPts val="0"/>
                        </a:spcAft>
                      </a:pPr>
                      <a:r>
                        <a:rPr lang="zh-CN" sz="1000" kern="100">
                          <a:latin typeface="Times New Roman"/>
                          <a:ea typeface="宋体"/>
                          <a:cs typeface="Times New Roman"/>
                        </a:rPr>
                        <a:t>投标人名称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000" kern="100">
                          <a:latin typeface="Times New Roman"/>
                          <a:ea typeface="宋体"/>
                          <a:cs typeface="Times New Roman"/>
                        </a:rPr>
                        <a:t>分析因素</a:t>
                      </a:r>
                    </a:p>
                  </a:txBody>
                  <a:tcPr marL="39007" marR="3900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lToB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00" kern="100" dirty="0">
                          <a:latin typeface="Times New Roman"/>
                          <a:ea typeface="宋体"/>
                          <a:cs typeface="Times New Roman"/>
                        </a:rPr>
                        <a:t>投标人</a:t>
                      </a:r>
                      <a:r>
                        <a:rPr lang="en-US" sz="1000" kern="100" dirty="0">
                          <a:latin typeface="Times New Roman"/>
                          <a:ea typeface="宋体"/>
                          <a:cs typeface="Times New Roman"/>
                        </a:rPr>
                        <a:t> 1</a:t>
                      </a: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00" kern="100" dirty="0">
                          <a:latin typeface="Times New Roman"/>
                          <a:ea typeface="宋体"/>
                          <a:cs typeface="Times New Roman"/>
                        </a:rPr>
                        <a:t>（人民币：元）</a:t>
                      </a:r>
                    </a:p>
                  </a:txBody>
                  <a:tcPr marL="39007" marR="3900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00" kern="100" dirty="0">
                          <a:latin typeface="Times New Roman"/>
                          <a:ea typeface="宋体"/>
                          <a:cs typeface="Times New Roman"/>
                        </a:rPr>
                        <a:t>投标人</a:t>
                      </a:r>
                      <a:r>
                        <a:rPr lang="en-US" sz="1000" kern="100" dirty="0">
                          <a:latin typeface="Times New Roman"/>
                          <a:ea typeface="宋体"/>
                          <a:cs typeface="Times New Roman"/>
                        </a:rPr>
                        <a:t> 2</a:t>
                      </a: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latin typeface="Times New Roman"/>
                          <a:ea typeface="宋体"/>
                          <a:cs typeface="Times New Roman"/>
                        </a:rPr>
                        <a:t>(</a:t>
                      </a:r>
                      <a:r>
                        <a:rPr lang="zh-CN" sz="1000" kern="100" dirty="0">
                          <a:latin typeface="Times New Roman"/>
                          <a:ea typeface="宋体"/>
                          <a:cs typeface="Times New Roman"/>
                        </a:rPr>
                        <a:t>人民币：元</a:t>
                      </a:r>
                      <a:r>
                        <a:rPr lang="en-US" sz="1000" kern="100" dirty="0">
                          <a:latin typeface="Times New Roman"/>
                          <a:ea typeface="宋体"/>
                          <a:cs typeface="Times New Roman"/>
                        </a:rPr>
                        <a:t>)</a:t>
                      </a: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007" marR="3900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100">
                          <a:latin typeface="Times New Roman"/>
                          <a:ea typeface="宋体"/>
                          <a:cs typeface="Times New Roman"/>
                        </a:rPr>
                        <a:t>……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007" marR="3900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00" kern="100">
                          <a:latin typeface="Times New Roman"/>
                          <a:ea typeface="宋体"/>
                          <a:cs typeface="Times New Roman"/>
                        </a:rPr>
                        <a:t>投标人</a:t>
                      </a:r>
                      <a:r>
                        <a:rPr lang="en-US" sz="1000" kern="100">
                          <a:latin typeface="Times New Roman"/>
                          <a:ea typeface="宋体"/>
                          <a:cs typeface="Times New Roman"/>
                        </a:rPr>
                        <a:t> n-1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00" kern="100">
                          <a:latin typeface="Times New Roman"/>
                          <a:ea typeface="宋体"/>
                          <a:cs typeface="Times New Roman"/>
                        </a:rPr>
                        <a:t>（人民币：元）</a:t>
                      </a:r>
                    </a:p>
                  </a:txBody>
                  <a:tcPr marL="39007" marR="3900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00" kern="100">
                          <a:latin typeface="Times New Roman"/>
                          <a:ea typeface="宋体"/>
                          <a:cs typeface="Times New Roman"/>
                        </a:rPr>
                        <a:t>投标人</a:t>
                      </a:r>
                      <a:r>
                        <a:rPr lang="en-US" sz="1000" kern="100">
                          <a:latin typeface="Times New Roman"/>
                          <a:ea typeface="宋体"/>
                          <a:cs typeface="Times New Roman"/>
                        </a:rPr>
                        <a:t> n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00" kern="100">
                          <a:latin typeface="Times New Roman"/>
                          <a:ea typeface="宋体"/>
                          <a:cs typeface="Times New Roman"/>
                        </a:rPr>
                        <a:t>（人民币：元）</a:t>
                      </a:r>
                    </a:p>
                  </a:txBody>
                  <a:tcPr marL="39007" marR="3900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6129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latin typeface="Times New Roman"/>
                          <a:ea typeface="宋体"/>
                          <a:cs typeface="Times New Roman"/>
                        </a:rPr>
                        <a:t>   1</a:t>
                      </a: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007" marR="3900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00" kern="100">
                          <a:latin typeface="Times New Roman"/>
                          <a:ea typeface="宋体"/>
                          <a:cs typeface="Times New Roman"/>
                        </a:rPr>
                        <a:t>投标总报价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00" kern="100">
                          <a:latin typeface="Times New Roman"/>
                          <a:ea typeface="宋体"/>
                          <a:cs typeface="Times New Roman"/>
                        </a:rPr>
                        <a:t>（人民币：元）</a:t>
                      </a:r>
                    </a:p>
                  </a:txBody>
                  <a:tcPr marL="39007" marR="3900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007" marR="3900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007" marR="3900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007" marR="3900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007" marR="3900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007" marR="3900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6488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latin typeface="Times New Roman"/>
                          <a:ea typeface="宋体"/>
                          <a:cs typeface="Times New Roman"/>
                        </a:rPr>
                        <a:t>   2</a:t>
                      </a: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007" marR="3900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00" kern="100">
                          <a:latin typeface="Times New Roman"/>
                          <a:ea typeface="宋体"/>
                          <a:cs typeface="Times New Roman"/>
                        </a:rPr>
                        <a:t>报价排序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00" kern="100">
                          <a:latin typeface="Times New Roman"/>
                          <a:ea typeface="宋体"/>
                          <a:cs typeface="Times New Roman"/>
                        </a:rPr>
                        <a:t>（从低到高）</a:t>
                      </a:r>
                    </a:p>
                  </a:txBody>
                  <a:tcPr marL="39007" marR="3900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007" marR="3900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007" marR="3900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007" marR="3900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007" marR="3900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007" marR="3900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6488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latin typeface="Times New Roman"/>
                          <a:ea typeface="宋体"/>
                          <a:cs typeface="Times New Roman"/>
                        </a:rPr>
                        <a:t>   3</a:t>
                      </a: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007" marR="3900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00" kern="100">
                          <a:latin typeface="Times New Roman"/>
                          <a:ea typeface="宋体"/>
                          <a:cs typeface="Times New Roman"/>
                        </a:rPr>
                        <a:t>与最低标之差价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00" kern="100">
                          <a:latin typeface="Times New Roman"/>
                          <a:ea typeface="宋体"/>
                          <a:cs typeface="Times New Roman"/>
                        </a:rPr>
                        <a:t>（人民币：元）</a:t>
                      </a:r>
                    </a:p>
                  </a:txBody>
                  <a:tcPr marL="39007" marR="3900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007" marR="3900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007" marR="3900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007" marR="3900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007" marR="3900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007" marR="3900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6129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latin typeface="Times New Roman"/>
                          <a:ea typeface="宋体"/>
                          <a:cs typeface="Times New Roman"/>
                        </a:rPr>
                        <a:t>   4</a:t>
                      </a: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007" marR="3900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00" kern="100">
                          <a:latin typeface="Times New Roman"/>
                          <a:ea typeface="宋体"/>
                          <a:cs typeface="Times New Roman"/>
                        </a:rPr>
                        <a:t>与最低标相差百分比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00" kern="100">
                          <a:latin typeface="Times New Roman"/>
                          <a:ea typeface="宋体"/>
                          <a:cs typeface="Times New Roman"/>
                        </a:rPr>
                        <a:t>（％）</a:t>
                      </a:r>
                    </a:p>
                  </a:txBody>
                  <a:tcPr marL="39007" marR="3900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007" marR="3900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007" marR="3900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007" marR="3900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007" marR="3900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007" marR="3900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6488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latin typeface="Times New Roman"/>
                          <a:ea typeface="宋体"/>
                          <a:cs typeface="Times New Roman"/>
                        </a:rPr>
                        <a:t>   5</a:t>
                      </a: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007" marR="3900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00" kern="100" dirty="0">
                          <a:latin typeface="Times New Roman"/>
                          <a:ea typeface="宋体"/>
                          <a:cs typeface="Times New Roman"/>
                        </a:rPr>
                        <a:t>经济技术指标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00" kern="100" dirty="0">
                          <a:latin typeface="Times New Roman"/>
                          <a:ea typeface="宋体"/>
                          <a:cs typeface="Times New Roman"/>
                        </a:rPr>
                        <a:t>（元</a:t>
                      </a:r>
                      <a:r>
                        <a:rPr lang="en-US" sz="1000" kern="100" dirty="0" smtClean="0">
                          <a:latin typeface="Times New Roman"/>
                          <a:ea typeface="宋体"/>
                          <a:cs typeface="Times New Roman"/>
                        </a:rPr>
                        <a:t>/</a:t>
                      </a:r>
                      <a:r>
                        <a:rPr lang="en-US" sz="1000" kern="100" dirty="0" smtClean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m2</a:t>
                      </a:r>
                      <a:r>
                        <a:rPr lang="zh-CN" sz="1000" kern="100" dirty="0" smtClean="0">
                          <a:latin typeface="Times New Roman"/>
                          <a:ea typeface="宋体"/>
                          <a:cs typeface="Times New Roman"/>
                        </a:rPr>
                        <a:t>）</a:t>
                      </a: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007" marR="3900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007" marR="3900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007" marR="3900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007" marR="3900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007" marR="3900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007" marR="3900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72878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latin typeface="Times New Roman"/>
                          <a:ea typeface="宋体"/>
                          <a:cs typeface="Times New Roman"/>
                        </a:rPr>
                        <a:t>   6</a:t>
                      </a: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007" marR="3900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00" kern="100" dirty="0">
                          <a:latin typeface="Times New Roman"/>
                          <a:ea typeface="宋体"/>
                          <a:cs typeface="Times New Roman"/>
                        </a:rPr>
                        <a:t>与最高投标限价</a:t>
                      </a:r>
                      <a:r>
                        <a:rPr lang="en-US" sz="1000" kern="100" dirty="0">
                          <a:latin typeface="Times New Roman"/>
                          <a:ea typeface="宋体"/>
                          <a:cs typeface="Times New Roman"/>
                        </a:rPr>
                        <a:t>/</a:t>
                      </a:r>
                      <a:r>
                        <a:rPr lang="zh-CN" sz="1000" kern="100" dirty="0">
                          <a:latin typeface="Times New Roman"/>
                          <a:ea typeface="宋体"/>
                          <a:cs typeface="Times New Roman"/>
                        </a:rPr>
                        <a:t>标底价之差价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00" kern="100" dirty="0">
                          <a:latin typeface="Times New Roman"/>
                          <a:ea typeface="宋体"/>
                          <a:cs typeface="Times New Roman"/>
                        </a:rPr>
                        <a:t>（人民币：元）</a:t>
                      </a:r>
                    </a:p>
                  </a:txBody>
                  <a:tcPr marL="39007" marR="3900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007" marR="3900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007" marR="3900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007" marR="3900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007" marR="3900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007" marR="3900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72878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latin typeface="Times New Roman"/>
                          <a:ea typeface="宋体"/>
                          <a:cs typeface="Times New Roman"/>
                        </a:rPr>
                        <a:t>   7</a:t>
                      </a: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007" marR="3900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00" kern="100">
                          <a:latin typeface="Times New Roman"/>
                          <a:ea typeface="宋体"/>
                          <a:cs typeface="Times New Roman"/>
                        </a:rPr>
                        <a:t>与最高投标限价</a:t>
                      </a:r>
                      <a:r>
                        <a:rPr lang="en-US" sz="1000" kern="100">
                          <a:latin typeface="Times New Roman"/>
                          <a:ea typeface="宋体"/>
                          <a:cs typeface="Times New Roman"/>
                        </a:rPr>
                        <a:t>/</a:t>
                      </a:r>
                      <a:r>
                        <a:rPr lang="zh-CN" sz="1000" kern="100">
                          <a:latin typeface="Times New Roman"/>
                          <a:ea typeface="宋体"/>
                          <a:cs typeface="Times New Roman"/>
                        </a:rPr>
                        <a:t>标底价相差百分比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00" kern="100">
                          <a:latin typeface="Times New Roman"/>
                          <a:ea typeface="宋体"/>
                          <a:cs typeface="Times New Roman"/>
                        </a:rPr>
                        <a:t>（％）</a:t>
                      </a:r>
                    </a:p>
                  </a:txBody>
                  <a:tcPr marL="39007" marR="3900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007" marR="3900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007" marR="3900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007" marR="3900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007" marR="3900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007" marR="3900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6488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latin typeface="Times New Roman"/>
                          <a:ea typeface="宋体"/>
                          <a:cs typeface="Times New Roman"/>
                        </a:rPr>
                        <a:t>   8</a:t>
                      </a: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007" marR="3900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00" kern="100">
                          <a:latin typeface="Times New Roman"/>
                          <a:ea typeface="宋体"/>
                          <a:cs typeface="Times New Roman"/>
                        </a:rPr>
                        <a:t>报价计算错误</a:t>
                      </a:r>
                    </a:p>
                  </a:txBody>
                  <a:tcPr marL="39007" marR="3900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007" marR="3900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007" marR="3900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007" marR="3900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007" marR="3900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007" marR="3900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6488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latin typeface="Times New Roman"/>
                          <a:ea typeface="宋体"/>
                          <a:cs typeface="Times New Roman"/>
                        </a:rPr>
                        <a:t>   9</a:t>
                      </a: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007" marR="3900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00" kern="100">
                          <a:latin typeface="Times New Roman"/>
                          <a:ea typeface="宋体"/>
                          <a:cs typeface="Times New Roman"/>
                        </a:rPr>
                        <a:t>经校核后的总报价</a:t>
                      </a:r>
                    </a:p>
                  </a:txBody>
                  <a:tcPr marL="39007" marR="3900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007" marR="3900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007" marR="3900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007" marR="3900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007" marR="3900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9007" marR="3900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4"/>
          <p:cNvGrpSpPr>
            <a:grpSpLocks/>
          </p:cNvGrpSpPr>
          <p:nvPr/>
        </p:nvGrpSpPr>
        <p:grpSpPr bwMode="auto">
          <a:xfrm>
            <a:off x="633046" y="422275"/>
            <a:ext cx="4868008" cy="642938"/>
            <a:chOff x="632383" y="422260"/>
            <a:chExt cx="4868311" cy="642941"/>
          </a:xfrm>
        </p:grpSpPr>
        <p:pic>
          <p:nvPicPr>
            <p:cNvPr id="74765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632383" y="422260"/>
              <a:ext cx="969760" cy="642941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</p:spPr>
        </p:pic>
        <p:sp>
          <p:nvSpPr>
            <p:cNvPr id="74766" name="TextBox 6"/>
            <p:cNvSpPr txBox="1">
              <a:spLocks noChangeArrowheads="1"/>
            </p:cNvSpPr>
            <p:nvPr/>
          </p:nvSpPr>
          <p:spPr bwMode="auto">
            <a:xfrm>
              <a:off x="1503067" y="430185"/>
              <a:ext cx="3926189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2400">
                  <a:solidFill>
                    <a:srgbClr val="1D8AC8"/>
                  </a:solidFill>
                  <a:latin typeface="华文新魏" pitchFamily="2" charset="-122"/>
                  <a:ea typeface="华文新魏" pitchFamily="2" charset="-122"/>
                </a:rPr>
                <a:t>中国建设工程造价管理协会</a:t>
              </a:r>
            </a:p>
          </p:txBody>
        </p:sp>
        <p:sp>
          <p:nvSpPr>
            <p:cNvPr id="8" name="矩形 7"/>
            <p:cNvSpPr/>
            <p:nvPr/>
          </p:nvSpPr>
          <p:spPr>
            <a:xfrm>
              <a:off x="1502876" y="1008051"/>
              <a:ext cx="3997818" cy="46037"/>
            </a:xfrm>
            <a:prstGeom prst="rect">
              <a:avLst/>
            </a:prstGeom>
            <a:solidFill>
              <a:srgbClr val="1D8AC8"/>
            </a:solidFill>
            <a:ln>
              <a:solidFill>
                <a:srgbClr val="1D8AC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rgbClr val="FF0000"/>
                </a:solidFill>
              </a:endParaRPr>
            </a:p>
          </p:txBody>
        </p:sp>
      </p:grpSp>
      <p:sp>
        <p:nvSpPr>
          <p:cNvPr id="9" name="同侧圆角矩形 4"/>
          <p:cNvSpPr/>
          <p:nvPr/>
        </p:nvSpPr>
        <p:spPr bwMode="auto">
          <a:xfrm>
            <a:off x="6879997" y="428605"/>
            <a:ext cx="1450741" cy="714359"/>
          </a:xfrm>
          <a:prstGeom prst="rect">
            <a:avLst/>
          </a:prstGeom>
          <a:ln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lIns="247650" tIns="123825" rIns="247650" bIns="123825" spcCol="1270" anchor="ctr"/>
          <a:lstStyle/>
          <a:p>
            <a:pPr>
              <a:defRPr/>
            </a:pPr>
            <a:r>
              <a:rPr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  附  录</a:t>
            </a:r>
            <a:endParaRPr lang="zh-CN" altLang="zh-CN" sz="2400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Rectangle 1"/>
          <p:cNvSpPr>
            <a:spLocks noChangeArrowheads="1"/>
          </p:cNvSpPr>
          <p:nvPr/>
        </p:nvSpPr>
        <p:spPr bwMode="auto">
          <a:xfrm>
            <a:off x="2725602" y="1071546"/>
            <a:ext cx="4615994" cy="6103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165048" rIns="91440" bIns="165048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kumimoji="0" lang="x-none" altLang="zh-CN" dirty="0" smtClean="0" bmk="_Toc385509759">
                <a:solidFill>
                  <a:schemeClr val="tx1"/>
                </a:solidFill>
                <a:latin typeface="Cambria" pitchFamily="18" charset="0"/>
                <a:cs typeface="宋体" pitchFamily="2" charset="-122"/>
              </a:rPr>
              <a:t>附录D </a:t>
            </a:r>
            <a:r>
              <a:rPr kumimoji="0" lang="en-US" altLang="zh-CN" dirty="0" smtClean="0" bmk="_Toc385509759">
                <a:solidFill>
                  <a:schemeClr val="tx1"/>
                </a:solidFill>
                <a:latin typeface="Cambria" pitchFamily="18" charset="0"/>
                <a:cs typeface="宋体" pitchFamily="2" charset="-122"/>
              </a:rPr>
              <a:t>       </a:t>
            </a:r>
            <a:r>
              <a:rPr kumimoji="0" lang="x-none" altLang="zh-CN" dirty="0" smtClean="0" bmk="_Toc385509759">
                <a:solidFill>
                  <a:schemeClr val="tx1"/>
                </a:solidFill>
                <a:latin typeface="Cambria" pitchFamily="18" charset="0"/>
                <a:cs typeface="宋体" pitchFamily="2" charset="-122"/>
              </a:rPr>
              <a:t>发承包阶段</a:t>
            </a:r>
            <a:r>
              <a:rPr kumimoji="0" lang="zh-CN" altLang="en-US" dirty="0" smtClean="0" bmk="_Toc385509759">
                <a:solidFill>
                  <a:schemeClr val="tx1"/>
                </a:solidFill>
                <a:latin typeface="Cambria" pitchFamily="18" charset="0"/>
                <a:cs typeface="宋体" pitchFamily="2" charset="-122"/>
              </a:rPr>
              <a:t>格</a:t>
            </a:r>
            <a:r>
              <a:rPr kumimoji="0" lang="x-none" altLang="zh-CN" dirty="0" smtClean="0" bmk="_Toc385509759">
                <a:solidFill>
                  <a:schemeClr val="tx1"/>
                </a:solidFill>
                <a:latin typeface="Cambria" pitchFamily="18" charset="0"/>
                <a:cs typeface="宋体" pitchFamily="2" charset="-122"/>
              </a:rPr>
              <a:t>式</a:t>
            </a:r>
            <a:endParaRPr kumimoji="0" lang="zh-CN" altLang="en-US" dirty="0" smtClean="0" bmk="_Toc385509759">
              <a:solidFill>
                <a:schemeClr val="tx1"/>
              </a:solidFill>
              <a:latin typeface="Cambria" pitchFamily="18" charset="0"/>
              <a:cs typeface="宋体" pitchFamily="2" charset="-122"/>
            </a:endParaRPr>
          </a:p>
        </p:txBody>
      </p:sp>
      <p:sp>
        <p:nvSpPr>
          <p:cNvPr id="567297" name="Rectangle 1"/>
          <p:cNvSpPr>
            <a:spLocks noChangeArrowheads="1"/>
          </p:cNvSpPr>
          <p:nvPr/>
        </p:nvSpPr>
        <p:spPr bwMode="auto">
          <a:xfrm>
            <a:off x="681376" y="1500174"/>
            <a:ext cx="751747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kumimoji="0" lang="en-US" altLang="zh-CN" b="0" dirty="0" smtClean="0">
                <a:solidFill>
                  <a:schemeClr val="tx1"/>
                </a:solidFill>
                <a:latin typeface="+mn-ea"/>
                <a:ea typeface="+mn-ea"/>
                <a:cs typeface="Times New Roman" pitchFamily="18" charset="0"/>
              </a:rPr>
              <a:t>D.0.3 </a:t>
            </a:r>
            <a:r>
              <a:rPr kumimoji="0" lang="zh-CN" altLang="en-US" b="0" dirty="0" smtClean="0">
                <a:solidFill>
                  <a:schemeClr val="tx1"/>
                </a:solidFill>
                <a:latin typeface="+mn-ea"/>
                <a:ea typeface="+mn-ea"/>
                <a:cs typeface="Times New Roman" pitchFamily="18" charset="0"/>
              </a:rPr>
              <a:t>工程项目（单项工程）报价分析对比表可按表</a:t>
            </a:r>
            <a:r>
              <a:rPr kumimoji="0" lang="en-US" altLang="zh-CN" b="0" dirty="0" smtClean="0">
                <a:solidFill>
                  <a:schemeClr val="tx1"/>
                </a:solidFill>
                <a:latin typeface="+mn-ea"/>
                <a:ea typeface="+mn-ea"/>
                <a:cs typeface="Times New Roman" pitchFamily="18" charset="0"/>
              </a:rPr>
              <a:t>D.0.3</a:t>
            </a:r>
            <a:r>
              <a:rPr kumimoji="0" lang="zh-CN" altLang="en-US" b="0" dirty="0" smtClean="0">
                <a:solidFill>
                  <a:schemeClr val="tx1"/>
                </a:solidFill>
                <a:latin typeface="+mn-ea"/>
                <a:ea typeface="+mn-ea"/>
                <a:cs typeface="Times New Roman" pitchFamily="18" charset="0"/>
              </a:rPr>
              <a:t>编制。</a:t>
            </a:r>
          </a:p>
        </p:txBody>
      </p:sp>
      <p:sp>
        <p:nvSpPr>
          <p:cNvPr id="13" name="Rectangle 1"/>
          <p:cNvSpPr>
            <a:spLocks noChangeArrowheads="1"/>
          </p:cNvSpPr>
          <p:nvPr/>
        </p:nvSpPr>
        <p:spPr bwMode="auto">
          <a:xfrm>
            <a:off x="3055317" y="1857365"/>
            <a:ext cx="4154394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kumimoji="0" lang="zh-CN" altLang="en-US" sz="1400" dirty="0" smtClean="0">
                <a:solidFill>
                  <a:schemeClr val="tx1"/>
                </a:solidFill>
                <a:latin typeface="+mn-ea"/>
                <a:ea typeface="+mn-ea"/>
                <a:cs typeface="宋体" pitchFamily="2" charset="-122"/>
              </a:rPr>
              <a:t>表</a:t>
            </a:r>
            <a:r>
              <a:rPr kumimoji="0" lang="en-US" altLang="zh-CN" sz="1400" dirty="0" smtClean="0">
                <a:solidFill>
                  <a:schemeClr val="tx1"/>
                </a:solidFill>
                <a:latin typeface="+mn-ea"/>
                <a:ea typeface="+mn-ea"/>
                <a:cs typeface="宋体" pitchFamily="2" charset="-122"/>
              </a:rPr>
              <a:t>D.0.3  </a:t>
            </a:r>
            <a:r>
              <a:rPr kumimoji="0" lang="zh-CN" altLang="en-US" sz="1400" dirty="0" smtClean="0">
                <a:solidFill>
                  <a:schemeClr val="tx1"/>
                </a:solidFill>
                <a:latin typeface="+mn-ea"/>
                <a:ea typeface="+mn-ea"/>
                <a:cs typeface="宋体" pitchFamily="2" charset="-122"/>
              </a:rPr>
              <a:t>工程项目（单项工程）报价分析对比表</a:t>
            </a:r>
          </a:p>
        </p:txBody>
      </p:sp>
      <p:sp>
        <p:nvSpPr>
          <p:cNvPr id="541697" name="Rectangle 1"/>
          <p:cNvSpPr>
            <a:spLocks noChangeArrowheads="1"/>
          </p:cNvSpPr>
          <p:nvPr/>
        </p:nvSpPr>
        <p:spPr bwMode="auto">
          <a:xfrm>
            <a:off x="1208919" y="2214555"/>
            <a:ext cx="6660220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10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工程项目（单项工程）名称：</a:t>
            </a:r>
            <a:r>
              <a:rPr kumimoji="0" lang="zh-CN" altLang="en-US" sz="10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                                                         金额单位：元</a:t>
            </a:r>
            <a:endParaRPr kumimoji="0" lang="zh-CN" altLang="en-US" sz="10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graphicFrame>
        <p:nvGraphicFramePr>
          <p:cNvPr id="12" name="表格 11"/>
          <p:cNvGraphicFramePr>
            <a:graphicFrameLocks noGrp="1"/>
          </p:cNvGraphicFramePr>
          <p:nvPr/>
        </p:nvGraphicFramePr>
        <p:xfrm>
          <a:off x="1472691" y="2500306"/>
          <a:ext cx="6330505" cy="3021330"/>
        </p:xfrm>
        <a:graphic>
          <a:graphicData uri="http://schemas.openxmlformats.org/drawingml/2006/table">
            <a:tbl>
              <a:tblPr/>
              <a:tblGrid>
                <a:gridCol w="628197"/>
                <a:gridCol w="1346715"/>
                <a:gridCol w="1186296"/>
                <a:gridCol w="1227412"/>
                <a:gridCol w="819623"/>
                <a:gridCol w="1122262"/>
              </a:tblGrid>
              <a:tr h="41529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900" b="1" kern="100" dirty="0">
                          <a:latin typeface="Times New Roman"/>
                          <a:ea typeface="宋体"/>
                          <a:cs typeface="Times New Roman"/>
                        </a:rPr>
                        <a:t>序号</a:t>
                      </a:r>
                      <a:endParaRPr lang="zh-CN" sz="1050" b="1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900" b="1" kern="100" dirty="0">
                          <a:latin typeface="Times New Roman"/>
                          <a:ea typeface="宋体"/>
                          <a:cs typeface="Times New Roman"/>
                        </a:rPr>
                        <a:t>工程名称</a:t>
                      </a:r>
                      <a:endParaRPr lang="zh-CN" sz="1050" b="1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900" b="1" kern="100">
                          <a:latin typeface="Times New Roman"/>
                          <a:ea typeface="宋体"/>
                          <a:cs typeface="Times New Roman"/>
                        </a:rPr>
                        <a:t>投标金额</a:t>
                      </a:r>
                      <a:endParaRPr lang="zh-CN" sz="1050" b="1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900" b="1" kern="100">
                          <a:latin typeface="Times New Roman"/>
                          <a:ea typeface="宋体"/>
                          <a:cs typeface="Times New Roman"/>
                        </a:rPr>
                        <a:t>最高投标限价或标底金额</a:t>
                      </a:r>
                      <a:endParaRPr lang="zh-CN" sz="1050" b="1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900" b="1" kern="100">
                          <a:latin typeface="Times New Roman"/>
                          <a:ea typeface="宋体"/>
                          <a:cs typeface="Times New Roman"/>
                        </a:rPr>
                        <a:t>差额</a:t>
                      </a:r>
                      <a:endParaRPr lang="zh-CN" sz="1050" b="1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900" b="1" kern="100" dirty="0">
                          <a:latin typeface="Times New Roman"/>
                          <a:ea typeface="宋体"/>
                          <a:cs typeface="Times New Roman"/>
                        </a:rPr>
                        <a:t>备注</a:t>
                      </a:r>
                      <a:endParaRPr lang="zh-CN" sz="1050" b="1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 dirty="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 dirty="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3305" marR="633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3305" marR="633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 dirty="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 dirty="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 dirty="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3305" marR="633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 dirty="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3305" marR="633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 dirty="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3305" marR="633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3305" marR="633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3305" marR="633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3305" marR="633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3305" marR="633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3305" marR="633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3305" marR="633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3305" marR="633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3305" marR="633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3305" marR="633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3305" marR="633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3305" marR="633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3305" marR="633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3305" marR="633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3305" marR="633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3305" marR="633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3305" marR="633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3305" marR="633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3305" marR="633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3305" marR="633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3305" marR="633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3305" marR="633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3305" marR="633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3305" marR="633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3305" marR="633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3305" marR="633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3305" marR="633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3305" marR="633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3305" marR="633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3305" marR="633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3305" marR="633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3305" marR="633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900" b="1" kern="100" dirty="0">
                          <a:latin typeface="Times New Roman"/>
                          <a:ea typeface="宋体"/>
                          <a:cs typeface="Times New Roman"/>
                        </a:rPr>
                        <a:t>合计</a:t>
                      </a:r>
                      <a:endParaRPr lang="zh-CN" sz="1050" b="1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3305" marR="633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3305" marR="633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 dirty="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4"/>
          <p:cNvGrpSpPr>
            <a:grpSpLocks/>
          </p:cNvGrpSpPr>
          <p:nvPr/>
        </p:nvGrpSpPr>
        <p:grpSpPr bwMode="auto">
          <a:xfrm>
            <a:off x="633046" y="422275"/>
            <a:ext cx="4868008" cy="642938"/>
            <a:chOff x="632383" y="422260"/>
            <a:chExt cx="4868311" cy="642941"/>
          </a:xfrm>
        </p:grpSpPr>
        <p:pic>
          <p:nvPicPr>
            <p:cNvPr id="74765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632383" y="422260"/>
              <a:ext cx="969760" cy="642941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</p:spPr>
        </p:pic>
        <p:sp>
          <p:nvSpPr>
            <p:cNvPr id="74766" name="TextBox 6"/>
            <p:cNvSpPr txBox="1">
              <a:spLocks noChangeArrowheads="1"/>
            </p:cNvSpPr>
            <p:nvPr/>
          </p:nvSpPr>
          <p:spPr bwMode="auto">
            <a:xfrm>
              <a:off x="1503067" y="430185"/>
              <a:ext cx="3926189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2400">
                  <a:solidFill>
                    <a:srgbClr val="1D8AC8"/>
                  </a:solidFill>
                  <a:latin typeface="华文新魏" pitchFamily="2" charset="-122"/>
                  <a:ea typeface="华文新魏" pitchFamily="2" charset="-122"/>
                </a:rPr>
                <a:t>中国建设工程造价管理协会</a:t>
              </a:r>
            </a:p>
          </p:txBody>
        </p:sp>
        <p:sp>
          <p:nvSpPr>
            <p:cNvPr id="8" name="矩形 7"/>
            <p:cNvSpPr/>
            <p:nvPr/>
          </p:nvSpPr>
          <p:spPr>
            <a:xfrm>
              <a:off x="1502876" y="1008051"/>
              <a:ext cx="3997818" cy="46037"/>
            </a:xfrm>
            <a:prstGeom prst="rect">
              <a:avLst/>
            </a:prstGeom>
            <a:solidFill>
              <a:srgbClr val="1D8AC8"/>
            </a:solidFill>
            <a:ln>
              <a:solidFill>
                <a:srgbClr val="1D8AC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rgbClr val="FF0000"/>
                </a:solidFill>
              </a:endParaRPr>
            </a:p>
          </p:txBody>
        </p:sp>
      </p:grpSp>
      <p:sp>
        <p:nvSpPr>
          <p:cNvPr id="9" name="同侧圆角矩形 4"/>
          <p:cNvSpPr/>
          <p:nvPr/>
        </p:nvSpPr>
        <p:spPr bwMode="auto">
          <a:xfrm>
            <a:off x="6879997" y="428605"/>
            <a:ext cx="1450741" cy="714359"/>
          </a:xfrm>
          <a:prstGeom prst="rect">
            <a:avLst/>
          </a:prstGeom>
          <a:ln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lIns="247650" tIns="123825" rIns="247650" bIns="123825" spcCol="1270" anchor="ctr"/>
          <a:lstStyle/>
          <a:p>
            <a:pPr>
              <a:defRPr/>
            </a:pPr>
            <a:r>
              <a:rPr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  附  录</a:t>
            </a:r>
            <a:endParaRPr lang="zh-CN" altLang="zh-CN" sz="2400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Rectangle 1"/>
          <p:cNvSpPr>
            <a:spLocks noChangeArrowheads="1"/>
          </p:cNvSpPr>
          <p:nvPr/>
        </p:nvSpPr>
        <p:spPr bwMode="auto">
          <a:xfrm>
            <a:off x="2725602" y="1071546"/>
            <a:ext cx="4615994" cy="6103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165048" rIns="91440" bIns="165048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kumimoji="0" lang="x-none" altLang="zh-CN" dirty="0" smtClean="0" bmk="_Toc385509759">
                <a:solidFill>
                  <a:schemeClr val="tx1"/>
                </a:solidFill>
                <a:latin typeface="Cambria" pitchFamily="18" charset="0"/>
                <a:cs typeface="宋体" pitchFamily="2" charset="-122"/>
              </a:rPr>
              <a:t>附录D </a:t>
            </a:r>
            <a:r>
              <a:rPr kumimoji="0" lang="en-US" altLang="zh-CN" dirty="0" smtClean="0" bmk="_Toc385509759">
                <a:solidFill>
                  <a:schemeClr val="tx1"/>
                </a:solidFill>
                <a:latin typeface="Cambria" pitchFamily="18" charset="0"/>
                <a:cs typeface="宋体" pitchFamily="2" charset="-122"/>
              </a:rPr>
              <a:t>       </a:t>
            </a:r>
            <a:r>
              <a:rPr kumimoji="0" lang="x-none" altLang="zh-CN" dirty="0" smtClean="0" bmk="_Toc385509759">
                <a:solidFill>
                  <a:schemeClr val="tx1"/>
                </a:solidFill>
                <a:latin typeface="Cambria" pitchFamily="18" charset="0"/>
                <a:cs typeface="宋体" pitchFamily="2" charset="-122"/>
              </a:rPr>
              <a:t>发承包阶段</a:t>
            </a:r>
            <a:r>
              <a:rPr kumimoji="0" lang="zh-CN" altLang="en-US" dirty="0" smtClean="0" bmk="_Toc385509759">
                <a:solidFill>
                  <a:schemeClr val="tx1"/>
                </a:solidFill>
                <a:latin typeface="Cambria" pitchFamily="18" charset="0"/>
                <a:cs typeface="宋体" pitchFamily="2" charset="-122"/>
              </a:rPr>
              <a:t>格</a:t>
            </a:r>
            <a:r>
              <a:rPr kumimoji="0" lang="x-none" altLang="zh-CN" dirty="0" smtClean="0" bmk="_Toc385509759">
                <a:solidFill>
                  <a:schemeClr val="tx1"/>
                </a:solidFill>
                <a:latin typeface="Cambria" pitchFamily="18" charset="0"/>
                <a:cs typeface="宋体" pitchFamily="2" charset="-122"/>
              </a:rPr>
              <a:t>式</a:t>
            </a:r>
            <a:endParaRPr kumimoji="0" lang="zh-CN" altLang="en-US" dirty="0" smtClean="0" bmk="_Toc385509759">
              <a:solidFill>
                <a:schemeClr val="tx1"/>
              </a:solidFill>
              <a:latin typeface="Cambria" pitchFamily="18" charset="0"/>
              <a:cs typeface="宋体" pitchFamily="2" charset="-122"/>
            </a:endParaRPr>
          </a:p>
        </p:txBody>
      </p:sp>
      <p:sp>
        <p:nvSpPr>
          <p:cNvPr id="567297" name="Rectangle 1"/>
          <p:cNvSpPr>
            <a:spLocks noChangeArrowheads="1"/>
          </p:cNvSpPr>
          <p:nvPr/>
        </p:nvSpPr>
        <p:spPr bwMode="auto">
          <a:xfrm>
            <a:off x="681376" y="1500174"/>
            <a:ext cx="751747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kumimoji="0" lang="en-US" altLang="zh-CN" b="0" dirty="0" smtClean="0">
                <a:solidFill>
                  <a:schemeClr val="tx1"/>
                </a:solidFill>
                <a:latin typeface="+mn-ea"/>
                <a:ea typeface="+mn-ea"/>
                <a:cs typeface="Times New Roman" pitchFamily="18" charset="0"/>
              </a:rPr>
              <a:t>D.0.4 </a:t>
            </a:r>
            <a:r>
              <a:rPr kumimoji="0" lang="zh-CN" altLang="en-US" b="0" dirty="0" smtClean="0">
                <a:solidFill>
                  <a:schemeClr val="tx1"/>
                </a:solidFill>
                <a:latin typeface="+mn-ea"/>
                <a:ea typeface="+mn-ea"/>
                <a:cs typeface="Times New Roman" pitchFamily="18" charset="0"/>
              </a:rPr>
              <a:t>工程报价分析对比表可按表</a:t>
            </a:r>
            <a:r>
              <a:rPr kumimoji="0" lang="en-US" altLang="zh-CN" b="0" dirty="0" smtClean="0">
                <a:solidFill>
                  <a:schemeClr val="tx1"/>
                </a:solidFill>
                <a:latin typeface="+mn-ea"/>
                <a:ea typeface="+mn-ea"/>
                <a:cs typeface="Times New Roman" pitchFamily="18" charset="0"/>
              </a:rPr>
              <a:t>D.0.4</a:t>
            </a:r>
            <a:r>
              <a:rPr kumimoji="0" lang="zh-CN" altLang="en-US" b="0" dirty="0" smtClean="0">
                <a:solidFill>
                  <a:schemeClr val="tx1"/>
                </a:solidFill>
                <a:latin typeface="+mn-ea"/>
                <a:ea typeface="+mn-ea"/>
                <a:cs typeface="Times New Roman" pitchFamily="18" charset="0"/>
              </a:rPr>
              <a:t>编制。</a:t>
            </a:r>
          </a:p>
        </p:txBody>
      </p:sp>
      <p:sp>
        <p:nvSpPr>
          <p:cNvPr id="13" name="Rectangle 1"/>
          <p:cNvSpPr>
            <a:spLocks noChangeArrowheads="1"/>
          </p:cNvSpPr>
          <p:nvPr/>
        </p:nvSpPr>
        <p:spPr bwMode="auto">
          <a:xfrm>
            <a:off x="3385030" y="1857365"/>
            <a:ext cx="4154394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kumimoji="0" lang="zh-CN" altLang="en-US" sz="1400" dirty="0" smtClean="0">
                <a:solidFill>
                  <a:schemeClr val="tx1"/>
                </a:solidFill>
                <a:latin typeface="+mn-ea"/>
                <a:ea typeface="+mn-ea"/>
                <a:cs typeface="宋体" pitchFamily="2" charset="-122"/>
              </a:rPr>
              <a:t>表</a:t>
            </a:r>
            <a:r>
              <a:rPr kumimoji="0" lang="en-US" altLang="zh-CN" sz="1400" dirty="0" smtClean="0">
                <a:solidFill>
                  <a:schemeClr val="tx1"/>
                </a:solidFill>
                <a:latin typeface="+mn-ea"/>
                <a:cs typeface="宋体" pitchFamily="2" charset="-122"/>
              </a:rPr>
              <a:t>D.0.4</a:t>
            </a:r>
            <a:r>
              <a:rPr kumimoji="0" lang="en-US" altLang="en-US" sz="1400" dirty="0" smtClean="0">
                <a:solidFill>
                  <a:schemeClr val="tx1"/>
                </a:solidFill>
                <a:latin typeface="+mn-ea"/>
                <a:ea typeface="+mn-ea"/>
                <a:cs typeface="宋体" pitchFamily="2" charset="-122"/>
              </a:rPr>
              <a:t>   </a:t>
            </a:r>
            <a:r>
              <a:rPr kumimoji="0" lang="zh-CN" altLang="en-US" sz="1400" dirty="0" smtClean="0">
                <a:solidFill>
                  <a:schemeClr val="tx1"/>
                </a:solidFill>
                <a:latin typeface="+mn-ea"/>
                <a:ea typeface="+mn-ea"/>
                <a:cs typeface="宋体" pitchFamily="2" charset="-122"/>
              </a:rPr>
              <a:t>工程报价分析对比表</a:t>
            </a:r>
          </a:p>
        </p:txBody>
      </p:sp>
      <p:sp>
        <p:nvSpPr>
          <p:cNvPr id="543745" name="Rectangle 1"/>
          <p:cNvSpPr>
            <a:spLocks noChangeArrowheads="1"/>
          </p:cNvSpPr>
          <p:nvPr/>
        </p:nvSpPr>
        <p:spPr bwMode="auto">
          <a:xfrm>
            <a:off x="2132117" y="2143117"/>
            <a:ext cx="5891357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10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单位工程名称：</a:t>
            </a:r>
            <a:r>
              <a:rPr kumimoji="0" lang="zh-CN" altLang="en-US" sz="10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                                                               金额单位：元</a:t>
            </a:r>
            <a:endParaRPr kumimoji="0" lang="zh-CN" altLang="en-US" sz="10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graphicFrame>
        <p:nvGraphicFramePr>
          <p:cNvPr id="14" name="表格 13"/>
          <p:cNvGraphicFramePr>
            <a:graphicFrameLocks noGrp="1"/>
          </p:cNvGraphicFramePr>
          <p:nvPr/>
        </p:nvGraphicFramePr>
        <p:xfrm>
          <a:off x="2066175" y="2428868"/>
          <a:ext cx="5309382" cy="3310890"/>
        </p:xfrm>
        <a:graphic>
          <a:graphicData uri="http://schemas.openxmlformats.org/drawingml/2006/table">
            <a:tbl>
              <a:tblPr/>
              <a:tblGrid>
                <a:gridCol w="453683"/>
                <a:gridCol w="1425526"/>
                <a:gridCol w="889782"/>
                <a:gridCol w="1035734"/>
                <a:gridCol w="543951"/>
                <a:gridCol w="960706"/>
              </a:tblGrid>
              <a:tr h="41529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00" b="1" kern="100" dirty="0">
                          <a:latin typeface="Times New Roman"/>
                          <a:ea typeface="宋体"/>
                          <a:cs typeface="Times New Roman"/>
                        </a:rPr>
                        <a:t>序号</a:t>
                      </a:r>
                    </a:p>
                  </a:txBody>
                  <a:tcPr marL="63305" marR="633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00" b="1" kern="100" dirty="0">
                          <a:latin typeface="Times New Roman"/>
                          <a:ea typeface="宋体"/>
                          <a:cs typeface="Times New Roman"/>
                        </a:rPr>
                        <a:t>工程名称</a:t>
                      </a:r>
                    </a:p>
                  </a:txBody>
                  <a:tcPr marL="63305" marR="633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00" b="1" kern="100" dirty="0">
                          <a:latin typeface="Times New Roman"/>
                          <a:ea typeface="宋体"/>
                          <a:cs typeface="Times New Roman"/>
                        </a:rPr>
                        <a:t>投标金额</a:t>
                      </a:r>
                    </a:p>
                  </a:txBody>
                  <a:tcPr marL="63305" marR="633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00" b="1" kern="100" dirty="0">
                          <a:latin typeface="Times New Roman"/>
                          <a:ea typeface="宋体"/>
                          <a:cs typeface="Times New Roman"/>
                        </a:rPr>
                        <a:t>最高投标限价或标底金额</a:t>
                      </a:r>
                    </a:p>
                  </a:txBody>
                  <a:tcPr marL="63305" marR="633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00" b="1" kern="100" dirty="0">
                          <a:latin typeface="Times New Roman"/>
                          <a:ea typeface="宋体"/>
                          <a:cs typeface="Times New Roman"/>
                        </a:rPr>
                        <a:t>差额</a:t>
                      </a:r>
                    </a:p>
                  </a:txBody>
                  <a:tcPr marL="63305" marR="633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00" b="1" kern="100" dirty="0">
                          <a:latin typeface="Times New Roman"/>
                          <a:ea typeface="宋体"/>
                          <a:cs typeface="Times New Roman"/>
                        </a:rPr>
                        <a:t>备注</a:t>
                      </a:r>
                    </a:p>
                  </a:txBody>
                  <a:tcPr marL="63305" marR="633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100">
                          <a:latin typeface="宋体"/>
                          <a:ea typeface="宋体"/>
                          <a:cs typeface="Times New Roman"/>
                        </a:rPr>
                        <a:t>1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00" kern="100" dirty="0">
                          <a:latin typeface="Times New Roman"/>
                          <a:ea typeface="宋体"/>
                          <a:cs typeface="Times New Roman"/>
                        </a:rPr>
                        <a:t>分部分项工程费合计</a:t>
                      </a:r>
                    </a:p>
                  </a:txBody>
                  <a:tcPr marL="63305" marR="633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kern="100" dirty="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kern="100" dirty="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kern="100" dirty="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kern="100" dirty="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kern="100" dirty="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100">
                          <a:latin typeface="宋体"/>
                          <a:ea typeface="宋体"/>
                          <a:cs typeface="Times New Roman"/>
                        </a:rPr>
                        <a:t>2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00" kern="100">
                          <a:latin typeface="Times New Roman"/>
                          <a:ea typeface="宋体"/>
                          <a:cs typeface="Times New Roman"/>
                        </a:rPr>
                        <a:t>措施项目费合计</a:t>
                      </a:r>
                    </a:p>
                  </a:txBody>
                  <a:tcPr marL="63305" marR="633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kern="100" dirty="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3305" marR="633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3305" marR="633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3305" marR="633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kern="100" dirty="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3305" marR="633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3305" marR="633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kern="100" dirty="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3305" marR="633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100">
                          <a:latin typeface="宋体"/>
                          <a:ea typeface="宋体"/>
                          <a:cs typeface="Times New Roman"/>
                        </a:rPr>
                        <a:t>3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00" kern="100">
                          <a:latin typeface="Times New Roman"/>
                          <a:ea typeface="宋体"/>
                          <a:cs typeface="Times New Roman"/>
                        </a:rPr>
                        <a:t>其他项目费合计</a:t>
                      </a:r>
                    </a:p>
                  </a:txBody>
                  <a:tcPr marL="63305" marR="633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3305" marR="633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kern="100" dirty="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3305" marR="633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3305" marR="633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kern="100" dirty="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3305" marR="633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3305" marR="633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kern="100" dirty="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3305" marR="633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3305" marR="633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kern="100" dirty="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3305" marR="633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3305" marR="633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kern="100" dirty="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3305" marR="633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3305" marR="633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kern="100" dirty="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3305" marR="633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3305" marR="633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kern="100" dirty="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3305" marR="633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kern="100" dirty="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3305" marR="633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3305" marR="633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kern="100" dirty="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3305" marR="633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3305" marR="633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kern="100" dirty="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3305" marR="633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3305" marR="633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kern="100" dirty="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kern="100" dirty="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00" kern="100">
                          <a:latin typeface="Times New Roman"/>
                          <a:ea typeface="宋体"/>
                          <a:cs typeface="Times New Roman"/>
                        </a:rPr>
                        <a:t>合计</a:t>
                      </a:r>
                    </a:p>
                  </a:txBody>
                  <a:tcPr marL="63305" marR="633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3305" marR="633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3305" marR="633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kern="100" dirty="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4"/>
          <p:cNvGrpSpPr>
            <a:grpSpLocks/>
          </p:cNvGrpSpPr>
          <p:nvPr/>
        </p:nvGrpSpPr>
        <p:grpSpPr bwMode="auto">
          <a:xfrm>
            <a:off x="633046" y="422275"/>
            <a:ext cx="4868008" cy="642938"/>
            <a:chOff x="632383" y="422260"/>
            <a:chExt cx="4868311" cy="642941"/>
          </a:xfrm>
        </p:grpSpPr>
        <p:pic>
          <p:nvPicPr>
            <p:cNvPr id="74765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632383" y="422260"/>
              <a:ext cx="969760" cy="642941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</p:spPr>
        </p:pic>
        <p:sp>
          <p:nvSpPr>
            <p:cNvPr id="74766" name="TextBox 6"/>
            <p:cNvSpPr txBox="1">
              <a:spLocks noChangeArrowheads="1"/>
            </p:cNvSpPr>
            <p:nvPr/>
          </p:nvSpPr>
          <p:spPr bwMode="auto">
            <a:xfrm>
              <a:off x="1503067" y="430185"/>
              <a:ext cx="3926189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2400">
                  <a:solidFill>
                    <a:srgbClr val="1D8AC8"/>
                  </a:solidFill>
                  <a:latin typeface="华文新魏" pitchFamily="2" charset="-122"/>
                  <a:ea typeface="华文新魏" pitchFamily="2" charset="-122"/>
                </a:rPr>
                <a:t>中国建设工程造价管理协会</a:t>
              </a:r>
            </a:p>
          </p:txBody>
        </p:sp>
        <p:sp>
          <p:nvSpPr>
            <p:cNvPr id="8" name="矩形 7"/>
            <p:cNvSpPr/>
            <p:nvPr/>
          </p:nvSpPr>
          <p:spPr>
            <a:xfrm>
              <a:off x="1502876" y="1008051"/>
              <a:ext cx="3997818" cy="46037"/>
            </a:xfrm>
            <a:prstGeom prst="rect">
              <a:avLst/>
            </a:prstGeom>
            <a:solidFill>
              <a:srgbClr val="1D8AC8"/>
            </a:solidFill>
            <a:ln>
              <a:solidFill>
                <a:srgbClr val="1D8AC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rgbClr val="FF0000"/>
                </a:solidFill>
              </a:endParaRPr>
            </a:p>
          </p:txBody>
        </p:sp>
      </p:grpSp>
      <p:sp>
        <p:nvSpPr>
          <p:cNvPr id="9" name="同侧圆角矩形 4"/>
          <p:cNvSpPr/>
          <p:nvPr/>
        </p:nvSpPr>
        <p:spPr bwMode="auto">
          <a:xfrm>
            <a:off x="6879997" y="428605"/>
            <a:ext cx="1450741" cy="714359"/>
          </a:xfrm>
          <a:prstGeom prst="rect">
            <a:avLst/>
          </a:prstGeom>
          <a:ln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lIns="247650" tIns="123825" rIns="247650" bIns="123825" spcCol="1270" anchor="ctr"/>
          <a:lstStyle/>
          <a:p>
            <a:pPr>
              <a:defRPr/>
            </a:pPr>
            <a:r>
              <a:rPr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  附  录</a:t>
            </a:r>
            <a:endParaRPr lang="zh-CN" altLang="zh-CN" sz="2400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Rectangle 1"/>
          <p:cNvSpPr>
            <a:spLocks noChangeArrowheads="1"/>
          </p:cNvSpPr>
          <p:nvPr/>
        </p:nvSpPr>
        <p:spPr bwMode="auto">
          <a:xfrm>
            <a:off x="2725602" y="1071546"/>
            <a:ext cx="4615994" cy="6103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165048" rIns="91440" bIns="165048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kumimoji="0" lang="x-none" altLang="zh-CN" dirty="0" smtClean="0" bmk="_Toc385509759">
                <a:solidFill>
                  <a:schemeClr val="tx1"/>
                </a:solidFill>
                <a:latin typeface="Cambria" pitchFamily="18" charset="0"/>
                <a:cs typeface="宋体" pitchFamily="2" charset="-122"/>
              </a:rPr>
              <a:t>附录D </a:t>
            </a:r>
            <a:r>
              <a:rPr kumimoji="0" lang="en-US" altLang="zh-CN" dirty="0" smtClean="0" bmk="_Toc385509759">
                <a:solidFill>
                  <a:schemeClr val="tx1"/>
                </a:solidFill>
                <a:latin typeface="Cambria" pitchFamily="18" charset="0"/>
                <a:cs typeface="宋体" pitchFamily="2" charset="-122"/>
              </a:rPr>
              <a:t>       </a:t>
            </a:r>
            <a:r>
              <a:rPr kumimoji="0" lang="x-none" altLang="zh-CN" dirty="0" smtClean="0" bmk="_Toc385509759">
                <a:solidFill>
                  <a:schemeClr val="tx1"/>
                </a:solidFill>
                <a:latin typeface="Cambria" pitchFamily="18" charset="0"/>
                <a:cs typeface="宋体" pitchFamily="2" charset="-122"/>
              </a:rPr>
              <a:t>发承包阶段</a:t>
            </a:r>
            <a:r>
              <a:rPr kumimoji="0" lang="zh-CN" altLang="en-US" dirty="0" smtClean="0" bmk="_Toc385509759">
                <a:solidFill>
                  <a:schemeClr val="tx1"/>
                </a:solidFill>
                <a:latin typeface="Cambria" pitchFamily="18" charset="0"/>
                <a:cs typeface="宋体" pitchFamily="2" charset="-122"/>
              </a:rPr>
              <a:t>格</a:t>
            </a:r>
            <a:r>
              <a:rPr kumimoji="0" lang="x-none" altLang="zh-CN" dirty="0" smtClean="0" bmk="_Toc385509759">
                <a:solidFill>
                  <a:schemeClr val="tx1"/>
                </a:solidFill>
                <a:latin typeface="Cambria" pitchFamily="18" charset="0"/>
                <a:cs typeface="宋体" pitchFamily="2" charset="-122"/>
              </a:rPr>
              <a:t>式</a:t>
            </a:r>
            <a:endParaRPr kumimoji="0" lang="zh-CN" altLang="en-US" dirty="0" smtClean="0" bmk="_Toc385509759">
              <a:solidFill>
                <a:schemeClr val="tx1"/>
              </a:solidFill>
              <a:latin typeface="Cambria" pitchFamily="18" charset="0"/>
              <a:cs typeface="宋体" pitchFamily="2" charset="-122"/>
            </a:endParaRPr>
          </a:p>
        </p:txBody>
      </p:sp>
      <p:sp>
        <p:nvSpPr>
          <p:cNvPr id="567297" name="Rectangle 1"/>
          <p:cNvSpPr>
            <a:spLocks noChangeArrowheads="1"/>
          </p:cNvSpPr>
          <p:nvPr/>
        </p:nvSpPr>
        <p:spPr bwMode="auto">
          <a:xfrm>
            <a:off x="681376" y="1500174"/>
            <a:ext cx="751747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kumimoji="0" lang="en-US" altLang="zh-CN" b="0" dirty="0" smtClean="0">
                <a:solidFill>
                  <a:schemeClr val="tx1"/>
                </a:solidFill>
                <a:latin typeface="+mn-ea"/>
                <a:ea typeface="+mn-ea"/>
                <a:cs typeface="Times New Roman" pitchFamily="18" charset="0"/>
              </a:rPr>
              <a:t>D.0.5 </a:t>
            </a:r>
            <a:r>
              <a:rPr kumimoji="0" lang="zh-CN" altLang="en-US" b="0" dirty="0" smtClean="0">
                <a:solidFill>
                  <a:schemeClr val="tx1"/>
                </a:solidFill>
                <a:latin typeface="+mn-ea"/>
                <a:ea typeface="+mn-ea"/>
                <a:cs typeface="Times New Roman" pitchFamily="18" charset="0"/>
              </a:rPr>
              <a:t>工程造价分析对比表可按表</a:t>
            </a:r>
            <a:r>
              <a:rPr kumimoji="0" lang="en-US" altLang="zh-CN" b="0" dirty="0" smtClean="0">
                <a:solidFill>
                  <a:schemeClr val="tx1"/>
                </a:solidFill>
                <a:latin typeface="+mn-ea"/>
                <a:ea typeface="+mn-ea"/>
                <a:cs typeface="Times New Roman" pitchFamily="18" charset="0"/>
              </a:rPr>
              <a:t>D.0.5</a:t>
            </a:r>
            <a:r>
              <a:rPr kumimoji="0" lang="zh-CN" altLang="en-US" b="0" dirty="0" smtClean="0">
                <a:solidFill>
                  <a:schemeClr val="tx1"/>
                </a:solidFill>
                <a:latin typeface="+mn-ea"/>
                <a:ea typeface="+mn-ea"/>
                <a:cs typeface="Times New Roman" pitchFamily="18" charset="0"/>
              </a:rPr>
              <a:t>编制。</a:t>
            </a:r>
          </a:p>
        </p:txBody>
      </p:sp>
      <p:sp>
        <p:nvSpPr>
          <p:cNvPr id="13" name="Rectangle 1"/>
          <p:cNvSpPr>
            <a:spLocks noChangeArrowheads="1"/>
          </p:cNvSpPr>
          <p:nvPr/>
        </p:nvSpPr>
        <p:spPr bwMode="auto">
          <a:xfrm>
            <a:off x="3385030" y="1857365"/>
            <a:ext cx="4154394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kumimoji="0" lang="zh-CN" altLang="en-US" sz="1400" dirty="0" smtClean="0">
                <a:solidFill>
                  <a:schemeClr val="tx1"/>
                </a:solidFill>
                <a:latin typeface="+mn-ea"/>
                <a:ea typeface="+mn-ea"/>
                <a:cs typeface="宋体" pitchFamily="2" charset="-122"/>
              </a:rPr>
              <a:t>表</a:t>
            </a:r>
            <a:r>
              <a:rPr kumimoji="0" lang="en-US" altLang="zh-CN" sz="1400" dirty="0" smtClean="0">
                <a:solidFill>
                  <a:schemeClr val="tx1"/>
                </a:solidFill>
                <a:latin typeface="+mn-ea"/>
                <a:cs typeface="宋体" pitchFamily="2" charset="-122"/>
              </a:rPr>
              <a:t>D.0.5   </a:t>
            </a:r>
            <a:r>
              <a:rPr kumimoji="0" lang="zh-CN" altLang="en-US" sz="1400" dirty="0" smtClean="0">
                <a:solidFill>
                  <a:schemeClr val="tx1"/>
                </a:solidFill>
                <a:latin typeface="+mn-ea"/>
                <a:ea typeface="+mn-ea"/>
                <a:cs typeface="宋体" pitchFamily="2" charset="-122"/>
              </a:rPr>
              <a:t>工程造价分析对比表</a:t>
            </a:r>
          </a:p>
        </p:txBody>
      </p:sp>
      <p:sp>
        <p:nvSpPr>
          <p:cNvPr id="545793" name="Rectangle 1"/>
          <p:cNvSpPr>
            <a:spLocks noChangeArrowheads="1"/>
          </p:cNvSpPr>
          <p:nvPr/>
        </p:nvSpPr>
        <p:spPr bwMode="auto">
          <a:xfrm>
            <a:off x="1868346" y="2182648"/>
            <a:ext cx="6330506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286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10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分部分项</a:t>
            </a:r>
            <a:r>
              <a:rPr kumimoji="0" lang="en-US" altLang="zh-CN" sz="10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(</a:t>
            </a:r>
            <a:r>
              <a:rPr kumimoji="0" lang="zh-CN" altLang="en-US" sz="10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措施、其他</a:t>
            </a:r>
            <a:r>
              <a:rPr kumimoji="0" lang="en-US" altLang="zh-CN" sz="10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)</a:t>
            </a:r>
            <a:r>
              <a:rPr kumimoji="0" lang="zh-CN" altLang="en-US" sz="10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工程名称：                                                                               金额单位：元</a:t>
            </a:r>
            <a:endParaRPr kumimoji="0" lang="zh-CN" altLang="en-US" sz="10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graphicFrame>
        <p:nvGraphicFramePr>
          <p:cNvPr id="15" name="表格 14"/>
          <p:cNvGraphicFramePr>
            <a:graphicFrameLocks noGrp="1"/>
          </p:cNvGraphicFramePr>
          <p:nvPr/>
        </p:nvGraphicFramePr>
        <p:xfrm>
          <a:off x="1670518" y="2500306"/>
          <a:ext cx="5944772" cy="3432810"/>
        </p:xfrm>
        <a:graphic>
          <a:graphicData uri="http://schemas.openxmlformats.org/drawingml/2006/table">
            <a:tbl>
              <a:tblPr/>
              <a:tblGrid>
                <a:gridCol w="611274"/>
                <a:gridCol w="703762"/>
                <a:gridCol w="611274"/>
                <a:gridCol w="326367"/>
                <a:gridCol w="326367"/>
                <a:gridCol w="326367"/>
                <a:gridCol w="477857"/>
                <a:gridCol w="477857"/>
                <a:gridCol w="370485"/>
                <a:gridCol w="370485"/>
                <a:gridCol w="356665"/>
                <a:gridCol w="332214"/>
                <a:gridCol w="339125"/>
                <a:gridCol w="314673"/>
              </a:tblGrid>
              <a:tr h="415290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900" b="1" kern="100" dirty="0">
                          <a:latin typeface="Times New Roman"/>
                          <a:ea typeface="宋体"/>
                          <a:cs typeface="Times New Roman"/>
                        </a:rPr>
                        <a:t>序号</a:t>
                      </a:r>
                      <a:endParaRPr lang="zh-CN" sz="1050" b="1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900" b="1" kern="100" dirty="0">
                          <a:latin typeface="Times New Roman"/>
                          <a:ea typeface="宋体"/>
                          <a:cs typeface="Times New Roman"/>
                        </a:rPr>
                        <a:t>项目名称</a:t>
                      </a:r>
                      <a:endParaRPr lang="zh-CN" sz="1050" b="1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900" kern="100">
                          <a:latin typeface="Times New Roman"/>
                          <a:ea typeface="宋体"/>
                          <a:cs typeface="Times New Roman"/>
                        </a:rPr>
                        <a:t>投标金额</a:t>
                      </a:r>
                      <a:endParaRPr lang="zh-CN" sz="105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900" kern="100">
                          <a:latin typeface="Times New Roman"/>
                          <a:ea typeface="宋体"/>
                          <a:cs typeface="Times New Roman"/>
                        </a:rPr>
                        <a:t>最高投标限价或标底金额</a:t>
                      </a:r>
                      <a:endParaRPr lang="zh-CN" sz="105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900" b="1" kern="100" spc="-100">
                          <a:latin typeface="Times New Roman"/>
                          <a:ea typeface="宋体"/>
                          <a:cs typeface="Times New Roman"/>
                        </a:rPr>
                        <a:t>差额</a:t>
                      </a:r>
                      <a:endParaRPr lang="zh-CN" sz="1050" b="1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900" b="1" kern="100">
                          <a:latin typeface="Times New Roman"/>
                          <a:ea typeface="宋体"/>
                          <a:cs typeface="Times New Roman"/>
                        </a:rPr>
                        <a:t>备注</a:t>
                      </a:r>
                      <a:endParaRPr lang="zh-CN" sz="1050" b="1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29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900" b="1" kern="100" spc="-100" dirty="0">
                          <a:latin typeface="Times New Roman"/>
                          <a:ea typeface="宋体"/>
                          <a:cs typeface="Times New Roman"/>
                        </a:rPr>
                        <a:t>项目编码</a:t>
                      </a:r>
                      <a:endParaRPr lang="zh-CN" sz="1050" b="1" kern="100" dirty="0">
                        <a:latin typeface="Times New Roman"/>
                        <a:ea typeface="宋体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900" b="1" kern="100" spc="-100" dirty="0">
                          <a:latin typeface="Times New Roman"/>
                          <a:ea typeface="宋体"/>
                          <a:cs typeface="Times New Roman"/>
                        </a:rPr>
                        <a:t>或定额号</a:t>
                      </a:r>
                      <a:endParaRPr lang="zh-CN" sz="1050" b="1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900" b="1" kern="100" dirty="0">
                          <a:latin typeface="Times New Roman"/>
                          <a:ea typeface="宋体"/>
                          <a:cs typeface="Times New Roman"/>
                        </a:rPr>
                        <a:t>单位</a:t>
                      </a:r>
                      <a:endParaRPr lang="zh-CN" sz="1050" b="1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900" b="1" kern="100" dirty="0">
                          <a:latin typeface="Times New Roman"/>
                          <a:ea typeface="宋体"/>
                          <a:cs typeface="Times New Roman"/>
                        </a:rPr>
                        <a:t>数量</a:t>
                      </a:r>
                      <a:endParaRPr lang="zh-CN" sz="1050" b="1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900" b="1" kern="100" dirty="0">
                          <a:latin typeface="Times New Roman"/>
                          <a:ea typeface="宋体"/>
                          <a:cs typeface="Times New Roman"/>
                        </a:rPr>
                        <a:t>单价</a:t>
                      </a:r>
                      <a:endParaRPr lang="zh-CN" sz="1050" b="1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900" b="1" kern="100" dirty="0">
                          <a:latin typeface="Times New Roman"/>
                          <a:ea typeface="宋体"/>
                          <a:cs typeface="Times New Roman"/>
                        </a:rPr>
                        <a:t>合价</a:t>
                      </a:r>
                      <a:endParaRPr lang="zh-CN" sz="1050" b="1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900" b="1" kern="100" spc="-100" dirty="0">
                          <a:latin typeface="Times New Roman"/>
                          <a:ea typeface="宋体"/>
                          <a:cs typeface="Times New Roman"/>
                        </a:rPr>
                        <a:t>项目编码</a:t>
                      </a:r>
                      <a:endParaRPr lang="zh-CN" sz="1050" b="1" kern="100" dirty="0">
                        <a:latin typeface="Times New Roman"/>
                        <a:ea typeface="宋体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900" b="1" kern="100" spc="-100" dirty="0">
                          <a:latin typeface="Times New Roman"/>
                          <a:ea typeface="宋体"/>
                          <a:cs typeface="Times New Roman"/>
                        </a:rPr>
                        <a:t>或定额号</a:t>
                      </a:r>
                      <a:endParaRPr lang="zh-CN" sz="1050" b="1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900" b="1" kern="100" dirty="0">
                          <a:latin typeface="Times New Roman"/>
                          <a:ea typeface="宋体"/>
                          <a:cs typeface="Times New Roman"/>
                        </a:rPr>
                        <a:t>单位</a:t>
                      </a:r>
                      <a:endParaRPr lang="zh-CN" sz="1050" b="1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900" b="1" kern="100" dirty="0">
                          <a:latin typeface="Times New Roman"/>
                          <a:ea typeface="宋体"/>
                          <a:cs typeface="Times New Roman"/>
                        </a:rPr>
                        <a:t>数量</a:t>
                      </a:r>
                      <a:endParaRPr lang="zh-CN" sz="1050" b="1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900" b="1" kern="100" dirty="0">
                          <a:latin typeface="Times New Roman"/>
                          <a:ea typeface="宋体"/>
                          <a:cs typeface="Times New Roman"/>
                        </a:rPr>
                        <a:t>单价</a:t>
                      </a:r>
                      <a:endParaRPr lang="zh-CN" sz="1050" b="1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900" b="1" kern="100" dirty="0">
                          <a:latin typeface="Times New Roman"/>
                          <a:ea typeface="宋体"/>
                          <a:cs typeface="Times New Roman"/>
                        </a:rPr>
                        <a:t>合价</a:t>
                      </a:r>
                      <a:endParaRPr lang="zh-CN" sz="1050" b="1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3305" marR="633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3305" marR="633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3305" marR="633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3305" marR="633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3305" marR="633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3305" marR="633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3305" marR="633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3305" marR="633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3305" marR="633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3305" marR="633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3305" marR="633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3305" marR="633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3305" marR="633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3305" marR="633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3305" marR="633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3305" marR="633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3305" marR="633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3305" marR="633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3305" marR="633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3305" marR="633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3305" marR="633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3305" marR="633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3305" marR="633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3305" marR="633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3305" marR="633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3305" marR="633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3305" marR="633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3305" marR="633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3305" marR="633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3305" marR="633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3305" marR="633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3305" marR="633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3305" marR="633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3305" marR="633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3305" marR="633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3305" marR="633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3305" marR="633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3305" marR="633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3305" marR="633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3305" marR="633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3305" marR="633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3305" marR="633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3305" marR="633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3305" marR="633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3305" marR="633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3305" marR="633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3305" marR="633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3305" marR="633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3305" marR="633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3305" marR="633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3305" marR="633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3305" marR="633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3305" marR="633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3305" marR="633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3305" marR="633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3305" marR="633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3305" marR="633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3305" marR="633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3305" marR="633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3305" marR="633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3305" marR="633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3305" marR="633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3305" marR="633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3305" marR="633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3305" marR="633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3305" marR="633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3305" marR="633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3305" marR="633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3305" marR="633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3305" marR="633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3305" marR="633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3305" marR="633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3305" marR="633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3305" marR="633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3305" marR="633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3305" marR="633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3305" marR="633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3305" marR="633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3305" marR="633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3305" marR="633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3305" marR="633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3305" marR="633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3305" marR="633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3305" marR="633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3305" marR="633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3305" marR="633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3305" marR="633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3305" marR="633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3305" marR="633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3305" marR="633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900" kern="100">
                          <a:latin typeface="Times New Roman"/>
                          <a:ea typeface="宋体"/>
                          <a:cs typeface="Times New Roman"/>
                        </a:rPr>
                        <a:t>合计</a:t>
                      </a:r>
                      <a:endParaRPr lang="zh-CN" sz="105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3305" marR="633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3305" marR="633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3305" marR="633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3305" marR="633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3305" marR="633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3305" marR="633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3305" marR="633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3305" marR="633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3305" marR="633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3305" marR="633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100" dirty="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4"/>
          <p:cNvGrpSpPr>
            <a:grpSpLocks/>
          </p:cNvGrpSpPr>
          <p:nvPr/>
        </p:nvGrpSpPr>
        <p:grpSpPr bwMode="auto">
          <a:xfrm>
            <a:off x="633046" y="422275"/>
            <a:ext cx="4868008" cy="642938"/>
            <a:chOff x="632383" y="422260"/>
            <a:chExt cx="4868311" cy="642941"/>
          </a:xfrm>
        </p:grpSpPr>
        <p:pic>
          <p:nvPicPr>
            <p:cNvPr id="74765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632383" y="422260"/>
              <a:ext cx="969760" cy="642941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</p:spPr>
        </p:pic>
        <p:sp>
          <p:nvSpPr>
            <p:cNvPr id="74766" name="TextBox 6"/>
            <p:cNvSpPr txBox="1">
              <a:spLocks noChangeArrowheads="1"/>
            </p:cNvSpPr>
            <p:nvPr/>
          </p:nvSpPr>
          <p:spPr bwMode="auto">
            <a:xfrm>
              <a:off x="1503067" y="430185"/>
              <a:ext cx="3926189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2400">
                  <a:solidFill>
                    <a:srgbClr val="1D8AC8"/>
                  </a:solidFill>
                  <a:latin typeface="华文新魏" pitchFamily="2" charset="-122"/>
                  <a:ea typeface="华文新魏" pitchFamily="2" charset="-122"/>
                </a:rPr>
                <a:t>中国建设工程造价管理协会</a:t>
              </a:r>
            </a:p>
          </p:txBody>
        </p:sp>
        <p:sp>
          <p:nvSpPr>
            <p:cNvPr id="8" name="矩形 7"/>
            <p:cNvSpPr/>
            <p:nvPr/>
          </p:nvSpPr>
          <p:spPr>
            <a:xfrm>
              <a:off x="1502876" y="1008051"/>
              <a:ext cx="3997818" cy="46037"/>
            </a:xfrm>
            <a:prstGeom prst="rect">
              <a:avLst/>
            </a:prstGeom>
            <a:solidFill>
              <a:srgbClr val="1D8AC8"/>
            </a:solidFill>
            <a:ln>
              <a:solidFill>
                <a:srgbClr val="1D8AC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rgbClr val="FF0000"/>
                </a:solidFill>
              </a:endParaRPr>
            </a:p>
          </p:txBody>
        </p:sp>
      </p:grpSp>
      <p:sp>
        <p:nvSpPr>
          <p:cNvPr id="9" name="同侧圆角矩形 4"/>
          <p:cNvSpPr/>
          <p:nvPr/>
        </p:nvSpPr>
        <p:spPr bwMode="auto">
          <a:xfrm>
            <a:off x="6879997" y="428605"/>
            <a:ext cx="1450741" cy="714359"/>
          </a:xfrm>
          <a:prstGeom prst="rect">
            <a:avLst/>
          </a:prstGeom>
          <a:ln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lIns="247650" tIns="123825" rIns="247650" bIns="123825" spcCol="1270" anchor="ctr"/>
          <a:lstStyle/>
          <a:p>
            <a:pPr>
              <a:defRPr/>
            </a:pPr>
            <a:r>
              <a:rPr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  附  录</a:t>
            </a:r>
            <a:endParaRPr lang="zh-CN" altLang="zh-CN" sz="2400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Rectangle 1"/>
          <p:cNvSpPr>
            <a:spLocks noChangeArrowheads="1"/>
          </p:cNvSpPr>
          <p:nvPr/>
        </p:nvSpPr>
        <p:spPr bwMode="auto">
          <a:xfrm>
            <a:off x="3121259" y="1071546"/>
            <a:ext cx="4615994" cy="6103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165048" rIns="91440" bIns="165048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kumimoji="0" lang="x-none" altLang="zh-CN" dirty="0" smtClean="0" bmk="_Toc385509759">
                <a:solidFill>
                  <a:schemeClr val="tx1"/>
                </a:solidFill>
                <a:latin typeface="Cambria" pitchFamily="18" charset="0"/>
                <a:cs typeface="宋体" pitchFamily="2" charset="-122"/>
              </a:rPr>
              <a:t>附录E </a:t>
            </a:r>
            <a:r>
              <a:rPr kumimoji="0" lang="en-US" altLang="zh-CN" dirty="0" smtClean="0" bmk="_Toc385509759">
                <a:solidFill>
                  <a:schemeClr val="tx1"/>
                </a:solidFill>
                <a:latin typeface="Cambria" pitchFamily="18" charset="0"/>
                <a:cs typeface="宋体" pitchFamily="2" charset="-122"/>
              </a:rPr>
              <a:t>      </a:t>
            </a:r>
            <a:r>
              <a:rPr kumimoji="0" lang="x-none" altLang="zh-CN" dirty="0" smtClean="0" bmk="_Toc385509759">
                <a:solidFill>
                  <a:schemeClr val="tx1"/>
                </a:solidFill>
                <a:latin typeface="Cambria" pitchFamily="18" charset="0"/>
                <a:cs typeface="宋体" pitchFamily="2" charset="-122"/>
              </a:rPr>
              <a:t>实施阶段</a:t>
            </a:r>
            <a:r>
              <a:rPr kumimoji="0" lang="zh-CN" altLang="en-US" dirty="0" smtClean="0" bmk="_Toc385509759">
                <a:solidFill>
                  <a:schemeClr val="tx1"/>
                </a:solidFill>
                <a:latin typeface="Cambria" pitchFamily="18" charset="0"/>
                <a:cs typeface="宋体" pitchFamily="2" charset="-122"/>
              </a:rPr>
              <a:t>格</a:t>
            </a:r>
            <a:r>
              <a:rPr kumimoji="0" lang="x-none" altLang="zh-CN" dirty="0" smtClean="0" bmk="_Toc385509759">
                <a:solidFill>
                  <a:schemeClr val="tx1"/>
                </a:solidFill>
                <a:latin typeface="Cambria" pitchFamily="18" charset="0"/>
                <a:cs typeface="宋体" pitchFamily="2" charset="-122"/>
              </a:rPr>
              <a:t>式</a:t>
            </a:r>
            <a:endParaRPr kumimoji="0" lang="zh-CN" altLang="en-US" dirty="0" smtClean="0" bmk="_Toc385509759">
              <a:solidFill>
                <a:schemeClr val="tx1"/>
              </a:solidFill>
              <a:latin typeface="Cambria" pitchFamily="18" charset="0"/>
              <a:cs typeface="宋体" pitchFamily="2" charset="-122"/>
            </a:endParaRPr>
          </a:p>
        </p:txBody>
      </p:sp>
      <p:sp>
        <p:nvSpPr>
          <p:cNvPr id="567297" name="Rectangle 1"/>
          <p:cNvSpPr>
            <a:spLocks noChangeArrowheads="1"/>
          </p:cNvSpPr>
          <p:nvPr/>
        </p:nvSpPr>
        <p:spPr bwMode="auto">
          <a:xfrm>
            <a:off x="813262" y="1500174"/>
            <a:ext cx="751747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kumimoji="0" lang="en-US" altLang="zh-CN" b="0" dirty="0" smtClean="0">
                <a:solidFill>
                  <a:schemeClr val="tx1"/>
                </a:solidFill>
                <a:latin typeface="+mn-ea"/>
                <a:ea typeface="+mn-ea"/>
                <a:cs typeface="Times New Roman" pitchFamily="18" charset="0"/>
              </a:rPr>
              <a:t>E.0.1  </a:t>
            </a:r>
            <a:r>
              <a:rPr kumimoji="0" lang="zh-CN" altLang="en-US" b="0" dirty="0" smtClean="0">
                <a:solidFill>
                  <a:schemeClr val="tx1"/>
                </a:solidFill>
                <a:latin typeface="+mn-ea"/>
                <a:ea typeface="+mn-ea"/>
                <a:cs typeface="Times New Roman" pitchFamily="18" charset="0"/>
              </a:rPr>
              <a:t>项目资金使用计划表可按表</a:t>
            </a:r>
            <a:r>
              <a:rPr kumimoji="0" lang="en-US" altLang="zh-CN" b="0" dirty="0" smtClean="0">
                <a:solidFill>
                  <a:schemeClr val="tx1"/>
                </a:solidFill>
                <a:latin typeface="+mn-ea"/>
                <a:ea typeface="+mn-ea"/>
                <a:cs typeface="Times New Roman" pitchFamily="18" charset="0"/>
              </a:rPr>
              <a:t>E.0.1</a:t>
            </a:r>
            <a:r>
              <a:rPr kumimoji="0" lang="zh-CN" altLang="en-US" b="0" dirty="0" smtClean="0">
                <a:solidFill>
                  <a:schemeClr val="tx1"/>
                </a:solidFill>
                <a:latin typeface="+mn-ea"/>
                <a:ea typeface="+mn-ea"/>
                <a:cs typeface="Times New Roman" pitchFamily="18" charset="0"/>
              </a:rPr>
              <a:t>编制。</a:t>
            </a:r>
          </a:p>
        </p:txBody>
      </p:sp>
      <p:sp>
        <p:nvSpPr>
          <p:cNvPr id="13" name="Rectangle 1"/>
          <p:cNvSpPr>
            <a:spLocks noChangeArrowheads="1"/>
          </p:cNvSpPr>
          <p:nvPr/>
        </p:nvSpPr>
        <p:spPr bwMode="auto">
          <a:xfrm>
            <a:off x="3385030" y="1906778"/>
            <a:ext cx="4154394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kumimoji="0" lang="zh-CN" altLang="en-US" sz="1400" dirty="0" smtClean="0">
                <a:solidFill>
                  <a:schemeClr val="tx1"/>
                </a:solidFill>
                <a:latin typeface="+mn-ea"/>
                <a:ea typeface="+mn-ea"/>
                <a:cs typeface="宋体" pitchFamily="2" charset="-122"/>
              </a:rPr>
              <a:t>表</a:t>
            </a:r>
            <a:r>
              <a:rPr kumimoji="0" lang="en-US" altLang="zh-CN" sz="1400" dirty="0" smtClean="0">
                <a:solidFill>
                  <a:schemeClr val="tx1"/>
                </a:solidFill>
                <a:latin typeface="+mn-ea"/>
                <a:ea typeface="+mn-ea"/>
                <a:cs typeface="宋体" pitchFamily="2" charset="-122"/>
              </a:rPr>
              <a:t>E.0.1</a:t>
            </a:r>
            <a:r>
              <a:rPr kumimoji="0" lang="en-US" altLang="en-US" sz="1400" dirty="0" smtClean="0">
                <a:solidFill>
                  <a:schemeClr val="tx1"/>
                </a:solidFill>
                <a:latin typeface="+mn-ea"/>
                <a:ea typeface="+mn-ea"/>
                <a:cs typeface="宋体" pitchFamily="2" charset="-122"/>
              </a:rPr>
              <a:t>    </a:t>
            </a:r>
            <a:r>
              <a:rPr kumimoji="0" lang="zh-CN" altLang="en-US" sz="1400" dirty="0" smtClean="0">
                <a:solidFill>
                  <a:schemeClr val="tx1"/>
                </a:solidFill>
                <a:latin typeface="+mn-ea"/>
                <a:ea typeface="+mn-ea"/>
                <a:cs typeface="宋体" pitchFamily="2" charset="-122"/>
              </a:rPr>
              <a:t>项目资金使用计划表</a:t>
            </a:r>
          </a:p>
        </p:txBody>
      </p:sp>
      <p:sp>
        <p:nvSpPr>
          <p:cNvPr id="547841" name="Rectangle 1"/>
          <p:cNvSpPr>
            <a:spLocks noChangeArrowheads="1"/>
          </p:cNvSpPr>
          <p:nvPr/>
        </p:nvSpPr>
        <p:spPr bwMode="auto">
          <a:xfrm>
            <a:off x="1670518" y="2182648"/>
            <a:ext cx="6462391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0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    </a:t>
            </a:r>
            <a:r>
              <a:rPr kumimoji="0" lang="zh-CN" sz="10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工程名称：</a:t>
            </a:r>
            <a:r>
              <a:rPr kumimoji="0" lang="zh-CN" altLang="en-US" sz="10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                                                                                                                      编制日期：     年    月   日</a:t>
            </a:r>
            <a:endParaRPr kumimoji="0" lang="zh-CN" altLang="en-US" sz="18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graphicFrame>
        <p:nvGraphicFramePr>
          <p:cNvPr id="14" name="表格 13"/>
          <p:cNvGraphicFramePr>
            <a:graphicFrameLocks noGrp="1"/>
          </p:cNvGraphicFramePr>
          <p:nvPr/>
        </p:nvGraphicFramePr>
        <p:xfrm>
          <a:off x="1538635" y="2500307"/>
          <a:ext cx="6528335" cy="3857654"/>
        </p:xfrm>
        <a:graphic>
          <a:graphicData uri="http://schemas.openxmlformats.org/drawingml/2006/table">
            <a:tbl>
              <a:tblPr/>
              <a:tblGrid>
                <a:gridCol w="521836"/>
                <a:gridCol w="724772"/>
                <a:gridCol w="521836"/>
                <a:gridCol w="462198"/>
                <a:gridCol w="488704"/>
                <a:gridCol w="477522"/>
                <a:gridCol w="473793"/>
                <a:gridCol w="477522"/>
                <a:gridCol w="477522"/>
                <a:gridCol w="477522"/>
                <a:gridCol w="477522"/>
                <a:gridCol w="473793"/>
                <a:gridCol w="473793"/>
              </a:tblGrid>
              <a:tr h="316834">
                <a:tc row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000" b="1" kern="0" dirty="0">
                          <a:latin typeface="Times New Roman"/>
                          <a:ea typeface="宋体"/>
                          <a:cs typeface="宋体"/>
                        </a:rPr>
                        <a:t>序号</a:t>
                      </a:r>
                      <a:endParaRPr lang="zh-CN" sz="1000" b="1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1766" marR="417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00" b="1" kern="0" dirty="0">
                          <a:latin typeface="Times New Roman"/>
                          <a:ea typeface="宋体"/>
                          <a:cs typeface="宋体"/>
                        </a:rPr>
                        <a:t>发承包合同名称</a:t>
                      </a:r>
                      <a:endParaRPr lang="zh-CN" sz="1000" b="1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1766" marR="417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00" b="1" kern="0" dirty="0">
                          <a:latin typeface="Times New Roman"/>
                          <a:ea typeface="宋体"/>
                          <a:cs typeface="宋体"/>
                        </a:rPr>
                        <a:t>合同总价</a:t>
                      </a:r>
                      <a:endParaRPr lang="zh-CN" sz="1000" b="1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1766" marR="417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00" b="1" kern="0">
                          <a:latin typeface="Times New Roman"/>
                          <a:ea typeface="宋体"/>
                          <a:cs typeface="宋体"/>
                        </a:rPr>
                        <a:t>计划开工</a:t>
                      </a:r>
                      <a:endParaRPr lang="zh-CN" sz="1000" b="1" kern="100">
                        <a:latin typeface="Times New Roman"/>
                        <a:ea typeface="宋体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00" b="1" kern="0">
                          <a:latin typeface="Times New Roman"/>
                          <a:ea typeface="宋体"/>
                          <a:cs typeface="宋体"/>
                        </a:rPr>
                        <a:t>日期</a:t>
                      </a:r>
                      <a:endParaRPr lang="zh-CN" sz="1000" b="1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1766" marR="417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00" b="1" kern="0">
                          <a:latin typeface="Times New Roman"/>
                          <a:ea typeface="宋体"/>
                          <a:cs typeface="宋体"/>
                        </a:rPr>
                        <a:t>计划完工</a:t>
                      </a:r>
                      <a:endParaRPr lang="zh-CN" sz="1000" b="1" kern="100">
                        <a:latin typeface="Times New Roman"/>
                        <a:ea typeface="宋体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00" b="1" kern="0">
                          <a:latin typeface="Times New Roman"/>
                          <a:ea typeface="宋体"/>
                          <a:cs typeface="宋体"/>
                        </a:rPr>
                        <a:t>日期</a:t>
                      </a:r>
                      <a:endParaRPr lang="zh-CN" sz="1000" b="1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1766" marR="417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00" b="1" kern="0" dirty="0">
                          <a:latin typeface="Times New Roman"/>
                          <a:ea typeface="宋体"/>
                          <a:cs typeface="宋体"/>
                        </a:rPr>
                        <a:t>计划总工期</a:t>
                      </a:r>
                      <a:endParaRPr lang="zh-CN" sz="1000" b="1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1766" marR="417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00" b="1" kern="0">
                          <a:latin typeface="Times New Roman"/>
                          <a:ea typeface="宋体"/>
                          <a:cs typeface="宋体"/>
                        </a:rPr>
                        <a:t>截至</a:t>
                      </a:r>
                      <a:r>
                        <a:rPr lang="en-US" sz="1000" b="1" kern="0">
                          <a:latin typeface="Times New Roman"/>
                          <a:ea typeface="宋体"/>
                          <a:cs typeface="Times New Roman"/>
                        </a:rPr>
                        <a:t>××</a:t>
                      </a:r>
                      <a:r>
                        <a:rPr lang="zh-CN" sz="1000" b="1" kern="0">
                          <a:latin typeface="Times New Roman"/>
                          <a:ea typeface="宋体"/>
                          <a:cs typeface="宋体"/>
                        </a:rPr>
                        <a:t>年</a:t>
                      </a:r>
                      <a:r>
                        <a:rPr lang="en-US" sz="1000" b="1" kern="0">
                          <a:latin typeface="Times New Roman"/>
                          <a:ea typeface="宋体"/>
                          <a:cs typeface="Times New Roman"/>
                        </a:rPr>
                        <a:t>×</a:t>
                      </a:r>
                      <a:r>
                        <a:rPr lang="zh-CN" sz="1000" b="1" kern="0">
                          <a:latin typeface="Times New Roman"/>
                          <a:ea typeface="宋体"/>
                          <a:cs typeface="宋体"/>
                        </a:rPr>
                        <a:t>月累计已支付金额</a:t>
                      </a:r>
                      <a:endParaRPr lang="zh-CN" sz="1000" b="1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1766" marR="417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00" b="1" kern="0">
                          <a:latin typeface="Times New Roman"/>
                          <a:ea typeface="宋体"/>
                          <a:cs typeface="宋体"/>
                        </a:rPr>
                        <a:t>截至</a:t>
                      </a:r>
                      <a:r>
                        <a:rPr lang="en-US" sz="1000" b="1" kern="0">
                          <a:latin typeface="Times New Roman"/>
                          <a:ea typeface="宋体"/>
                          <a:cs typeface="Times New Roman"/>
                        </a:rPr>
                        <a:t>××</a:t>
                      </a:r>
                      <a:r>
                        <a:rPr lang="zh-CN" sz="1000" b="1" kern="0">
                          <a:latin typeface="Times New Roman"/>
                          <a:ea typeface="宋体"/>
                          <a:cs typeface="宋体"/>
                        </a:rPr>
                        <a:t>年</a:t>
                      </a:r>
                      <a:r>
                        <a:rPr lang="en-US" sz="1000" b="1" kern="0">
                          <a:latin typeface="Times New Roman"/>
                          <a:ea typeface="宋体"/>
                          <a:cs typeface="Times New Roman"/>
                        </a:rPr>
                        <a:t>×</a:t>
                      </a:r>
                      <a:r>
                        <a:rPr lang="zh-CN" sz="1000" b="1" kern="0">
                          <a:latin typeface="Times New Roman"/>
                          <a:ea typeface="宋体"/>
                          <a:cs typeface="宋体"/>
                        </a:rPr>
                        <a:t>月尚需支付金额</a:t>
                      </a:r>
                      <a:endParaRPr lang="zh-CN" sz="1000" b="1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1766" marR="417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00" b="1" kern="0" dirty="0">
                          <a:latin typeface="Times New Roman"/>
                          <a:ea typeface="宋体"/>
                          <a:cs typeface="宋体"/>
                        </a:rPr>
                        <a:t>工程款支付金额计划</a:t>
                      </a:r>
                      <a:endParaRPr lang="zh-CN" sz="1000" b="1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1766" marR="417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00" b="1" kern="0">
                          <a:latin typeface="Times New Roman"/>
                          <a:ea typeface="宋体"/>
                          <a:cs typeface="宋体"/>
                        </a:rPr>
                        <a:t>竣工验收完成支付金额</a:t>
                      </a:r>
                      <a:endParaRPr lang="zh-CN" sz="1000" b="1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1766" marR="417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00" b="1" kern="0">
                          <a:latin typeface="Times New Roman"/>
                          <a:ea typeface="宋体"/>
                          <a:cs typeface="宋体"/>
                        </a:rPr>
                        <a:t>质量保证（修）金</a:t>
                      </a:r>
                      <a:endParaRPr lang="zh-CN" sz="1000" b="1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1766" marR="417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75251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00" b="1" kern="0" dirty="0">
                          <a:latin typeface="Times New Roman"/>
                          <a:ea typeface="宋体"/>
                          <a:cs typeface="宋体"/>
                        </a:rPr>
                        <a:t>人民币：元</a:t>
                      </a:r>
                      <a:endParaRPr lang="zh-CN" sz="1000" b="1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1766" marR="417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b="1" kern="0" dirty="0">
                          <a:latin typeface="Times New Roman"/>
                          <a:ea typeface="宋体"/>
                          <a:cs typeface="Times New Roman"/>
                        </a:rPr>
                        <a:t>(</a:t>
                      </a:r>
                      <a:r>
                        <a:rPr lang="zh-CN" sz="1000" b="1" kern="0" dirty="0">
                          <a:latin typeface="Times New Roman"/>
                          <a:ea typeface="宋体"/>
                          <a:cs typeface="宋体"/>
                        </a:rPr>
                        <a:t>天</a:t>
                      </a:r>
                      <a:r>
                        <a:rPr lang="en-US" sz="1000" b="1" kern="0" dirty="0">
                          <a:latin typeface="Times New Roman"/>
                          <a:ea typeface="宋体"/>
                          <a:cs typeface="Times New Roman"/>
                        </a:rPr>
                        <a:t>)</a:t>
                      </a:r>
                      <a:endParaRPr lang="zh-CN" sz="1000" b="1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1766" marR="417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b="1" kern="0" dirty="0">
                          <a:latin typeface="Times New Roman"/>
                          <a:ea typeface="宋体"/>
                          <a:cs typeface="Times New Roman"/>
                        </a:rPr>
                        <a:t>××</a:t>
                      </a:r>
                      <a:r>
                        <a:rPr lang="zh-CN" sz="1000" b="1" kern="0" dirty="0">
                          <a:latin typeface="Times New Roman"/>
                          <a:ea typeface="宋体"/>
                          <a:cs typeface="宋体"/>
                        </a:rPr>
                        <a:t>年</a:t>
                      </a:r>
                      <a:r>
                        <a:rPr lang="en-US" sz="1000" b="1" kern="0" dirty="0">
                          <a:latin typeface="Times New Roman"/>
                          <a:ea typeface="宋体"/>
                          <a:cs typeface="Times New Roman"/>
                        </a:rPr>
                        <a:t>×</a:t>
                      </a:r>
                      <a:r>
                        <a:rPr lang="zh-CN" sz="1000" b="1" kern="0" dirty="0">
                          <a:latin typeface="Times New Roman"/>
                          <a:ea typeface="宋体"/>
                          <a:cs typeface="宋体"/>
                        </a:rPr>
                        <a:t>月</a:t>
                      </a:r>
                      <a:endParaRPr lang="zh-CN" sz="1000" b="1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1766" marR="417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b="1" kern="0" dirty="0">
                          <a:latin typeface="Times New Roman"/>
                          <a:ea typeface="宋体"/>
                          <a:cs typeface="Times New Roman"/>
                        </a:rPr>
                        <a:t>……</a:t>
                      </a:r>
                      <a:endParaRPr lang="zh-CN" sz="1000" b="1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1766" marR="417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b="1" kern="0" dirty="0">
                          <a:latin typeface="Times New Roman"/>
                          <a:ea typeface="宋体"/>
                          <a:cs typeface="Times New Roman"/>
                        </a:rPr>
                        <a:t>××</a:t>
                      </a:r>
                      <a:r>
                        <a:rPr lang="zh-CN" sz="1000" b="1" kern="0" dirty="0">
                          <a:latin typeface="Times New Roman"/>
                          <a:ea typeface="宋体"/>
                          <a:cs typeface="宋体"/>
                        </a:rPr>
                        <a:t>年</a:t>
                      </a:r>
                      <a:r>
                        <a:rPr lang="en-US" sz="1000" b="1" kern="0" dirty="0">
                          <a:latin typeface="Times New Roman"/>
                          <a:ea typeface="宋体"/>
                          <a:cs typeface="Times New Roman"/>
                        </a:rPr>
                        <a:t>×</a:t>
                      </a:r>
                      <a:r>
                        <a:rPr lang="zh-CN" sz="1000" b="1" kern="0" dirty="0">
                          <a:latin typeface="Times New Roman"/>
                          <a:ea typeface="宋体"/>
                          <a:cs typeface="宋体"/>
                        </a:rPr>
                        <a:t>月</a:t>
                      </a:r>
                      <a:endParaRPr lang="zh-CN" sz="1000" b="1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1766" marR="417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253173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altLang="zh-CN" sz="1000" kern="0" dirty="0" smtClean="0">
                          <a:latin typeface="Times New Roman"/>
                          <a:ea typeface="宋体"/>
                          <a:cs typeface="宋体"/>
                        </a:rPr>
                        <a:t>     </a:t>
                      </a:r>
                      <a:r>
                        <a:rPr lang="zh-CN" sz="1000" kern="0" dirty="0" smtClean="0">
                          <a:latin typeface="Times New Roman"/>
                          <a:ea typeface="宋体"/>
                          <a:cs typeface="宋体"/>
                        </a:rPr>
                        <a:t>一</a:t>
                      </a:r>
                      <a:r>
                        <a:rPr lang="zh-CN" sz="1000" kern="0" dirty="0">
                          <a:latin typeface="Times New Roman"/>
                          <a:ea typeface="宋体"/>
                          <a:cs typeface="宋体"/>
                        </a:rPr>
                        <a:t>、</a:t>
                      </a: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1766" marR="417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000" kern="100" dirty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宋体"/>
                        </a:rPr>
                        <a:t>施工合同</a:t>
                      </a: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1766" marR="417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00" kern="0" dirty="0">
                          <a:latin typeface="Times New Roman"/>
                          <a:ea typeface="宋体"/>
                          <a:cs typeface="宋体"/>
                        </a:rPr>
                        <a:t>　</a:t>
                      </a: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1766" marR="417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00" kern="0">
                          <a:latin typeface="Times New Roman"/>
                          <a:ea typeface="宋体"/>
                          <a:cs typeface="宋体"/>
                        </a:rPr>
                        <a:t>　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1766" marR="417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00" kern="0">
                          <a:latin typeface="Times New Roman"/>
                          <a:ea typeface="宋体"/>
                          <a:cs typeface="宋体"/>
                        </a:rPr>
                        <a:t>　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1766" marR="417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00" kern="0">
                          <a:latin typeface="Times New Roman"/>
                          <a:ea typeface="宋体"/>
                          <a:cs typeface="宋体"/>
                        </a:rPr>
                        <a:t>　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1766" marR="417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000" kern="0">
                          <a:latin typeface="Times New Roman"/>
                          <a:ea typeface="宋体"/>
                          <a:cs typeface="宋体"/>
                        </a:rPr>
                        <a:t>　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1766" marR="417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000" kern="0">
                          <a:latin typeface="Times New Roman"/>
                          <a:ea typeface="宋体"/>
                          <a:cs typeface="宋体"/>
                        </a:rPr>
                        <a:t>　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1766" marR="417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000" kern="0">
                          <a:latin typeface="Times New Roman"/>
                          <a:ea typeface="宋体"/>
                          <a:cs typeface="宋体"/>
                        </a:rPr>
                        <a:t>　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1766" marR="417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000" kern="0">
                          <a:latin typeface="Times New Roman"/>
                          <a:ea typeface="宋体"/>
                          <a:cs typeface="宋体"/>
                        </a:rPr>
                        <a:t>　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1766" marR="417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000" kern="0">
                          <a:latin typeface="Times New Roman"/>
                          <a:ea typeface="宋体"/>
                          <a:cs typeface="宋体"/>
                        </a:rPr>
                        <a:t>　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1766" marR="417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000" kern="0">
                          <a:latin typeface="Times New Roman"/>
                          <a:ea typeface="宋体"/>
                          <a:cs typeface="宋体"/>
                        </a:rPr>
                        <a:t>　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1766" marR="417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000" kern="0">
                          <a:latin typeface="Times New Roman"/>
                          <a:ea typeface="宋体"/>
                          <a:cs typeface="宋体"/>
                        </a:rPr>
                        <a:t>　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1766" marR="417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700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0">
                          <a:latin typeface="Times New Roman"/>
                          <a:ea typeface="宋体"/>
                          <a:cs typeface="Times New Roman"/>
                        </a:rPr>
                        <a:t>1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1766" marR="417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 dirty="0">
                        <a:solidFill>
                          <a:srgbClr val="000000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1766" marR="417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00" kern="0">
                          <a:latin typeface="Times New Roman"/>
                          <a:ea typeface="宋体"/>
                          <a:cs typeface="宋体"/>
                        </a:rPr>
                        <a:t>　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1766" marR="417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00" kern="0" dirty="0">
                          <a:latin typeface="Times New Roman"/>
                          <a:ea typeface="宋体"/>
                          <a:cs typeface="宋体"/>
                        </a:rPr>
                        <a:t>　</a:t>
                      </a: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1766" marR="417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00" kern="0" dirty="0">
                          <a:latin typeface="Times New Roman"/>
                          <a:ea typeface="宋体"/>
                          <a:cs typeface="宋体"/>
                        </a:rPr>
                        <a:t>　</a:t>
                      </a: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1766" marR="417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00" kern="0">
                          <a:latin typeface="Times New Roman"/>
                          <a:ea typeface="宋体"/>
                          <a:cs typeface="宋体"/>
                        </a:rPr>
                        <a:t>　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1766" marR="417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000" kern="0">
                          <a:latin typeface="Times New Roman"/>
                          <a:ea typeface="宋体"/>
                          <a:cs typeface="宋体"/>
                        </a:rPr>
                        <a:t>　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1766" marR="417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000" kern="0">
                          <a:latin typeface="Times New Roman"/>
                          <a:ea typeface="宋体"/>
                          <a:cs typeface="宋体"/>
                        </a:rPr>
                        <a:t>　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1766" marR="417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000" kern="0">
                          <a:latin typeface="Times New Roman"/>
                          <a:ea typeface="宋体"/>
                          <a:cs typeface="宋体"/>
                        </a:rPr>
                        <a:t>　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1766" marR="417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000" kern="0">
                          <a:latin typeface="Times New Roman"/>
                          <a:ea typeface="宋体"/>
                          <a:cs typeface="宋体"/>
                        </a:rPr>
                        <a:t>　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1766" marR="417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000" kern="0">
                          <a:latin typeface="Times New Roman"/>
                          <a:ea typeface="宋体"/>
                          <a:cs typeface="宋体"/>
                        </a:rPr>
                        <a:t>　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1766" marR="417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00" kern="0">
                          <a:latin typeface="Times New Roman"/>
                          <a:ea typeface="宋体"/>
                          <a:cs typeface="宋体"/>
                        </a:rPr>
                        <a:t>　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1766" marR="417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00" kern="0">
                          <a:latin typeface="Times New Roman"/>
                          <a:ea typeface="宋体"/>
                          <a:cs typeface="宋体"/>
                        </a:rPr>
                        <a:t>　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1766" marR="417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317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0">
                          <a:latin typeface="Times New Roman"/>
                          <a:ea typeface="宋体"/>
                          <a:cs typeface="Times New Roman"/>
                        </a:rPr>
                        <a:t>2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1766" marR="417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solidFill>
                          <a:srgbClr val="000000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1766" marR="417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00" kern="0">
                          <a:latin typeface="Times New Roman"/>
                          <a:ea typeface="宋体"/>
                          <a:cs typeface="宋体"/>
                        </a:rPr>
                        <a:t>　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1766" marR="417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00" kern="0">
                          <a:latin typeface="Times New Roman"/>
                          <a:ea typeface="宋体"/>
                          <a:cs typeface="宋体"/>
                        </a:rPr>
                        <a:t>　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1766" marR="417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00" kern="0" dirty="0">
                          <a:latin typeface="Times New Roman"/>
                          <a:ea typeface="宋体"/>
                          <a:cs typeface="宋体"/>
                        </a:rPr>
                        <a:t>　</a:t>
                      </a: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1766" marR="417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00" kern="0" dirty="0">
                          <a:latin typeface="Times New Roman"/>
                          <a:ea typeface="宋体"/>
                          <a:cs typeface="宋体"/>
                        </a:rPr>
                        <a:t>　</a:t>
                      </a: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1766" marR="417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000" kern="0" dirty="0">
                          <a:latin typeface="Times New Roman"/>
                          <a:ea typeface="宋体"/>
                          <a:cs typeface="宋体"/>
                        </a:rPr>
                        <a:t>　</a:t>
                      </a: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1766" marR="417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000" kern="0">
                          <a:latin typeface="Times New Roman"/>
                          <a:ea typeface="宋体"/>
                          <a:cs typeface="宋体"/>
                        </a:rPr>
                        <a:t>　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1766" marR="417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000" kern="0">
                          <a:latin typeface="Times New Roman"/>
                          <a:ea typeface="宋体"/>
                          <a:cs typeface="宋体"/>
                        </a:rPr>
                        <a:t>　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1766" marR="417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000" kern="0">
                          <a:latin typeface="Times New Roman"/>
                          <a:ea typeface="宋体"/>
                          <a:cs typeface="宋体"/>
                        </a:rPr>
                        <a:t>　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1766" marR="417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000" kern="0">
                          <a:latin typeface="Times New Roman"/>
                          <a:ea typeface="宋体"/>
                          <a:cs typeface="宋体"/>
                        </a:rPr>
                        <a:t>　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1766" marR="417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00" kern="0">
                          <a:latin typeface="Times New Roman"/>
                          <a:ea typeface="宋体"/>
                          <a:cs typeface="宋体"/>
                        </a:rPr>
                        <a:t>　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1766" marR="417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00" kern="0">
                          <a:latin typeface="Times New Roman"/>
                          <a:ea typeface="宋体"/>
                          <a:cs typeface="宋体"/>
                        </a:rPr>
                        <a:t>　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1766" marR="417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317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0">
                          <a:latin typeface="Times New Roman"/>
                          <a:ea typeface="宋体"/>
                          <a:cs typeface="Times New Roman"/>
                        </a:rPr>
                        <a:t>3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1766" marR="417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solidFill>
                          <a:srgbClr val="000000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1766" marR="417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00" kern="0">
                          <a:latin typeface="Times New Roman"/>
                          <a:ea typeface="宋体"/>
                          <a:cs typeface="宋体"/>
                        </a:rPr>
                        <a:t>　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1766" marR="417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00" kern="0">
                          <a:latin typeface="Times New Roman"/>
                          <a:ea typeface="宋体"/>
                          <a:cs typeface="宋体"/>
                        </a:rPr>
                        <a:t>　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1766" marR="417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00" kern="0">
                          <a:latin typeface="Times New Roman"/>
                          <a:ea typeface="宋体"/>
                          <a:cs typeface="宋体"/>
                        </a:rPr>
                        <a:t>　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1766" marR="417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00" kern="0">
                          <a:latin typeface="Times New Roman"/>
                          <a:ea typeface="宋体"/>
                          <a:cs typeface="宋体"/>
                        </a:rPr>
                        <a:t>　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1766" marR="417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000" kern="0" dirty="0">
                          <a:latin typeface="Times New Roman"/>
                          <a:ea typeface="宋体"/>
                          <a:cs typeface="宋体"/>
                        </a:rPr>
                        <a:t>　</a:t>
                      </a: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1766" marR="417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000" kern="0" dirty="0">
                          <a:latin typeface="Times New Roman"/>
                          <a:ea typeface="宋体"/>
                          <a:cs typeface="宋体"/>
                        </a:rPr>
                        <a:t>　</a:t>
                      </a: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1766" marR="417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000" kern="0">
                          <a:latin typeface="Times New Roman"/>
                          <a:ea typeface="宋体"/>
                          <a:cs typeface="宋体"/>
                        </a:rPr>
                        <a:t>　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1766" marR="417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000" kern="0">
                          <a:latin typeface="Times New Roman"/>
                          <a:ea typeface="宋体"/>
                          <a:cs typeface="宋体"/>
                        </a:rPr>
                        <a:t>　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1766" marR="417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000" kern="0">
                          <a:latin typeface="Times New Roman"/>
                          <a:ea typeface="宋体"/>
                          <a:cs typeface="宋体"/>
                        </a:rPr>
                        <a:t>　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1766" marR="417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00" kern="0">
                          <a:latin typeface="Times New Roman"/>
                          <a:ea typeface="宋体"/>
                          <a:cs typeface="宋体"/>
                        </a:rPr>
                        <a:t>　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1766" marR="417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00" kern="0">
                          <a:latin typeface="Times New Roman"/>
                          <a:ea typeface="宋体"/>
                          <a:cs typeface="宋体"/>
                        </a:rPr>
                        <a:t>　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1766" marR="417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317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0">
                          <a:latin typeface="Times New Roman"/>
                          <a:ea typeface="宋体"/>
                          <a:cs typeface="Times New Roman"/>
                        </a:rPr>
                        <a:t>4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1766" marR="417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solidFill>
                          <a:srgbClr val="000000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1766" marR="417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00" kern="0">
                          <a:latin typeface="Times New Roman"/>
                          <a:ea typeface="宋体"/>
                          <a:cs typeface="宋体"/>
                        </a:rPr>
                        <a:t>　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1766" marR="417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00" kern="0">
                          <a:latin typeface="Times New Roman"/>
                          <a:ea typeface="宋体"/>
                          <a:cs typeface="宋体"/>
                        </a:rPr>
                        <a:t>　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1766" marR="417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00" kern="0">
                          <a:latin typeface="Times New Roman"/>
                          <a:ea typeface="宋体"/>
                          <a:cs typeface="宋体"/>
                        </a:rPr>
                        <a:t>　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1766" marR="417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00" kern="0">
                          <a:latin typeface="Times New Roman"/>
                          <a:ea typeface="宋体"/>
                          <a:cs typeface="宋体"/>
                        </a:rPr>
                        <a:t>　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1766" marR="417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000" kern="0">
                          <a:latin typeface="Times New Roman"/>
                          <a:ea typeface="宋体"/>
                          <a:cs typeface="宋体"/>
                        </a:rPr>
                        <a:t>　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1766" marR="417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000" kern="0" dirty="0">
                          <a:latin typeface="Times New Roman"/>
                          <a:ea typeface="宋体"/>
                          <a:cs typeface="宋体"/>
                        </a:rPr>
                        <a:t>　</a:t>
                      </a: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1766" marR="417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000" kern="0" dirty="0">
                          <a:latin typeface="Times New Roman"/>
                          <a:ea typeface="宋体"/>
                          <a:cs typeface="宋体"/>
                        </a:rPr>
                        <a:t>　</a:t>
                      </a: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1766" marR="417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000" kern="0">
                          <a:latin typeface="Times New Roman"/>
                          <a:ea typeface="宋体"/>
                          <a:cs typeface="宋体"/>
                        </a:rPr>
                        <a:t>　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1766" marR="417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000" kern="0">
                          <a:latin typeface="Times New Roman"/>
                          <a:ea typeface="宋体"/>
                          <a:cs typeface="宋体"/>
                        </a:rPr>
                        <a:t>　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1766" marR="417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000" kern="0">
                          <a:latin typeface="Times New Roman"/>
                          <a:ea typeface="宋体"/>
                          <a:cs typeface="宋体"/>
                        </a:rPr>
                        <a:t>　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1766" marR="417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000" kern="0">
                          <a:latin typeface="Times New Roman"/>
                          <a:ea typeface="宋体"/>
                          <a:cs typeface="宋体"/>
                        </a:rPr>
                        <a:t>　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1766" marR="417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317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0">
                          <a:latin typeface="Times New Roman"/>
                          <a:ea typeface="宋体"/>
                          <a:cs typeface="Times New Roman"/>
                        </a:rPr>
                        <a:t>5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1766" marR="417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solidFill>
                          <a:srgbClr val="000000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1766" marR="417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kern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1766" marR="417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kern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1766" marR="417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kern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1766" marR="417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kern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1766" marR="417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en-US" sz="1000" kern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1766" marR="417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en-US" sz="1000" kern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1766" marR="417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en-US" sz="1000" kern="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1766" marR="417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en-US" sz="1000" kern="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1766" marR="417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en-US" sz="1000" kern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1766" marR="417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en-US" sz="1000" kern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1766" marR="417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en-US" sz="1000" kern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1766" marR="417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317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0">
                          <a:latin typeface="Times New Roman"/>
                          <a:ea typeface="宋体"/>
                          <a:cs typeface="Times New Roman"/>
                        </a:rPr>
                        <a:t>6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1766" marR="417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solidFill>
                          <a:srgbClr val="000000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1766" marR="417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kern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1766" marR="417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kern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1766" marR="417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kern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1766" marR="417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kern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1766" marR="417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en-US" sz="1000" kern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1766" marR="417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en-US" sz="1000" kern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1766" marR="417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en-US" sz="1000" kern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1766" marR="417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en-US" sz="1000" kern="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1766" marR="417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en-US" sz="1000" kern="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1766" marR="417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en-US" sz="1000" kern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1766" marR="417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en-US" sz="1000" kern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1766" marR="417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317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0">
                          <a:latin typeface="Times New Roman"/>
                          <a:ea typeface="宋体"/>
                          <a:cs typeface="Times New Roman"/>
                        </a:rPr>
                        <a:t>7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1766" marR="417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b="1" kern="0">
                          <a:latin typeface="Times New Roman"/>
                          <a:ea typeface="宋体"/>
                          <a:cs typeface="Times New Roman"/>
                        </a:rPr>
                        <a:t>……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1766" marR="417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kern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1766" marR="417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kern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1766" marR="417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kern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1766" marR="417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kern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1766" marR="417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en-US" sz="1000" kern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1766" marR="417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en-US" sz="1000" kern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1766" marR="417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en-US" sz="1000" kern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1766" marR="417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en-US" sz="1000" kern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1766" marR="417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en-US" sz="1000" kern="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1766" marR="417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en-US" sz="1000" kern="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1766" marR="417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en-US" sz="1000" kern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1766" marR="417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3173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en-US" sz="1000" kern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1766" marR="417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solidFill>
                          <a:srgbClr val="000000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1766" marR="417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kern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1766" marR="417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kern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1766" marR="417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kern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1766" marR="417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kern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1766" marR="417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en-US" sz="1000" kern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1766" marR="417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en-US" sz="1000" kern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1766" marR="417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en-US" sz="1000" kern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1766" marR="417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en-US" sz="1000" kern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1766" marR="417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en-US" sz="1000" kern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1766" marR="417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en-US" sz="1000" kern="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1766" marR="417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en-US" sz="1000" kern="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1766" marR="417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6834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altLang="zh-CN" sz="1000" kern="0" dirty="0" smtClean="0">
                          <a:latin typeface="Times New Roman"/>
                          <a:ea typeface="宋体"/>
                          <a:cs typeface="宋体"/>
                        </a:rPr>
                        <a:t>    </a:t>
                      </a:r>
                      <a:r>
                        <a:rPr lang="zh-CN" sz="1000" kern="0" dirty="0" smtClean="0">
                          <a:latin typeface="Times New Roman"/>
                          <a:ea typeface="宋体"/>
                          <a:cs typeface="宋体"/>
                        </a:rPr>
                        <a:t>二</a:t>
                      </a:r>
                      <a:r>
                        <a:rPr lang="zh-CN" sz="1000" kern="0" dirty="0">
                          <a:latin typeface="Times New Roman"/>
                          <a:ea typeface="宋体"/>
                          <a:cs typeface="宋体"/>
                        </a:rPr>
                        <a:t>、</a:t>
                      </a: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1766" marR="417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000" kern="10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宋体"/>
                        </a:rPr>
                        <a:t>材料、设备供应合同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1766" marR="417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kern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1766" marR="417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kern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1766" marR="417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kern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1766" marR="417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kern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1766" marR="417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en-US" sz="1000" kern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1766" marR="417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en-US" sz="1000" kern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1766" marR="417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en-US" sz="1000" kern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1766" marR="417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en-US" sz="1000" kern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1766" marR="417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en-US" sz="1000" kern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1766" marR="417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en-US" sz="1000" kern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1766" marR="417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en-US" sz="1000" kern="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1766" marR="417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3173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 dirty="0" smtClean="0">
                          <a:latin typeface="Times New Roman"/>
                          <a:ea typeface="宋体"/>
                          <a:cs typeface="Times New Roman"/>
                        </a:rPr>
                        <a:t>     1</a:t>
                      </a: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1766" marR="417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b="1" kern="0">
                          <a:latin typeface="Times New Roman"/>
                          <a:ea typeface="宋体"/>
                          <a:cs typeface="Times New Roman"/>
                        </a:rPr>
                        <a:t>……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1766" marR="417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kern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1766" marR="417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kern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1766" marR="417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kern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1766" marR="417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kern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1766" marR="417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en-US" sz="1000" kern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1766" marR="417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en-US" sz="1000" kern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1766" marR="417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en-US" sz="1000" kern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1766" marR="417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en-US" sz="1000" kern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1766" marR="417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en-US" sz="1000" kern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1766" marR="417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en-US" sz="1000" kern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1766" marR="417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en-US" sz="1000" kern="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1766" marR="417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317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00" kern="0">
                          <a:latin typeface="Times New Roman"/>
                          <a:ea typeface="宋体"/>
                          <a:cs typeface="宋体"/>
                        </a:rPr>
                        <a:t>　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1766" marR="417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000" kern="0">
                          <a:latin typeface="Times New Roman"/>
                          <a:ea typeface="宋体"/>
                          <a:cs typeface="宋体"/>
                        </a:rPr>
                        <a:t>　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1766" marR="417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00" kern="0">
                          <a:latin typeface="Times New Roman"/>
                          <a:ea typeface="宋体"/>
                          <a:cs typeface="宋体"/>
                        </a:rPr>
                        <a:t>　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1766" marR="417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00" kern="0">
                          <a:latin typeface="Times New Roman"/>
                          <a:ea typeface="宋体"/>
                          <a:cs typeface="宋体"/>
                        </a:rPr>
                        <a:t>　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1766" marR="417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00" kern="0">
                          <a:latin typeface="Times New Roman"/>
                          <a:ea typeface="宋体"/>
                          <a:cs typeface="宋体"/>
                        </a:rPr>
                        <a:t>　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1766" marR="417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00" kern="0">
                          <a:latin typeface="Times New Roman"/>
                          <a:ea typeface="宋体"/>
                          <a:cs typeface="宋体"/>
                        </a:rPr>
                        <a:t>　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1766" marR="417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000" kern="0">
                          <a:latin typeface="Times New Roman"/>
                          <a:ea typeface="宋体"/>
                          <a:cs typeface="宋体"/>
                        </a:rPr>
                        <a:t>　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1766" marR="417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000" kern="0">
                          <a:latin typeface="Times New Roman"/>
                          <a:ea typeface="宋体"/>
                          <a:cs typeface="宋体"/>
                        </a:rPr>
                        <a:t>　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1766" marR="417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000" kern="0">
                          <a:latin typeface="Times New Roman"/>
                          <a:ea typeface="宋体"/>
                          <a:cs typeface="宋体"/>
                        </a:rPr>
                        <a:t>　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1766" marR="417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000" kern="0">
                          <a:latin typeface="Times New Roman"/>
                          <a:ea typeface="宋体"/>
                          <a:cs typeface="宋体"/>
                        </a:rPr>
                        <a:t>　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1766" marR="417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000" kern="0">
                          <a:latin typeface="Times New Roman"/>
                          <a:ea typeface="宋体"/>
                          <a:cs typeface="宋体"/>
                        </a:rPr>
                        <a:t>　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1766" marR="417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000" kern="0">
                          <a:latin typeface="Times New Roman"/>
                          <a:ea typeface="宋体"/>
                          <a:cs typeface="宋体"/>
                        </a:rPr>
                        <a:t>　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1766" marR="417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00" kern="0" dirty="0">
                          <a:latin typeface="Times New Roman"/>
                          <a:ea typeface="宋体"/>
                          <a:cs typeface="宋体"/>
                        </a:rPr>
                        <a:t>　</a:t>
                      </a: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1766" marR="417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49889" name="Rectangle 1"/>
          <p:cNvSpPr>
            <a:spLocks noChangeArrowheads="1"/>
          </p:cNvSpPr>
          <p:nvPr/>
        </p:nvSpPr>
        <p:spPr bwMode="auto">
          <a:xfrm>
            <a:off x="1406747" y="6429396"/>
            <a:ext cx="7773282" cy="2308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9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注：应列明主要时间节点（开工日期、竣工日期、出</a:t>
            </a:r>
            <a:r>
              <a:rPr kumimoji="0" lang="en-US" altLang="zh-CN" sz="9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±0.00</a:t>
            </a:r>
            <a:r>
              <a:rPr kumimoji="0" lang="zh-CN" altLang="en-US" sz="9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日期、结构封顶日期、外立面工程完成日期、装饰工程完成日期、外场工程完成日期等）。</a:t>
            </a:r>
            <a:endParaRPr kumimoji="0" lang="zh-CN" alt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4"/>
          <p:cNvGrpSpPr>
            <a:grpSpLocks/>
          </p:cNvGrpSpPr>
          <p:nvPr/>
        </p:nvGrpSpPr>
        <p:grpSpPr bwMode="auto">
          <a:xfrm>
            <a:off x="633046" y="422275"/>
            <a:ext cx="4868008" cy="642938"/>
            <a:chOff x="632383" y="422260"/>
            <a:chExt cx="4868311" cy="642941"/>
          </a:xfrm>
        </p:grpSpPr>
        <p:pic>
          <p:nvPicPr>
            <p:cNvPr id="74765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632383" y="422260"/>
              <a:ext cx="969760" cy="642941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</p:spPr>
        </p:pic>
        <p:sp>
          <p:nvSpPr>
            <p:cNvPr id="74766" name="TextBox 6"/>
            <p:cNvSpPr txBox="1">
              <a:spLocks noChangeArrowheads="1"/>
            </p:cNvSpPr>
            <p:nvPr/>
          </p:nvSpPr>
          <p:spPr bwMode="auto">
            <a:xfrm>
              <a:off x="1503067" y="430185"/>
              <a:ext cx="3926189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2400">
                  <a:solidFill>
                    <a:srgbClr val="1D8AC8"/>
                  </a:solidFill>
                  <a:latin typeface="华文新魏" pitchFamily="2" charset="-122"/>
                  <a:ea typeface="华文新魏" pitchFamily="2" charset="-122"/>
                </a:rPr>
                <a:t>中国建设工程造价管理协会</a:t>
              </a:r>
            </a:p>
          </p:txBody>
        </p:sp>
        <p:sp>
          <p:nvSpPr>
            <p:cNvPr id="8" name="矩形 7"/>
            <p:cNvSpPr/>
            <p:nvPr/>
          </p:nvSpPr>
          <p:spPr>
            <a:xfrm>
              <a:off x="1502876" y="1008051"/>
              <a:ext cx="3997818" cy="46037"/>
            </a:xfrm>
            <a:prstGeom prst="rect">
              <a:avLst/>
            </a:prstGeom>
            <a:solidFill>
              <a:srgbClr val="1D8AC8"/>
            </a:solidFill>
            <a:ln>
              <a:solidFill>
                <a:srgbClr val="1D8AC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rgbClr val="FF0000"/>
                </a:solidFill>
              </a:endParaRPr>
            </a:p>
          </p:txBody>
        </p:sp>
      </p:grpSp>
      <p:sp>
        <p:nvSpPr>
          <p:cNvPr id="9" name="同侧圆角矩形 4"/>
          <p:cNvSpPr/>
          <p:nvPr/>
        </p:nvSpPr>
        <p:spPr bwMode="auto">
          <a:xfrm>
            <a:off x="6879997" y="428605"/>
            <a:ext cx="1450741" cy="714359"/>
          </a:xfrm>
          <a:prstGeom prst="rect">
            <a:avLst/>
          </a:prstGeom>
          <a:ln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lIns="247650" tIns="123825" rIns="247650" bIns="123825" spcCol="1270" anchor="ctr"/>
          <a:lstStyle/>
          <a:p>
            <a:pPr>
              <a:defRPr/>
            </a:pPr>
            <a:r>
              <a:rPr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  附  录</a:t>
            </a:r>
            <a:endParaRPr lang="zh-CN" altLang="zh-CN" sz="2400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Rectangle 1"/>
          <p:cNvSpPr>
            <a:spLocks noChangeArrowheads="1"/>
          </p:cNvSpPr>
          <p:nvPr/>
        </p:nvSpPr>
        <p:spPr bwMode="auto">
          <a:xfrm>
            <a:off x="3121259" y="1071546"/>
            <a:ext cx="4615994" cy="6103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165048" rIns="91440" bIns="165048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kumimoji="0" lang="x-none" altLang="zh-CN" dirty="0" smtClean="0" bmk="_Toc385509759">
                <a:solidFill>
                  <a:schemeClr val="tx1"/>
                </a:solidFill>
                <a:latin typeface="Cambria" pitchFamily="18" charset="0"/>
                <a:cs typeface="宋体" pitchFamily="2" charset="-122"/>
              </a:rPr>
              <a:t>附录E </a:t>
            </a:r>
            <a:r>
              <a:rPr kumimoji="0" lang="en-US" altLang="zh-CN" dirty="0" smtClean="0" bmk="_Toc385509759">
                <a:solidFill>
                  <a:schemeClr val="tx1"/>
                </a:solidFill>
                <a:latin typeface="Cambria" pitchFamily="18" charset="0"/>
                <a:cs typeface="宋体" pitchFamily="2" charset="-122"/>
              </a:rPr>
              <a:t>      </a:t>
            </a:r>
            <a:r>
              <a:rPr kumimoji="0" lang="x-none" altLang="zh-CN" dirty="0" smtClean="0" bmk="_Toc385509759">
                <a:solidFill>
                  <a:schemeClr val="tx1"/>
                </a:solidFill>
                <a:latin typeface="Cambria" pitchFamily="18" charset="0"/>
                <a:cs typeface="宋体" pitchFamily="2" charset="-122"/>
              </a:rPr>
              <a:t>实施阶段</a:t>
            </a:r>
            <a:r>
              <a:rPr kumimoji="0" lang="zh-CN" altLang="en-US" dirty="0" smtClean="0" bmk="_Toc385509759">
                <a:solidFill>
                  <a:schemeClr val="tx1"/>
                </a:solidFill>
                <a:latin typeface="Cambria" pitchFamily="18" charset="0"/>
                <a:cs typeface="宋体" pitchFamily="2" charset="-122"/>
              </a:rPr>
              <a:t>格</a:t>
            </a:r>
            <a:r>
              <a:rPr kumimoji="0" lang="x-none" altLang="zh-CN" dirty="0" smtClean="0" bmk="_Toc385509759">
                <a:solidFill>
                  <a:schemeClr val="tx1"/>
                </a:solidFill>
                <a:latin typeface="Cambria" pitchFamily="18" charset="0"/>
                <a:cs typeface="宋体" pitchFamily="2" charset="-122"/>
              </a:rPr>
              <a:t>式</a:t>
            </a:r>
            <a:endParaRPr kumimoji="0" lang="zh-CN" altLang="en-US" dirty="0" smtClean="0" bmk="_Toc385509759">
              <a:solidFill>
                <a:schemeClr val="tx1"/>
              </a:solidFill>
              <a:latin typeface="Cambria" pitchFamily="18" charset="0"/>
              <a:cs typeface="宋体" pitchFamily="2" charset="-122"/>
            </a:endParaRPr>
          </a:p>
        </p:txBody>
      </p:sp>
      <p:sp>
        <p:nvSpPr>
          <p:cNvPr id="567297" name="Rectangle 1"/>
          <p:cNvSpPr>
            <a:spLocks noChangeArrowheads="1"/>
          </p:cNvSpPr>
          <p:nvPr/>
        </p:nvSpPr>
        <p:spPr bwMode="auto">
          <a:xfrm>
            <a:off x="813262" y="1500174"/>
            <a:ext cx="7517476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kumimoji="0" lang="en-US" altLang="zh-CN" b="0" dirty="0" smtClean="0">
                <a:solidFill>
                  <a:schemeClr val="tx1"/>
                </a:solidFill>
                <a:latin typeface="+mn-ea"/>
                <a:ea typeface="+mn-ea"/>
                <a:cs typeface="Times New Roman" pitchFamily="18" charset="0"/>
              </a:rPr>
              <a:t>E.0.2 </a:t>
            </a:r>
            <a:r>
              <a:rPr kumimoji="0" lang="zh-CN" altLang="en-US" b="0" dirty="0" smtClean="0">
                <a:solidFill>
                  <a:schemeClr val="tx1"/>
                </a:solidFill>
                <a:latin typeface="+mn-ea"/>
                <a:ea typeface="+mn-ea"/>
                <a:cs typeface="Times New Roman" pitchFamily="18" charset="0"/>
              </a:rPr>
              <a:t>工程造价动态管理与控制表可按表</a:t>
            </a:r>
            <a:r>
              <a:rPr kumimoji="0" lang="en-US" altLang="zh-CN" b="0" dirty="0" smtClean="0">
                <a:solidFill>
                  <a:schemeClr val="tx1"/>
                </a:solidFill>
                <a:latin typeface="+mn-ea"/>
                <a:cs typeface="Times New Roman" pitchFamily="18" charset="0"/>
              </a:rPr>
              <a:t>E.0.2</a:t>
            </a:r>
            <a:r>
              <a:rPr kumimoji="0" lang="zh-CN" altLang="en-US" b="0" dirty="0" smtClean="0">
                <a:solidFill>
                  <a:schemeClr val="tx1"/>
                </a:solidFill>
                <a:latin typeface="+mn-ea"/>
                <a:ea typeface="+mn-ea"/>
                <a:cs typeface="Times New Roman" pitchFamily="18" charset="0"/>
              </a:rPr>
              <a:t>编制。</a:t>
            </a:r>
          </a:p>
          <a:p>
            <a:endParaRPr kumimoji="0" lang="zh-CN" altLang="en-US" b="0" dirty="0" smtClean="0">
              <a:solidFill>
                <a:schemeClr val="tx1"/>
              </a:solidFill>
              <a:latin typeface="+mn-ea"/>
              <a:ea typeface="+mn-ea"/>
              <a:cs typeface="Times New Roman" pitchFamily="18" charset="0"/>
            </a:endParaRPr>
          </a:p>
        </p:txBody>
      </p:sp>
      <p:sp>
        <p:nvSpPr>
          <p:cNvPr id="13" name="Rectangle 1"/>
          <p:cNvSpPr>
            <a:spLocks noChangeArrowheads="1"/>
          </p:cNvSpPr>
          <p:nvPr/>
        </p:nvSpPr>
        <p:spPr bwMode="auto">
          <a:xfrm>
            <a:off x="3385030" y="1906778"/>
            <a:ext cx="4154394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kumimoji="0" lang="zh-CN" altLang="en-US" sz="1400" dirty="0" smtClean="0">
                <a:solidFill>
                  <a:schemeClr val="tx1"/>
                </a:solidFill>
                <a:latin typeface="+mn-ea"/>
                <a:ea typeface="+mn-ea"/>
                <a:cs typeface="宋体" pitchFamily="2" charset="-122"/>
              </a:rPr>
              <a:t>表</a:t>
            </a:r>
            <a:r>
              <a:rPr kumimoji="0" lang="en-US" altLang="zh-CN" sz="1400" dirty="0" smtClean="0">
                <a:solidFill>
                  <a:schemeClr val="tx1"/>
                </a:solidFill>
                <a:latin typeface="+mn-ea"/>
                <a:ea typeface="+mn-ea"/>
                <a:cs typeface="宋体" pitchFamily="2" charset="-122"/>
              </a:rPr>
              <a:t>E.0.2    </a:t>
            </a:r>
            <a:r>
              <a:rPr kumimoji="0" lang="zh-CN" altLang="en-US" sz="1400" dirty="0" smtClean="0">
                <a:solidFill>
                  <a:schemeClr val="tx1"/>
                </a:solidFill>
                <a:latin typeface="+mn-ea"/>
                <a:ea typeface="+mn-ea"/>
                <a:cs typeface="宋体" pitchFamily="2" charset="-122"/>
              </a:rPr>
              <a:t>工程造价动态管理与控制表</a:t>
            </a:r>
          </a:p>
        </p:txBody>
      </p:sp>
      <p:sp>
        <p:nvSpPr>
          <p:cNvPr id="547841" name="Rectangle 1"/>
          <p:cNvSpPr>
            <a:spLocks noChangeArrowheads="1"/>
          </p:cNvSpPr>
          <p:nvPr/>
        </p:nvSpPr>
        <p:spPr bwMode="auto">
          <a:xfrm>
            <a:off x="1670518" y="2182648"/>
            <a:ext cx="6462391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0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    </a:t>
            </a:r>
            <a:r>
              <a:rPr kumimoji="0" lang="zh-CN" sz="10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工程名称：</a:t>
            </a:r>
            <a:r>
              <a:rPr kumimoji="0" lang="zh-CN" altLang="en-US" sz="10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                                                                                                                      编制日期：     年    月   日</a:t>
            </a:r>
            <a:endParaRPr kumimoji="0" lang="zh-CN" altLang="en-US" sz="18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549889" name="Rectangle 1"/>
          <p:cNvSpPr>
            <a:spLocks noChangeArrowheads="1"/>
          </p:cNvSpPr>
          <p:nvPr/>
        </p:nvSpPr>
        <p:spPr bwMode="auto">
          <a:xfrm>
            <a:off x="1208919" y="6286520"/>
            <a:ext cx="7888698" cy="2308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9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备注：应列明主要时间节点（开工日期、竣工日期、出</a:t>
            </a:r>
            <a:r>
              <a:rPr kumimoji="0" lang="en-US" altLang="zh-CN" sz="9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±0.00</a:t>
            </a:r>
            <a:r>
              <a:rPr kumimoji="0" lang="zh-CN" altLang="en-US" sz="9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日期、结构封顶日期、外立面工程完成日期、装饰工程完成日期、外场工程完成日期等）。</a:t>
            </a:r>
            <a:endParaRPr kumimoji="0" lang="zh-CN" alt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graphicFrame>
        <p:nvGraphicFramePr>
          <p:cNvPr id="15" name="表格 14"/>
          <p:cNvGraphicFramePr>
            <a:graphicFrameLocks noGrp="1"/>
          </p:cNvGraphicFramePr>
          <p:nvPr/>
        </p:nvGraphicFramePr>
        <p:xfrm>
          <a:off x="945148" y="2500307"/>
          <a:ext cx="7517478" cy="3868098"/>
        </p:xfrm>
        <a:graphic>
          <a:graphicData uri="http://schemas.openxmlformats.org/drawingml/2006/table">
            <a:tbl>
              <a:tblPr/>
              <a:tblGrid>
                <a:gridCol w="601194"/>
                <a:gridCol w="352763"/>
                <a:gridCol w="601194"/>
                <a:gridCol w="243727"/>
                <a:gridCol w="243727"/>
                <a:gridCol w="243727"/>
                <a:gridCol w="576392"/>
                <a:gridCol w="576392"/>
                <a:gridCol w="501992"/>
                <a:gridCol w="551592"/>
                <a:gridCol w="551592"/>
                <a:gridCol w="608462"/>
                <a:gridCol w="608462"/>
                <a:gridCol w="1256262"/>
              </a:tblGrid>
              <a:tr h="891985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00" b="1" kern="0" dirty="0">
                          <a:latin typeface="Times New Roman"/>
                          <a:ea typeface="宋体"/>
                          <a:cs typeface="宋体"/>
                        </a:rPr>
                        <a:t>序号</a:t>
                      </a:r>
                      <a:endParaRPr lang="zh-CN" sz="1000" b="1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7447" marR="3744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00" b="1" kern="0" dirty="0">
                          <a:latin typeface="Times New Roman"/>
                          <a:ea typeface="宋体"/>
                          <a:cs typeface="宋体"/>
                        </a:rPr>
                        <a:t>项目</a:t>
                      </a:r>
                      <a:endParaRPr lang="zh-CN" sz="1000" b="1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7447" marR="3744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00" b="1" kern="0" dirty="0">
                          <a:latin typeface="Times New Roman"/>
                          <a:ea typeface="宋体"/>
                          <a:cs typeface="宋体"/>
                        </a:rPr>
                        <a:t>项目批准概算金额</a:t>
                      </a:r>
                      <a:r>
                        <a:rPr lang="en-US" sz="1000" b="1" kern="0" dirty="0">
                          <a:latin typeface="Times New Roman"/>
                          <a:ea typeface="宋体"/>
                          <a:cs typeface="Times New Roman"/>
                        </a:rPr>
                        <a:t>/</a:t>
                      </a:r>
                      <a:r>
                        <a:rPr lang="zh-CN" sz="1000" b="1" kern="0" dirty="0">
                          <a:latin typeface="Times New Roman"/>
                          <a:ea typeface="宋体"/>
                          <a:cs typeface="宋体"/>
                        </a:rPr>
                        <a:t>投资控制目标金额</a:t>
                      </a:r>
                      <a:endParaRPr lang="zh-CN" sz="1000" b="1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7447" marR="3744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00" b="1" kern="0">
                          <a:latin typeface="Times New Roman"/>
                          <a:ea typeface="宋体"/>
                          <a:cs typeface="宋体"/>
                        </a:rPr>
                        <a:t>合同编号</a:t>
                      </a:r>
                      <a:endParaRPr lang="zh-CN" sz="1000" b="1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7447" marR="3744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00" b="1" kern="0">
                          <a:latin typeface="Times New Roman"/>
                          <a:ea typeface="宋体"/>
                          <a:cs typeface="宋体"/>
                        </a:rPr>
                        <a:t>合同名称</a:t>
                      </a:r>
                      <a:endParaRPr lang="zh-CN" sz="1000" b="1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7447" marR="3744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00" b="1" kern="0">
                          <a:latin typeface="Times New Roman"/>
                          <a:ea typeface="宋体"/>
                          <a:cs typeface="宋体"/>
                        </a:rPr>
                        <a:t>承包单位</a:t>
                      </a:r>
                      <a:endParaRPr lang="zh-CN" sz="1000" b="1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7447" marR="3744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00" b="1" kern="0">
                          <a:latin typeface="Times New Roman"/>
                          <a:ea typeface="宋体"/>
                          <a:cs typeface="宋体"/>
                        </a:rPr>
                        <a:t>签约</a:t>
                      </a:r>
                      <a:endParaRPr lang="zh-CN" sz="1000" b="1" kern="100">
                        <a:latin typeface="Times New Roman"/>
                        <a:ea typeface="宋体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00" b="1" kern="0">
                          <a:latin typeface="Times New Roman"/>
                          <a:ea typeface="宋体"/>
                          <a:cs typeface="宋体"/>
                        </a:rPr>
                        <a:t>合同价</a:t>
                      </a:r>
                      <a:endParaRPr lang="zh-CN" sz="1000" b="1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7447" marR="3744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00" b="1" kern="0">
                          <a:latin typeface="Times New Roman"/>
                          <a:ea typeface="宋体"/>
                          <a:cs typeface="宋体"/>
                        </a:rPr>
                        <a:t>预估合同价</a:t>
                      </a:r>
                      <a:r>
                        <a:rPr lang="en-US" sz="1000" b="1" kern="0">
                          <a:latin typeface="Times New Roman"/>
                          <a:ea typeface="宋体"/>
                          <a:cs typeface="Times New Roman"/>
                        </a:rPr>
                        <a:t>/</a:t>
                      </a:r>
                      <a:r>
                        <a:rPr lang="zh-CN" sz="1000" b="1" kern="0">
                          <a:latin typeface="Times New Roman"/>
                          <a:ea typeface="宋体"/>
                          <a:cs typeface="宋体"/>
                        </a:rPr>
                        <a:t>待签发承包合同预估价</a:t>
                      </a:r>
                      <a:endParaRPr lang="zh-CN" sz="1000" b="1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7447" marR="3744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00" b="1" kern="0">
                          <a:latin typeface="Times New Roman"/>
                          <a:ea typeface="宋体"/>
                          <a:cs typeface="宋体"/>
                        </a:rPr>
                        <a:t>已发生的工程变更</a:t>
                      </a:r>
                      <a:r>
                        <a:rPr lang="en-US" sz="1000" b="1" kern="0">
                          <a:latin typeface="Times New Roman"/>
                          <a:ea typeface="宋体"/>
                          <a:cs typeface="宋体"/>
                        </a:rPr>
                        <a:t>/</a:t>
                      </a:r>
                      <a:r>
                        <a:rPr lang="zh-CN" sz="1000" b="1" kern="0">
                          <a:latin typeface="Times New Roman"/>
                          <a:ea typeface="宋体"/>
                          <a:cs typeface="宋体"/>
                        </a:rPr>
                        <a:t>签证费用</a:t>
                      </a:r>
                      <a:endParaRPr lang="zh-CN" sz="1000" b="1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7447" marR="3744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00" b="1" kern="100">
                          <a:latin typeface="Times New Roman"/>
                          <a:ea typeface="宋体"/>
                          <a:cs typeface="宋体"/>
                        </a:rPr>
                        <a:t>当前已知工程造价</a:t>
                      </a:r>
                      <a:endParaRPr lang="zh-CN" sz="1000" b="1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7447" marR="3744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00" b="1" kern="100">
                          <a:latin typeface="Times New Roman"/>
                          <a:ea typeface="宋体"/>
                          <a:cs typeface="宋体"/>
                        </a:rPr>
                        <a:t>预计将发生的工程变更</a:t>
                      </a:r>
                      <a:r>
                        <a:rPr lang="en-US" sz="1000" b="1" kern="100">
                          <a:latin typeface="Times New Roman"/>
                          <a:ea typeface="宋体"/>
                          <a:cs typeface="宋体"/>
                        </a:rPr>
                        <a:t>/</a:t>
                      </a:r>
                      <a:r>
                        <a:rPr lang="zh-CN" sz="1000" b="1" kern="100">
                          <a:latin typeface="Times New Roman"/>
                          <a:ea typeface="宋体"/>
                          <a:cs typeface="宋体"/>
                        </a:rPr>
                        <a:t>签证费用</a:t>
                      </a:r>
                      <a:endParaRPr lang="zh-CN" sz="1000" b="1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7447" marR="3744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00" b="1" kern="100">
                          <a:latin typeface="Times New Roman"/>
                          <a:ea typeface="宋体"/>
                          <a:cs typeface="宋体"/>
                        </a:rPr>
                        <a:t>当前预计工程造价</a:t>
                      </a:r>
                      <a:endParaRPr lang="zh-CN" sz="1000" b="1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7447" marR="3744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00" b="1" kern="100">
                          <a:latin typeface="Times New Roman"/>
                          <a:ea typeface="宋体"/>
                          <a:cs typeface="宋体"/>
                        </a:rPr>
                        <a:t>当前预计工程造价与批准概算（或投资控制目标值）的差值</a:t>
                      </a:r>
                      <a:endParaRPr lang="zh-CN" sz="1000" b="1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7447" marR="3744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00" b="1" kern="100">
                          <a:latin typeface="Times New Roman"/>
                          <a:ea typeface="宋体"/>
                          <a:cs typeface="宋体"/>
                        </a:rPr>
                        <a:t>可能存在的价款调整项目、主要偏差情况及产生较大或重大偏差产生的原因分析和必要的说明、意见和建议</a:t>
                      </a:r>
                      <a:endParaRPr lang="zh-CN" sz="1000" b="1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7447" marR="3744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54853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00" b="1" kern="0" dirty="0">
                          <a:latin typeface="Times New Roman"/>
                          <a:ea typeface="宋体"/>
                          <a:cs typeface="宋体"/>
                        </a:rPr>
                        <a:t>（人民币：元）</a:t>
                      </a:r>
                      <a:endParaRPr lang="zh-CN" sz="1000" b="1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7447" marR="3744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00" b="1" kern="0">
                          <a:latin typeface="Times New Roman"/>
                          <a:ea typeface="宋体"/>
                          <a:cs typeface="宋体"/>
                        </a:rPr>
                        <a:t>（人民币：元）</a:t>
                      </a:r>
                      <a:endParaRPr lang="zh-CN" sz="1000" b="1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7447" marR="3744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00" b="1" kern="0">
                          <a:latin typeface="Times New Roman"/>
                          <a:ea typeface="宋体"/>
                          <a:cs typeface="宋体"/>
                        </a:rPr>
                        <a:t>（人民币：元）</a:t>
                      </a:r>
                      <a:endParaRPr lang="zh-CN" sz="1000" b="1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7447" marR="3744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00" b="1" kern="0">
                          <a:latin typeface="Times New Roman"/>
                          <a:ea typeface="宋体"/>
                          <a:cs typeface="宋体"/>
                        </a:rPr>
                        <a:t>（人民币：元）</a:t>
                      </a:r>
                      <a:endParaRPr lang="zh-CN" sz="1000" b="1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7447" marR="3744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00" b="1" kern="0">
                          <a:latin typeface="Times New Roman"/>
                          <a:ea typeface="宋体"/>
                          <a:cs typeface="宋体"/>
                        </a:rPr>
                        <a:t>（人民币：元）</a:t>
                      </a:r>
                      <a:endParaRPr lang="zh-CN" sz="1000" b="1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7447" marR="3744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00" b="1" kern="0">
                          <a:latin typeface="Times New Roman"/>
                          <a:ea typeface="宋体"/>
                          <a:cs typeface="宋体"/>
                        </a:rPr>
                        <a:t>（人民币：元）</a:t>
                      </a:r>
                      <a:endParaRPr lang="zh-CN" sz="1000" b="1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7447" marR="3744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00" b="1" kern="0">
                          <a:latin typeface="Times New Roman"/>
                          <a:ea typeface="宋体"/>
                          <a:cs typeface="宋体"/>
                        </a:rPr>
                        <a:t>（人民币：元）</a:t>
                      </a:r>
                      <a:endParaRPr lang="zh-CN" sz="1000" b="1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7447" marR="3744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00" b="1" kern="0">
                          <a:latin typeface="Times New Roman"/>
                          <a:ea typeface="宋体"/>
                          <a:cs typeface="宋体"/>
                        </a:rPr>
                        <a:t>（人民币：元）</a:t>
                      </a:r>
                      <a:endParaRPr lang="zh-CN" sz="1000" b="1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7447" marR="3744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19122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00" b="1" kern="0" dirty="0">
                          <a:latin typeface="Times New Roman"/>
                          <a:ea typeface="宋体"/>
                          <a:cs typeface="宋体"/>
                        </a:rPr>
                        <a:t>一</a:t>
                      </a:r>
                      <a:endParaRPr lang="zh-CN" sz="1000" b="1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7447" marR="3744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b="1" kern="100">
                        <a:solidFill>
                          <a:srgbClr val="000000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7447" marR="3744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b="1" kern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7447" marR="3744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b="1" kern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7447" marR="3744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b="1" kern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7447" marR="3744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b="1" kern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7447" marR="3744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b="1" kern="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7447" marR="3744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b="1" kern="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7447" marR="3744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b="1" kern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7447" marR="3744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b="1" kern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7447" marR="3744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b="1" kern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7447" marR="3744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b="1" kern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7447" marR="3744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b="1" kern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7447" marR="3744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b="1" kern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7447" marR="3744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3327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b="1" kern="0" dirty="0">
                          <a:latin typeface="Times New Roman"/>
                          <a:ea typeface="宋体"/>
                          <a:cs typeface="Times New Roman"/>
                        </a:rPr>
                        <a:t>1</a:t>
                      </a:r>
                      <a:endParaRPr lang="zh-CN" sz="1000" b="1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7447" marR="3744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b="1" kern="100">
                        <a:solidFill>
                          <a:srgbClr val="000000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7447" marR="3744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b="1" kern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7447" marR="3744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b="1" kern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7447" marR="374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b="1" kern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7447" marR="374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b="1" kern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7447" marR="374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b="1" kern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7447" marR="374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b="1" kern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7447" marR="3744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b="1" kern="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7447" marR="3744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b="1" kern="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7447" marR="374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b="1" kern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7447" marR="3744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b="1" kern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7447" marR="374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b="1" kern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7447" marR="374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b="1" kern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7447" marR="374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9786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b="1" kern="0">
                          <a:latin typeface="Times New Roman"/>
                          <a:ea typeface="宋体"/>
                          <a:cs typeface="Times New Roman"/>
                        </a:rPr>
                        <a:t>2</a:t>
                      </a:r>
                      <a:endParaRPr lang="zh-CN" sz="1000" b="1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7447" marR="3744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b="1" kern="100">
                        <a:solidFill>
                          <a:srgbClr val="000000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7447" marR="3744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b="1" kern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7447" marR="3744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b="1" kern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7447" marR="374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b="1" kern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7447" marR="374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b="1" kern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7447" marR="374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b="1" kern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7447" marR="374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b="1" kern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7447" marR="3744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b="1" kern="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7447" marR="3744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b="1" kern="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7447" marR="374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b="1" kern="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7447" marR="3744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b="1" kern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7447" marR="374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b="1" kern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7447" marR="374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b="1" kern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7447" marR="374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0140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b="1" kern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7447" marR="3744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b="1" kern="100">
                        <a:solidFill>
                          <a:srgbClr val="000000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7447" marR="3744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b="1" kern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7447" marR="3744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b="1" kern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7447" marR="374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b="1" kern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7447" marR="374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b="1" kern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7447" marR="374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b="1" kern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7447" marR="374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b="1" kern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7447" marR="3744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b="1" kern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7447" marR="3744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b="1" kern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7447" marR="374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b="1" kern="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7447" marR="3744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b="1" kern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7447" marR="374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b="1" kern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7447" marR="374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b="1" kern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7447" marR="374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7311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00" b="1" kern="0">
                          <a:latin typeface="Times New Roman"/>
                          <a:ea typeface="宋体"/>
                          <a:cs typeface="宋体"/>
                        </a:rPr>
                        <a:t>二</a:t>
                      </a:r>
                      <a:endParaRPr lang="zh-CN" sz="1000" b="1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7447" marR="3744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b="1" kern="100">
                        <a:solidFill>
                          <a:srgbClr val="000000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7447" marR="3744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b="1" kern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7447" marR="3744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b="1" kern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7447" marR="374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b="1" kern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7447" marR="374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b="1" kern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7447" marR="374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b="1" kern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7447" marR="374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b="1" kern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7447" marR="3744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b="1" kern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7447" marR="3744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b="1" kern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7447" marR="374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b="1" kern="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7447" marR="3744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b="1" kern="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7447" marR="374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b="1" kern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7447" marR="374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b="1" kern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7447" marR="374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0759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b="1" kern="0">
                          <a:latin typeface="Times New Roman"/>
                          <a:ea typeface="宋体"/>
                          <a:cs typeface="Times New Roman"/>
                        </a:rPr>
                        <a:t>1</a:t>
                      </a:r>
                      <a:endParaRPr lang="zh-CN" sz="1000" b="1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7447" marR="3744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b="1" kern="100">
                        <a:solidFill>
                          <a:srgbClr val="000000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7447" marR="3744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b="1" kern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7447" marR="3744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b="1" kern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7447" marR="374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b="1" kern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7447" marR="374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b="1" kern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7447" marR="374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b="1" kern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7447" marR="374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b="1" kern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7447" marR="3744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b="1" kern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7447" marR="3744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b="1" kern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7447" marR="374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b="1" kern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7447" marR="3744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b="1" kern="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7447" marR="374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b="1" kern="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7447" marR="374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b="1" kern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7447" marR="374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9786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b="1" kern="0">
                          <a:latin typeface="Times New Roman"/>
                          <a:ea typeface="宋体"/>
                          <a:cs typeface="Times New Roman"/>
                        </a:rPr>
                        <a:t>2</a:t>
                      </a:r>
                      <a:endParaRPr lang="zh-CN" sz="1000" b="1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7447" marR="3744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b="1" kern="100">
                        <a:solidFill>
                          <a:srgbClr val="000000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7447" marR="3744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b="1" kern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7447" marR="3744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b="1" kern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7447" marR="374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b="1" kern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7447" marR="374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b="1" kern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7447" marR="374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b="1" kern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7447" marR="374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b="1" kern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7447" marR="3744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b="1" kern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7447" marR="3744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b="1" kern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7447" marR="374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b="1" kern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7447" marR="3744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b="1" kern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7447" marR="374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b="1" kern="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7447" marR="374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b="1" kern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7447" marR="374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0095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b="1" kern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7447" marR="3744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b="1" kern="100">
                        <a:solidFill>
                          <a:srgbClr val="000000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7447" marR="3744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b="1" kern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7447" marR="3744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b="1" kern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7447" marR="374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b="1" kern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7447" marR="374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b="1" kern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7447" marR="374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b="1" kern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7447" marR="374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b="1" kern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7447" marR="3744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b="1" kern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7447" marR="3744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b="1" kern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7447" marR="374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b="1" kern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7447" marR="3744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b="1" kern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7447" marR="374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b="1" kern="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7447" marR="374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b="1" kern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7447" marR="374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8015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00" b="1" kern="0">
                          <a:latin typeface="Times New Roman"/>
                          <a:ea typeface="宋体"/>
                          <a:cs typeface="宋体"/>
                        </a:rPr>
                        <a:t>三</a:t>
                      </a:r>
                      <a:endParaRPr lang="zh-CN" sz="1000" b="1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7447" marR="3744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b="1" kern="100">
                        <a:solidFill>
                          <a:srgbClr val="000000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7447" marR="3744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b="1" kern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7447" marR="3744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b="1" kern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7447" marR="374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b="1" kern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7447" marR="374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b="1" kern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7447" marR="374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b="1" kern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7447" marR="374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b="1" kern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7447" marR="3744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b="1" kern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7447" marR="3744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b="1" kern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7447" marR="374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b="1" kern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7447" marR="3744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b="1" kern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7447" marR="374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b="1" kern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7447" marR="374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b="1" kern="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7447" marR="374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1202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b="1" kern="0">
                          <a:latin typeface="Times New Roman"/>
                          <a:ea typeface="宋体"/>
                          <a:cs typeface="Times New Roman"/>
                        </a:rPr>
                        <a:t>1</a:t>
                      </a:r>
                      <a:endParaRPr lang="zh-CN" sz="1000" b="1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7447" marR="3744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b="1" kern="100">
                        <a:solidFill>
                          <a:srgbClr val="000000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7447" marR="3744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b="1" kern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7447" marR="3744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b="1" kern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7447" marR="374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b="1" kern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7447" marR="374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b="1" kern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7447" marR="374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b="1" kern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7447" marR="374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b="1" kern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7447" marR="3744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b="1" kern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7447" marR="3744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b="1" kern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7447" marR="374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b="1" kern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7447" marR="3744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b="1" kern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7447" marR="374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b="1" kern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7447" marR="374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b="1" kern="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7447" marR="374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0228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b="1" kern="0" dirty="0">
                          <a:latin typeface="Times New Roman"/>
                          <a:ea typeface="宋体"/>
                          <a:cs typeface="Times New Roman"/>
                        </a:rPr>
                        <a:t>2</a:t>
                      </a:r>
                      <a:endParaRPr lang="zh-CN" sz="1000" b="1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7447" marR="3744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b="1" kern="100">
                        <a:solidFill>
                          <a:srgbClr val="000000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7447" marR="3744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b="1" kern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7447" marR="3744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b="1" kern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7447" marR="374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b="1" kern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7447" marR="374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b="1" kern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7447" marR="374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b="1" kern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7447" marR="374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b="1" kern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7447" marR="3744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b="1" kern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7447" marR="3744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b="1" kern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7447" marR="374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b="1" kern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7447" marR="3744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b="1" kern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7447" marR="374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b="1" kern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7447" marR="374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b="1" kern="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7447" marR="374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98746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en-US" sz="1000" b="1" kern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7447" marR="3744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b="1" kern="100">
                        <a:solidFill>
                          <a:srgbClr val="000000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7447" marR="3744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b="1" kern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7447" marR="3744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b="1" kern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7447" marR="374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b="1" kern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7447" marR="374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b="1" kern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7447" marR="374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b="1" kern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7447" marR="374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b="1" kern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7447" marR="3744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b="1" kern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7447" marR="3744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b="1" kern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7447" marR="374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b="1" kern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7447" marR="3744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b="1" kern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7447" marR="374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b="1" kern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7447" marR="374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b="1" kern="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7447" marR="374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4"/>
          <p:cNvGrpSpPr>
            <a:grpSpLocks/>
          </p:cNvGrpSpPr>
          <p:nvPr/>
        </p:nvGrpSpPr>
        <p:grpSpPr bwMode="auto">
          <a:xfrm>
            <a:off x="633046" y="422275"/>
            <a:ext cx="4868008" cy="642938"/>
            <a:chOff x="632383" y="422260"/>
            <a:chExt cx="4868311" cy="642941"/>
          </a:xfrm>
        </p:grpSpPr>
        <p:pic>
          <p:nvPicPr>
            <p:cNvPr id="74765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632383" y="422260"/>
              <a:ext cx="969760" cy="642941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</p:spPr>
        </p:pic>
        <p:sp>
          <p:nvSpPr>
            <p:cNvPr id="74766" name="TextBox 6"/>
            <p:cNvSpPr txBox="1">
              <a:spLocks noChangeArrowheads="1"/>
            </p:cNvSpPr>
            <p:nvPr/>
          </p:nvSpPr>
          <p:spPr bwMode="auto">
            <a:xfrm>
              <a:off x="1503067" y="430185"/>
              <a:ext cx="3926189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2400">
                  <a:solidFill>
                    <a:srgbClr val="1D8AC8"/>
                  </a:solidFill>
                  <a:latin typeface="华文新魏" pitchFamily="2" charset="-122"/>
                  <a:ea typeface="华文新魏" pitchFamily="2" charset="-122"/>
                </a:rPr>
                <a:t>中国建设工程造价管理协会</a:t>
              </a:r>
            </a:p>
          </p:txBody>
        </p:sp>
        <p:sp>
          <p:nvSpPr>
            <p:cNvPr id="8" name="矩形 7"/>
            <p:cNvSpPr/>
            <p:nvPr/>
          </p:nvSpPr>
          <p:spPr>
            <a:xfrm>
              <a:off x="1502876" y="1008051"/>
              <a:ext cx="3997818" cy="46037"/>
            </a:xfrm>
            <a:prstGeom prst="rect">
              <a:avLst/>
            </a:prstGeom>
            <a:solidFill>
              <a:srgbClr val="1D8AC8"/>
            </a:solidFill>
            <a:ln>
              <a:solidFill>
                <a:srgbClr val="1D8AC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rgbClr val="FF0000"/>
                </a:solidFill>
              </a:endParaRPr>
            </a:p>
          </p:txBody>
        </p:sp>
      </p:grpSp>
      <p:sp>
        <p:nvSpPr>
          <p:cNvPr id="9" name="同侧圆角矩形 4"/>
          <p:cNvSpPr/>
          <p:nvPr/>
        </p:nvSpPr>
        <p:spPr bwMode="auto">
          <a:xfrm>
            <a:off x="6879997" y="428605"/>
            <a:ext cx="1450741" cy="714359"/>
          </a:xfrm>
          <a:prstGeom prst="rect">
            <a:avLst/>
          </a:prstGeom>
          <a:ln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lIns="247650" tIns="123825" rIns="247650" bIns="123825" spcCol="1270" anchor="ctr"/>
          <a:lstStyle/>
          <a:p>
            <a:pPr>
              <a:defRPr/>
            </a:pPr>
            <a:r>
              <a:rPr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  附  录</a:t>
            </a:r>
            <a:endParaRPr lang="zh-CN" altLang="zh-CN" sz="2400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Rectangle 1"/>
          <p:cNvSpPr>
            <a:spLocks noChangeArrowheads="1"/>
          </p:cNvSpPr>
          <p:nvPr/>
        </p:nvSpPr>
        <p:spPr bwMode="auto">
          <a:xfrm>
            <a:off x="3121259" y="1071546"/>
            <a:ext cx="4615994" cy="6103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165048" rIns="91440" bIns="165048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kumimoji="0" lang="x-none" altLang="zh-CN" dirty="0" smtClean="0" bmk="_Toc385509759">
                <a:solidFill>
                  <a:schemeClr val="tx1"/>
                </a:solidFill>
                <a:latin typeface="Cambria" pitchFamily="18" charset="0"/>
                <a:cs typeface="宋体" pitchFamily="2" charset="-122"/>
              </a:rPr>
              <a:t>附录E </a:t>
            </a:r>
            <a:r>
              <a:rPr kumimoji="0" lang="en-US" altLang="zh-CN" dirty="0" smtClean="0" bmk="_Toc385509759">
                <a:solidFill>
                  <a:schemeClr val="tx1"/>
                </a:solidFill>
                <a:latin typeface="Cambria" pitchFamily="18" charset="0"/>
                <a:cs typeface="宋体" pitchFamily="2" charset="-122"/>
              </a:rPr>
              <a:t>      </a:t>
            </a:r>
            <a:r>
              <a:rPr kumimoji="0" lang="x-none" altLang="zh-CN" dirty="0" smtClean="0" bmk="_Toc385509759">
                <a:solidFill>
                  <a:schemeClr val="tx1"/>
                </a:solidFill>
                <a:latin typeface="Cambria" pitchFamily="18" charset="0"/>
                <a:cs typeface="宋体" pitchFamily="2" charset="-122"/>
              </a:rPr>
              <a:t>实施阶段</a:t>
            </a:r>
            <a:r>
              <a:rPr kumimoji="0" lang="zh-CN" altLang="en-US" dirty="0" smtClean="0" bmk="_Toc385509759">
                <a:solidFill>
                  <a:schemeClr val="tx1"/>
                </a:solidFill>
                <a:latin typeface="Cambria" pitchFamily="18" charset="0"/>
                <a:cs typeface="宋体" pitchFamily="2" charset="-122"/>
              </a:rPr>
              <a:t>格</a:t>
            </a:r>
            <a:r>
              <a:rPr kumimoji="0" lang="x-none" altLang="zh-CN" dirty="0" smtClean="0" bmk="_Toc385509759">
                <a:solidFill>
                  <a:schemeClr val="tx1"/>
                </a:solidFill>
                <a:latin typeface="Cambria" pitchFamily="18" charset="0"/>
                <a:cs typeface="宋体" pitchFamily="2" charset="-122"/>
              </a:rPr>
              <a:t>式</a:t>
            </a:r>
            <a:endParaRPr kumimoji="0" lang="zh-CN" altLang="en-US" dirty="0" smtClean="0" bmk="_Toc385509759">
              <a:solidFill>
                <a:schemeClr val="tx1"/>
              </a:solidFill>
              <a:latin typeface="Cambria" pitchFamily="18" charset="0"/>
              <a:cs typeface="宋体" pitchFamily="2" charset="-122"/>
            </a:endParaRPr>
          </a:p>
        </p:txBody>
      </p:sp>
      <p:sp>
        <p:nvSpPr>
          <p:cNvPr id="567297" name="Rectangle 1"/>
          <p:cNvSpPr>
            <a:spLocks noChangeArrowheads="1"/>
          </p:cNvSpPr>
          <p:nvPr/>
        </p:nvSpPr>
        <p:spPr bwMode="auto">
          <a:xfrm>
            <a:off x="813262" y="1500176"/>
            <a:ext cx="7517476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kumimoji="0" lang="en-US" altLang="zh-CN" b="0" dirty="0" smtClean="0">
                <a:solidFill>
                  <a:schemeClr val="tx1"/>
                </a:solidFill>
                <a:latin typeface="+mn-ea"/>
                <a:ea typeface="+mn-ea"/>
                <a:cs typeface="Times New Roman" pitchFamily="18" charset="0"/>
              </a:rPr>
              <a:t>E.0.3 </a:t>
            </a:r>
            <a:r>
              <a:rPr kumimoji="0" lang="zh-CN" altLang="en-US" b="0" dirty="0" smtClean="0">
                <a:solidFill>
                  <a:schemeClr val="tx1"/>
                </a:solidFill>
                <a:latin typeface="+mn-ea"/>
                <a:ea typeface="+mn-ea"/>
                <a:cs typeface="Times New Roman" pitchFamily="18" charset="0"/>
              </a:rPr>
              <a:t>签约合同价与费用支付情况表可按表</a:t>
            </a:r>
            <a:r>
              <a:rPr kumimoji="0" lang="en-US" altLang="zh-CN" b="0" dirty="0" smtClean="0">
                <a:solidFill>
                  <a:schemeClr val="tx1"/>
                </a:solidFill>
                <a:latin typeface="+mn-ea"/>
                <a:ea typeface="+mn-ea"/>
                <a:cs typeface="Times New Roman" pitchFamily="18" charset="0"/>
              </a:rPr>
              <a:t>E.0.3</a:t>
            </a:r>
            <a:r>
              <a:rPr kumimoji="0" lang="zh-CN" altLang="en-US" b="0" dirty="0" smtClean="0">
                <a:solidFill>
                  <a:schemeClr val="tx1"/>
                </a:solidFill>
                <a:latin typeface="+mn-ea"/>
                <a:ea typeface="+mn-ea"/>
                <a:cs typeface="Times New Roman" pitchFamily="18" charset="0"/>
              </a:rPr>
              <a:t>编制。</a:t>
            </a:r>
          </a:p>
          <a:p>
            <a:endParaRPr kumimoji="0" lang="zh-CN" altLang="en-US" b="0" dirty="0" smtClean="0">
              <a:solidFill>
                <a:schemeClr val="tx1"/>
              </a:solidFill>
              <a:latin typeface="+mn-ea"/>
              <a:ea typeface="+mn-ea"/>
              <a:cs typeface="Times New Roman" pitchFamily="18" charset="0"/>
            </a:endParaRPr>
          </a:p>
          <a:p>
            <a:endParaRPr kumimoji="0" lang="zh-CN" altLang="en-US" b="0" dirty="0" smtClean="0">
              <a:solidFill>
                <a:schemeClr val="tx1"/>
              </a:solidFill>
              <a:latin typeface="+mn-ea"/>
              <a:ea typeface="+mn-ea"/>
              <a:cs typeface="Times New Roman" pitchFamily="18" charset="0"/>
            </a:endParaRPr>
          </a:p>
        </p:txBody>
      </p:sp>
      <p:sp>
        <p:nvSpPr>
          <p:cNvPr id="13" name="Rectangle 1"/>
          <p:cNvSpPr>
            <a:spLocks noChangeArrowheads="1"/>
          </p:cNvSpPr>
          <p:nvPr/>
        </p:nvSpPr>
        <p:spPr bwMode="auto">
          <a:xfrm>
            <a:off x="3385030" y="1906778"/>
            <a:ext cx="4154394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kumimoji="0" lang="zh-CN" altLang="en-US" sz="1400" dirty="0" smtClean="0">
                <a:solidFill>
                  <a:schemeClr val="tx1"/>
                </a:solidFill>
                <a:latin typeface="+mn-ea"/>
                <a:ea typeface="+mn-ea"/>
                <a:cs typeface="宋体" pitchFamily="2" charset="-122"/>
              </a:rPr>
              <a:t>表</a:t>
            </a:r>
            <a:r>
              <a:rPr kumimoji="0" lang="en-US" altLang="zh-CN" sz="1400" dirty="0" smtClean="0">
                <a:solidFill>
                  <a:schemeClr val="tx1"/>
                </a:solidFill>
                <a:latin typeface="+mn-ea"/>
                <a:ea typeface="+mn-ea"/>
                <a:cs typeface="宋体" pitchFamily="2" charset="-122"/>
              </a:rPr>
              <a:t>E.0.3   </a:t>
            </a:r>
            <a:r>
              <a:rPr kumimoji="0" lang="zh-CN" altLang="en-US" sz="1400" dirty="0" smtClean="0">
                <a:solidFill>
                  <a:schemeClr val="tx1"/>
                </a:solidFill>
                <a:latin typeface="+mn-ea"/>
                <a:ea typeface="+mn-ea"/>
                <a:cs typeface="宋体" pitchFamily="2" charset="-122"/>
              </a:rPr>
              <a:t>签约合同价与费用支付情况表</a:t>
            </a:r>
          </a:p>
        </p:txBody>
      </p:sp>
      <p:sp>
        <p:nvSpPr>
          <p:cNvPr id="547841" name="Rectangle 1"/>
          <p:cNvSpPr>
            <a:spLocks noChangeArrowheads="1"/>
          </p:cNvSpPr>
          <p:nvPr/>
        </p:nvSpPr>
        <p:spPr bwMode="auto">
          <a:xfrm>
            <a:off x="1670518" y="2182648"/>
            <a:ext cx="6462391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0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    </a:t>
            </a:r>
            <a:r>
              <a:rPr kumimoji="0" lang="zh-CN" sz="10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工程名称：</a:t>
            </a:r>
            <a:r>
              <a:rPr kumimoji="0" lang="zh-CN" altLang="en-US" sz="10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                                                                                                                      编制日期：     年    月   日</a:t>
            </a:r>
            <a:endParaRPr kumimoji="0" lang="zh-CN" altLang="en-US" sz="18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graphicFrame>
        <p:nvGraphicFramePr>
          <p:cNvPr id="14" name="表格 13"/>
          <p:cNvGraphicFramePr>
            <a:graphicFrameLocks noGrp="1"/>
          </p:cNvGraphicFramePr>
          <p:nvPr/>
        </p:nvGraphicFramePr>
        <p:xfrm>
          <a:off x="615436" y="2500307"/>
          <a:ext cx="7913131" cy="3643339"/>
        </p:xfrm>
        <a:graphic>
          <a:graphicData uri="http://schemas.openxmlformats.org/drawingml/2006/table">
            <a:tbl>
              <a:tblPr/>
              <a:tblGrid>
                <a:gridCol w="537430"/>
                <a:gridCol w="889949"/>
                <a:gridCol w="308515"/>
                <a:gridCol w="669439"/>
                <a:gridCol w="533970"/>
                <a:gridCol w="537430"/>
                <a:gridCol w="509248"/>
                <a:gridCol w="589839"/>
                <a:gridCol w="589839"/>
                <a:gridCol w="533970"/>
                <a:gridCol w="622965"/>
                <a:gridCol w="622965"/>
                <a:gridCol w="967572"/>
              </a:tblGrid>
              <a:tr h="638537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00" b="1" kern="0" dirty="0">
                          <a:latin typeface="Times New Roman"/>
                          <a:ea typeface="宋体"/>
                          <a:cs typeface="宋体"/>
                        </a:rPr>
                        <a:t>序号</a:t>
                      </a:r>
                      <a:endParaRPr lang="zh-CN" sz="1000" b="1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245" marR="442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00" b="1" kern="0" dirty="0">
                          <a:latin typeface="Times New Roman"/>
                          <a:ea typeface="宋体"/>
                          <a:cs typeface="宋体"/>
                        </a:rPr>
                        <a:t>发承包合同名称</a:t>
                      </a:r>
                      <a:endParaRPr lang="zh-CN" sz="1000" b="1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245" marR="442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00" b="1" kern="0" dirty="0">
                          <a:latin typeface="Times New Roman"/>
                          <a:ea typeface="宋体"/>
                          <a:cs typeface="宋体"/>
                        </a:rPr>
                        <a:t>合同编号</a:t>
                      </a:r>
                      <a:endParaRPr lang="zh-CN" sz="1000" b="1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245" marR="442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00" b="1" kern="0" dirty="0">
                          <a:latin typeface="Times New Roman"/>
                          <a:ea typeface="宋体"/>
                          <a:cs typeface="宋体"/>
                        </a:rPr>
                        <a:t>承包单位</a:t>
                      </a:r>
                      <a:endParaRPr lang="zh-CN" sz="1000" b="1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245" marR="442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00" b="1" kern="0" dirty="0">
                          <a:latin typeface="Times New Roman"/>
                          <a:ea typeface="宋体"/>
                          <a:cs typeface="宋体"/>
                        </a:rPr>
                        <a:t>合同约定工程款支付节点</a:t>
                      </a:r>
                      <a:endParaRPr lang="zh-CN" sz="1000" b="1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245" marR="442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00" b="1" kern="0" dirty="0">
                          <a:latin typeface="Times New Roman"/>
                          <a:ea typeface="宋体"/>
                          <a:cs typeface="宋体"/>
                        </a:rPr>
                        <a:t>合同总价</a:t>
                      </a:r>
                      <a:endParaRPr lang="zh-CN" sz="1000" b="1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245" marR="442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00" b="1" kern="0" dirty="0">
                          <a:latin typeface="Times New Roman"/>
                          <a:ea typeface="宋体"/>
                          <a:cs typeface="宋体"/>
                        </a:rPr>
                        <a:t>当前累计已支付工程款金额</a:t>
                      </a:r>
                      <a:endParaRPr lang="zh-CN" sz="1000" b="1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245" marR="442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00" b="1" kern="0" dirty="0">
                          <a:latin typeface="Times New Roman"/>
                          <a:ea typeface="宋体"/>
                          <a:cs typeface="宋体"/>
                        </a:rPr>
                        <a:t>当前累计已付工程款比例</a:t>
                      </a:r>
                      <a:endParaRPr lang="zh-CN" sz="1000" b="1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245" marR="442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00" b="1" kern="0" dirty="0">
                          <a:latin typeface="Times New Roman"/>
                          <a:ea typeface="宋体"/>
                          <a:cs typeface="宋体"/>
                        </a:rPr>
                        <a:t>未付工程合同价余额</a:t>
                      </a:r>
                      <a:endParaRPr lang="zh-CN" sz="1000" b="1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245" marR="442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00" b="1" kern="0">
                          <a:latin typeface="Times New Roman"/>
                          <a:ea typeface="宋体"/>
                          <a:cs typeface="宋体"/>
                        </a:rPr>
                        <a:t>未付工程合同价比例</a:t>
                      </a:r>
                      <a:endParaRPr lang="zh-CN" sz="1000" b="1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245" marR="442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00" b="1" kern="100">
                          <a:latin typeface="Times New Roman"/>
                          <a:ea typeface="宋体"/>
                          <a:cs typeface="Times New Roman"/>
                        </a:rPr>
                        <a:t>预计剩余工程用款金额</a:t>
                      </a:r>
                    </a:p>
                  </a:txBody>
                  <a:tcPr marL="44245" marR="442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00" b="1" kern="100">
                          <a:latin typeface="Times New Roman"/>
                          <a:ea typeface="宋体"/>
                          <a:cs typeface="Times New Roman"/>
                        </a:rPr>
                        <a:t>预计工程总用款与合同价的差值</a:t>
                      </a:r>
                    </a:p>
                  </a:txBody>
                  <a:tcPr marL="44245" marR="442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00" b="1" kern="100">
                          <a:latin typeface="Times New Roman"/>
                          <a:ea typeface="宋体"/>
                          <a:cs typeface="Times New Roman"/>
                        </a:rPr>
                        <a:t>产生较大或重大偏差的原因分析</a:t>
                      </a:r>
                    </a:p>
                  </a:txBody>
                  <a:tcPr marL="44245" marR="442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19269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00" b="1" kern="0">
                          <a:latin typeface="Times New Roman"/>
                          <a:ea typeface="宋体"/>
                          <a:cs typeface="宋体"/>
                        </a:rPr>
                        <a:t>（人民币：元）</a:t>
                      </a:r>
                      <a:endParaRPr lang="zh-CN" sz="1000" b="1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245" marR="442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00" b="1" kern="0">
                          <a:latin typeface="Times New Roman"/>
                          <a:ea typeface="宋体"/>
                          <a:cs typeface="宋体"/>
                        </a:rPr>
                        <a:t>（人民币：元）</a:t>
                      </a:r>
                      <a:endParaRPr lang="zh-CN" sz="1000" b="1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245" marR="442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b="1" kern="0">
                          <a:latin typeface="Times New Roman"/>
                          <a:ea typeface="宋体"/>
                          <a:cs typeface="宋体"/>
                        </a:rPr>
                        <a:t>%</a:t>
                      </a:r>
                      <a:endParaRPr lang="zh-CN" sz="1000" b="1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245" marR="442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00" b="1" kern="0" dirty="0">
                          <a:latin typeface="Times New Roman"/>
                          <a:ea typeface="宋体"/>
                          <a:cs typeface="宋体"/>
                        </a:rPr>
                        <a:t>（人民币：元）</a:t>
                      </a:r>
                      <a:endParaRPr lang="zh-CN" sz="1000" b="1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245" marR="442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b="1" kern="0" dirty="0">
                          <a:latin typeface="Times New Roman"/>
                          <a:ea typeface="宋体"/>
                          <a:cs typeface="宋体"/>
                        </a:rPr>
                        <a:t>%</a:t>
                      </a:r>
                      <a:endParaRPr lang="zh-CN" sz="1000" b="1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245" marR="442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00" b="1" kern="0" dirty="0">
                          <a:latin typeface="Times New Roman"/>
                          <a:ea typeface="宋体"/>
                          <a:cs typeface="宋体"/>
                        </a:rPr>
                        <a:t>（人民币：元）</a:t>
                      </a:r>
                      <a:endParaRPr lang="zh-CN" sz="1000" b="1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245" marR="442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00" b="1" kern="0" dirty="0">
                          <a:latin typeface="Times New Roman"/>
                          <a:ea typeface="宋体"/>
                          <a:cs typeface="宋体"/>
                        </a:rPr>
                        <a:t>（人民币：元）</a:t>
                      </a:r>
                      <a:endParaRPr lang="zh-CN" sz="1000" b="1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245" marR="442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21338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00" kern="0">
                          <a:latin typeface="Times New Roman"/>
                          <a:ea typeface="宋体"/>
                          <a:cs typeface="宋体"/>
                        </a:rPr>
                        <a:t>一、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245" marR="442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altLang="zh-CN" sz="1000" kern="100" dirty="0" smtClean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宋体"/>
                        </a:rPr>
                        <a:t>   </a:t>
                      </a:r>
                      <a:r>
                        <a:rPr lang="zh-CN" sz="1000" kern="100" dirty="0" smtClean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宋体"/>
                        </a:rPr>
                        <a:t>施工</a:t>
                      </a:r>
                      <a:r>
                        <a:rPr lang="zh-CN" sz="1000" kern="100" dirty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宋体"/>
                        </a:rPr>
                        <a:t>合同</a:t>
                      </a: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245" marR="442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en-US" sz="1000" kern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245" marR="442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en-US" sz="1000" kern="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245" marR="442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kern="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245" marR="442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kern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245" marR="442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kern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245" marR="442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kern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245" marR="442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kern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245" marR="442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kern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245" marR="442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kern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245" marR="442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kern="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245" marR="442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kern="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245" marR="442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1012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0">
                          <a:latin typeface="Times New Roman"/>
                          <a:ea typeface="宋体"/>
                          <a:cs typeface="Times New Roman"/>
                        </a:rPr>
                        <a:t>1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245" marR="442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solidFill>
                          <a:srgbClr val="000000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245" marR="442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en-US" sz="1000" kern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245" marR="442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en-US" sz="1000" kern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245" marR="442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kern="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245" marR="442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kern="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245" marR="442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kern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245" marR="442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kern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245" marR="442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kern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245" marR="442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kern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245" marR="442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kern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245" marR="442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kern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245" marR="442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kern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245" marR="442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1896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0">
                          <a:latin typeface="Times New Roman"/>
                          <a:ea typeface="宋体"/>
                          <a:cs typeface="Times New Roman"/>
                        </a:rPr>
                        <a:t>2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245" marR="442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solidFill>
                          <a:srgbClr val="000000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245" marR="442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en-US" sz="1000" kern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245" marR="442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en-US" sz="1000" kern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245" marR="442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kern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245" marR="442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kern="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245" marR="442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kern="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245" marR="442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kern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245" marR="442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kern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245" marR="442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kern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245" marR="442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kern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245" marR="442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kern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245" marR="442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kern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245" marR="442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0873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0">
                          <a:latin typeface="Times New Roman"/>
                          <a:ea typeface="宋体"/>
                          <a:cs typeface="Times New Roman"/>
                        </a:rPr>
                        <a:t>3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245" marR="442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solidFill>
                          <a:srgbClr val="000000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245" marR="442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en-US" sz="1000" kern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245" marR="442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en-US" sz="1000" kern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245" marR="442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kern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245" marR="442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kern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245" marR="442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kern="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245" marR="442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kern="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245" marR="442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kern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245" marR="442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kern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245" marR="442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kern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245" marR="442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kern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245" marR="442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kern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245" marR="442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1152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0">
                          <a:latin typeface="Times New Roman"/>
                          <a:ea typeface="宋体"/>
                          <a:cs typeface="Times New Roman"/>
                        </a:rPr>
                        <a:t>4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245" marR="442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solidFill>
                          <a:srgbClr val="000000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245" marR="442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en-US" sz="1000" kern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245" marR="442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en-US" sz="1000" kern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245" marR="442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kern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245" marR="442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kern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245" marR="442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kern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245" marR="442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kern="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245" marR="442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kern="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245" marR="442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kern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245" marR="442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kern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245" marR="442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kern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245" marR="442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kern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245" marR="442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1431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0">
                          <a:latin typeface="Times New Roman"/>
                          <a:ea typeface="宋体"/>
                          <a:cs typeface="Times New Roman"/>
                        </a:rPr>
                        <a:t>5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245" marR="442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solidFill>
                          <a:srgbClr val="000000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245" marR="442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en-US" sz="1000" kern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245" marR="442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en-US" sz="1000" kern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245" marR="442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kern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245" marR="442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kern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245" marR="442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kern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245" marR="442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kern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245" marR="442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kern="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245" marR="442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kern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245" marR="442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kern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245" marR="442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kern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245" marR="442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kern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245" marR="442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1431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0">
                          <a:latin typeface="Times New Roman"/>
                          <a:ea typeface="宋体"/>
                          <a:cs typeface="Times New Roman"/>
                        </a:rPr>
                        <a:t>6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245" marR="442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solidFill>
                          <a:srgbClr val="000000"/>
                        </a:solidFill>
                        <a:latin typeface="Times New Roman"/>
                        <a:ea typeface="宋体"/>
                        <a:cs typeface="宋体"/>
                      </a:endParaRPr>
                    </a:p>
                  </a:txBody>
                  <a:tcPr marL="44245" marR="442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en-US" sz="1000" kern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245" marR="442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en-US" sz="1000" kern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245" marR="442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kern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245" marR="442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kern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245" marR="442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kern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245" marR="442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kern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245" marR="442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kern="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245" marR="442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kern="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245" marR="442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kern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245" marR="442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kern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245" marR="442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kern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245" marR="442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1896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kern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245" marR="442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solidFill>
                          <a:srgbClr val="000000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245" marR="442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en-US" sz="1000" kern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245" marR="442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en-US" sz="1000" kern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245" marR="442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kern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245" marR="442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kern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245" marR="442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kern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245" marR="442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kern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245" marR="442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kern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245" marR="442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kern="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245" marR="442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kern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245" marR="442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kern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245" marR="442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kern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245" marR="442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3662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kern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245" marR="442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solidFill>
                          <a:srgbClr val="000000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245" marR="442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en-US" sz="1000" kern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245" marR="442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en-US" sz="1000" kern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245" marR="442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kern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245" marR="442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kern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245" marR="442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kern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245" marR="442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kern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245" marR="442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kern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245" marR="442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kern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245" marR="442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kern="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245" marR="442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kern="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245" marR="442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kern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245" marR="442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1926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00" kern="0">
                          <a:latin typeface="Times New Roman"/>
                          <a:ea typeface="宋体"/>
                          <a:cs typeface="宋体"/>
                        </a:rPr>
                        <a:t>二、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245" marR="442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000" kern="10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宋体"/>
                        </a:rPr>
                        <a:t>材料、设备供应合同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245" marR="442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en-US" sz="1000" kern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245" marR="442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en-US" sz="1000" kern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245" marR="442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kern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245" marR="442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kern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245" marR="442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kern="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245" marR="442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kern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245" marR="442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kern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245" marR="442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kern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245" marR="442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kern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245" marR="442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kern="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245" marR="442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kern="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245" marR="442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1152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0">
                          <a:latin typeface="Times New Roman"/>
                          <a:ea typeface="宋体"/>
                          <a:cs typeface="Times New Roman"/>
                        </a:rPr>
                        <a:t>1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245" marR="442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b="1" kern="0">
                          <a:latin typeface="Times New Roman"/>
                          <a:ea typeface="宋体"/>
                          <a:cs typeface="Times New Roman"/>
                        </a:rPr>
                        <a:t>……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245" marR="442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en-US" sz="1000" kern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245" marR="442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en-US" sz="1000" kern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245" marR="442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kern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245" marR="442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kern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245" marR="442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kern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245" marR="442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kern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245" marR="442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kern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245" marR="442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kern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245" marR="442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kern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245" marR="442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kern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245" marR="442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kern="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245" marR="442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0780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0">
                          <a:latin typeface="Times New Roman"/>
                          <a:ea typeface="宋体"/>
                          <a:cs typeface="Times New Roman"/>
                        </a:rPr>
                        <a:t>2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245" marR="442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solidFill>
                          <a:srgbClr val="000000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245" marR="442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en-US" sz="1000" kern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245" marR="442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en-US" sz="1000" kern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245" marR="442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kern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245" marR="442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kern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245" marR="442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kern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245" marR="442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kern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245" marR="442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kern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245" marR="442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kern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245" marR="442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kern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245" marR="442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kern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245" marR="442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kern="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245" marR="442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4"/>
          <p:cNvGrpSpPr>
            <a:grpSpLocks/>
          </p:cNvGrpSpPr>
          <p:nvPr/>
        </p:nvGrpSpPr>
        <p:grpSpPr bwMode="auto">
          <a:xfrm>
            <a:off x="633046" y="422275"/>
            <a:ext cx="4868008" cy="642938"/>
            <a:chOff x="632383" y="422260"/>
            <a:chExt cx="4868311" cy="642941"/>
          </a:xfrm>
        </p:grpSpPr>
        <p:pic>
          <p:nvPicPr>
            <p:cNvPr id="74765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632383" y="422260"/>
              <a:ext cx="969760" cy="642941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</p:spPr>
        </p:pic>
        <p:sp>
          <p:nvSpPr>
            <p:cNvPr id="74766" name="TextBox 6"/>
            <p:cNvSpPr txBox="1">
              <a:spLocks noChangeArrowheads="1"/>
            </p:cNvSpPr>
            <p:nvPr/>
          </p:nvSpPr>
          <p:spPr bwMode="auto">
            <a:xfrm>
              <a:off x="1503067" y="430185"/>
              <a:ext cx="3926189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2400">
                  <a:solidFill>
                    <a:srgbClr val="1D8AC8"/>
                  </a:solidFill>
                  <a:latin typeface="华文新魏" pitchFamily="2" charset="-122"/>
                  <a:ea typeface="华文新魏" pitchFamily="2" charset="-122"/>
                </a:rPr>
                <a:t>中国建设工程造价管理协会</a:t>
              </a:r>
            </a:p>
          </p:txBody>
        </p:sp>
        <p:sp>
          <p:nvSpPr>
            <p:cNvPr id="8" name="矩形 7"/>
            <p:cNvSpPr/>
            <p:nvPr/>
          </p:nvSpPr>
          <p:spPr>
            <a:xfrm>
              <a:off x="1502876" y="1008051"/>
              <a:ext cx="3997818" cy="46037"/>
            </a:xfrm>
            <a:prstGeom prst="rect">
              <a:avLst/>
            </a:prstGeom>
            <a:solidFill>
              <a:srgbClr val="1D8AC8"/>
            </a:solidFill>
            <a:ln>
              <a:solidFill>
                <a:srgbClr val="1D8AC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rgbClr val="FF0000"/>
                </a:solidFill>
              </a:endParaRPr>
            </a:p>
          </p:txBody>
        </p:sp>
      </p:grpSp>
      <p:sp>
        <p:nvSpPr>
          <p:cNvPr id="9" name="同侧圆角矩形 4"/>
          <p:cNvSpPr/>
          <p:nvPr/>
        </p:nvSpPr>
        <p:spPr bwMode="auto">
          <a:xfrm>
            <a:off x="6879997" y="428605"/>
            <a:ext cx="1450741" cy="714359"/>
          </a:xfrm>
          <a:prstGeom prst="rect">
            <a:avLst/>
          </a:prstGeom>
          <a:ln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lIns="247650" tIns="123825" rIns="247650" bIns="123825" spcCol="1270" anchor="ctr"/>
          <a:lstStyle/>
          <a:p>
            <a:pPr>
              <a:defRPr/>
            </a:pPr>
            <a:r>
              <a:rPr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  附  录</a:t>
            </a:r>
            <a:endParaRPr lang="zh-CN" altLang="zh-CN" sz="2400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Rectangle 1"/>
          <p:cNvSpPr>
            <a:spLocks noChangeArrowheads="1"/>
          </p:cNvSpPr>
          <p:nvPr/>
        </p:nvSpPr>
        <p:spPr bwMode="auto">
          <a:xfrm>
            <a:off x="3121259" y="1071546"/>
            <a:ext cx="4615994" cy="6103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165048" rIns="91440" bIns="165048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kumimoji="0" lang="x-none" altLang="zh-CN" dirty="0" smtClean="0" bmk="_Toc385509759">
                <a:solidFill>
                  <a:schemeClr val="tx1"/>
                </a:solidFill>
                <a:latin typeface="Cambria" pitchFamily="18" charset="0"/>
                <a:cs typeface="宋体" pitchFamily="2" charset="-122"/>
              </a:rPr>
              <a:t>附录E </a:t>
            </a:r>
            <a:r>
              <a:rPr kumimoji="0" lang="en-US" altLang="zh-CN" dirty="0" smtClean="0" bmk="_Toc385509759">
                <a:solidFill>
                  <a:schemeClr val="tx1"/>
                </a:solidFill>
                <a:latin typeface="Cambria" pitchFamily="18" charset="0"/>
                <a:cs typeface="宋体" pitchFamily="2" charset="-122"/>
              </a:rPr>
              <a:t>      </a:t>
            </a:r>
            <a:r>
              <a:rPr kumimoji="0" lang="x-none" altLang="zh-CN" dirty="0" smtClean="0" bmk="_Toc385509759">
                <a:solidFill>
                  <a:schemeClr val="tx1"/>
                </a:solidFill>
                <a:latin typeface="Cambria" pitchFamily="18" charset="0"/>
                <a:cs typeface="宋体" pitchFamily="2" charset="-122"/>
              </a:rPr>
              <a:t>实施阶段</a:t>
            </a:r>
            <a:r>
              <a:rPr kumimoji="0" lang="zh-CN" altLang="en-US" dirty="0" smtClean="0" bmk="_Toc385509759">
                <a:solidFill>
                  <a:schemeClr val="tx1"/>
                </a:solidFill>
                <a:latin typeface="Cambria" pitchFamily="18" charset="0"/>
                <a:cs typeface="宋体" pitchFamily="2" charset="-122"/>
              </a:rPr>
              <a:t>格</a:t>
            </a:r>
            <a:r>
              <a:rPr kumimoji="0" lang="x-none" altLang="zh-CN" dirty="0" smtClean="0" bmk="_Toc385509759">
                <a:solidFill>
                  <a:schemeClr val="tx1"/>
                </a:solidFill>
                <a:latin typeface="Cambria" pitchFamily="18" charset="0"/>
                <a:cs typeface="宋体" pitchFamily="2" charset="-122"/>
              </a:rPr>
              <a:t>式</a:t>
            </a:r>
            <a:endParaRPr kumimoji="0" lang="zh-CN" altLang="en-US" dirty="0" smtClean="0" bmk="_Toc385509759">
              <a:solidFill>
                <a:schemeClr val="tx1"/>
              </a:solidFill>
              <a:latin typeface="Cambria" pitchFamily="18" charset="0"/>
              <a:cs typeface="宋体" pitchFamily="2" charset="-122"/>
            </a:endParaRPr>
          </a:p>
        </p:txBody>
      </p:sp>
      <p:sp>
        <p:nvSpPr>
          <p:cNvPr id="567297" name="Rectangle 1"/>
          <p:cNvSpPr>
            <a:spLocks noChangeArrowheads="1"/>
          </p:cNvSpPr>
          <p:nvPr/>
        </p:nvSpPr>
        <p:spPr bwMode="auto">
          <a:xfrm>
            <a:off x="813262" y="1500176"/>
            <a:ext cx="7517476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kumimoji="0" lang="en-US" altLang="zh-CN" b="0" dirty="0" smtClean="0">
                <a:solidFill>
                  <a:schemeClr val="tx1"/>
                </a:solidFill>
                <a:latin typeface="+mn-ea"/>
                <a:ea typeface="+mn-ea"/>
                <a:cs typeface="Times New Roman" pitchFamily="18" charset="0"/>
              </a:rPr>
              <a:t>E.0.4 </a:t>
            </a:r>
            <a:r>
              <a:rPr kumimoji="0" lang="zh-CN" altLang="en-US" b="0" dirty="0" smtClean="0">
                <a:solidFill>
                  <a:schemeClr val="tx1"/>
                </a:solidFill>
                <a:latin typeface="+mn-ea"/>
                <a:ea typeface="+mn-ea"/>
                <a:cs typeface="Times New Roman" pitchFamily="18" charset="0"/>
              </a:rPr>
              <a:t>材料（设备）询价（核价）表可按表</a:t>
            </a:r>
            <a:r>
              <a:rPr kumimoji="0" lang="en-US" altLang="zh-CN" b="0" dirty="0" smtClean="0">
                <a:solidFill>
                  <a:schemeClr val="tx1"/>
                </a:solidFill>
                <a:latin typeface="+mn-ea"/>
                <a:ea typeface="+mn-ea"/>
                <a:cs typeface="Times New Roman" pitchFamily="18" charset="0"/>
              </a:rPr>
              <a:t>E.0.4</a:t>
            </a:r>
            <a:r>
              <a:rPr kumimoji="0" lang="zh-CN" altLang="en-US" b="0" dirty="0" smtClean="0">
                <a:solidFill>
                  <a:schemeClr val="tx1"/>
                </a:solidFill>
                <a:latin typeface="+mn-ea"/>
                <a:ea typeface="+mn-ea"/>
                <a:cs typeface="Times New Roman" pitchFamily="18" charset="0"/>
              </a:rPr>
              <a:t>编制。</a:t>
            </a:r>
          </a:p>
          <a:p>
            <a:endParaRPr kumimoji="0" lang="zh-CN" altLang="en-US" b="0" dirty="0" smtClean="0">
              <a:solidFill>
                <a:schemeClr val="tx1"/>
              </a:solidFill>
              <a:latin typeface="+mn-ea"/>
              <a:ea typeface="+mn-ea"/>
              <a:cs typeface="Times New Roman" pitchFamily="18" charset="0"/>
            </a:endParaRPr>
          </a:p>
          <a:p>
            <a:endParaRPr kumimoji="0" lang="zh-CN" altLang="en-US" b="0" dirty="0" smtClean="0">
              <a:solidFill>
                <a:schemeClr val="tx1"/>
              </a:solidFill>
              <a:latin typeface="+mn-ea"/>
              <a:ea typeface="+mn-ea"/>
              <a:cs typeface="Times New Roman" pitchFamily="18" charset="0"/>
            </a:endParaRPr>
          </a:p>
        </p:txBody>
      </p:sp>
      <p:sp>
        <p:nvSpPr>
          <p:cNvPr id="13" name="Rectangle 1"/>
          <p:cNvSpPr>
            <a:spLocks noChangeArrowheads="1"/>
          </p:cNvSpPr>
          <p:nvPr/>
        </p:nvSpPr>
        <p:spPr bwMode="auto">
          <a:xfrm>
            <a:off x="3385030" y="1906778"/>
            <a:ext cx="4154394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kumimoji="0" lang="zh-CN" altLang="en-US" sz="1400" dirty="0" smtClean="0">
                <a:solidFill>
                  <a:schemeClr val="tx1"/>
                </a:solidFill>
                <a:latin typeface="+mn-ea"/>
                <a:ea typeface="+mn-ea"/>
                <a:cs typeface="宋体" pitchFamily="2" charset="-122"/>
              </a:rPr>
              <a:t>表</a:t>
            </a:r>
            <a:r>
              <a:rPr kumimoji="0" lang="en-US" altLang="zh-CN" sz="1400" dirty="0" smtClean="0">
                <a:solidFill>
                  <a:schemeClr val="tx1"/>
                </a:solidFill>
                <a:latin typeface="+mn-ea"/>
                <a:ea typeface="+mn-ea"/>
                <a:cs typeface="宋体" pitchFamily="2" charset="-122"/>
              </a:rPr>
              <a:t>E.0.4   </a:t>
            </a:r>
            <a:r>
              <a:rPr kumimoji="0" lang="zh-CN" altLang="en-US" sz="1400" dirty="0" smtClean="0">
                <a:solidFill>
                  <a:schemeClr val="tx1"/>
                </a:solidFill>
                <a:latin typeface="+mn-ea"/>
                <a:ea typeface="+mn-ea"/>
                <a:cs typeface="宋体" pitchFamily="2" charset="-122"/>
              </a:rPr>
              <a:t>材料（设备）询价（核价）表</a:t>
            </a:r>
          </a:p>
        </p:txBody>
      </p:sp>
      <p:sp>
        <p:nvSpPr>
          <p:cNvPr id="556033" name="Rectangle 1"/>
          <p:cNvSpPr>
            <a:spLocks noChangeArrowheads="1"/>
          </p:cNvSpPr>
          <p:nvPr/>
        </p:nvSpPr>
        <p:spPr bwMode="auto">
          <a:xfrm>
            <a:off x="1746123" y="2285993"/>
            <a:ext cx="6211957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   </a:t>
            </a:r>
            <a:r>
              <a:rPr kumimoji="0" lang="en-US" altLang="zh-CN" sz="10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     </a:t>
            </a:r>
            <a:r>
              <a:rPr kumimoji="0" lang="zh-CN" sz="10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材料或设备名称：</a:t>
            </a:r>
            <a:r>
              <a:rPr kumimoji="0" lang="zh-CN" altLang="en-US" sz="10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                                                                                                     编制日期：     年    月   日</a:t>
            </a:r>
            <a:endParaRPr kumimoji="0" lang="zh-CN" altLang="en-US" sz="18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graphicFrame>
        <p:nvGraphicFramePr>
          <p:cNvPr id="15" name="表格 14"/>
          <p:cNvGraphicFramePr>
            <a:graphicFrameLocks noGrp="1"/>
          </p:cNvGraphicFramePr>
          <p:nvPr/>
        </p:nvGraphicFramePr>
        <p:xfrm>
          <a:off x="2066175" y="2571744"/>
          <a:ext cx="5539191" cy="3729054"/>
        </p:xfrm>
        <a:graphic>
          <a:graphicData uri="http://schemas.openxmlformats.org/drawingml/2006/table">
            <a:tbl>
              <a:tblPr/>
              <a:tblGrid>
                <a:gridCol w="826446"/>
                <a:gridCol w="1903267"/>
                <a:gridCol w="750006"/>
                <a:gridCol w="2059472"/>
              </a:tblGrid>
              <a:tr h="13301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00" kern="100" dirty="0">
                          <a:latin typeface="Times New Roman"/>
                          <a:ea typeface="宋体"/>
                          <a:cs typeface="Times New Roman"/>
                        </a:rPr>
                        <a:t>工程名称</a:t>
                      </a:r>
                    </a:p>
                  </a:txBody>
                  <a:tcPr marL="43495" marR="434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3495" marR="434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00" kern="100">
                          <a:latin typeface="Times New Roman"/>
                          <a:ea typeface="宋体"/>
                          <a:cs typeface="Times New Roman"/>
                        </a:rPr>
                        <a:t>发包人</a:t>
                      </a:r>
                    </a:p>
                  </a:txBody>
                  <a:tcPr marL="43495" marR="434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3495" marR="434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301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00" kern="100" dirty="0">
                          <a:latin typeface="Times New Roman"/>
                          <a:ea typeface="宋体"/>
                          <a:cs typeface="Times New Roman"/>
                        </a:rPr>
                        <a:t>承包人</a:t>
                      </a:r>
                    </a:p>
                  </a:txBody>
                  <a:tcPr marL="43495" marR="434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3495" marR="434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00" kern="100">
                          <a:latin typeface="Times New Roman"/>
                          <a:ea typeface="宋体"/>
                          <a:cs typeface="Times New Roman"/>
                        </a:rPr>
                        <a:t>监理单位</a:t>
                      </a:r>
                    </a:p>
                  </a:txBody>
                  <a:tcPr marL="43495" marR="434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3495" marR="434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301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00" kern="100" dirty="0">
                          <a:latin typeface="Times New Roman"/>
                          <a:ea typeface="宋体"/>
                          <a:cs typeface="Times New Roman"/>
                        </a:rPr>
                        <a:t>询价方式</a:t>
                      </a:r>
                    </a:p>
                  </a:txBody>
                  <a:tcPr marL="43495" marR="434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3495" marR="434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00" kern="100">
                          <a:latin typeface="Times New Roman"/>
                          <a:ea typeface="宋体"/>
                          <a:cs typeface="Times New Roman"/>
                        </a:rPr>
                        <a:t>询价时间</a:t>
                      </a:r>
                    </a:p>
                  </a:txBody>
                  <a:tcPr marL="43495" marR="434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3495" marR="434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3013">
                <a:tc gridSpan="4">
                  <a:txBody>
                    <a:bodyPr/>
                    <a:lstStyle/>
                    <a:p>
                      <a:pPr indent="66675" algn="just">
                        <a:spcAft>
                          <a:spcPts val="0"/>
                        </a:spcAft>
                      </a:pPr>
                      <a:r>
                        <a:rPr lang="zh-CN" sz="1000" kern="100" dirty="0">
                          <a:latin typeface="Times New Roman"/>
                          <a:ea typeface="宋体"/>
                          <a:cs typeface="Times New Roman"/>
                        </a:rPr>
                        <a:t>询价参加人员：</a:t>
                      </a:r>
                    </a:p>
                  </a:txBody>
                  <a:tcPr marL="43495" marR="434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1747854">
                <a:tc gridSpan="4">
                  <a:txBody>
                    <a:bodyPr/>
                    <a:lstStyle/>
                    <a:p>
                      <a:pPr indent="66675" algn="just">
                        <a:lnSpc>
                          <a:spcPct val="90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latin typeface="Times New Roman"/>
                          <a:ea typeface="宋体"/>
                          <a:cs typeface="Times New Roman"/>
                        </a:rPr>
                        <a:t> </a:t>
                      </a:r>
                      <a:endParaRPr lang="en-US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  <a:p>
                      <a:pPr indent="66675" algn="just">
                        <a:lnSpc>
                          <a:spcPct val="90000"/>
                        </a:lnSpc>
                        <a:spcAft>
                          <a:spcPts val="0"/>
                        </a:spcAft>
                      </a:pPr>
                      <a:r>
                        <a:rPr lang="zh-CN" sz="1000" kern="100" dirty="0">
                          <a:latin typeface="Times New Roman"/>
                          <a:ea typeface="宋体"/>
                          <a:cs typeface="Times New Roman"/>
                        </a:rPr>
                        <a:t>询价纪录：</a:t>
                      </a:r>
                    </a:p>
                    <a:p>
                      <a:pPr indent="66675" algn="just">
                        <a:lnSpc>
                          <a:spcPct val="90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latin typeface="Times New Roman"/>
                          <a:ea typeface="宋体"/>
                          <a:cs typeface="Times New Roman"/>
                        </a:rPr>
                        <a:t>        1</a:t>
                      </a:r>
                      <a:r>
                        <a:rPr lang="zh-CN" sz="1000" kern="100" dirty="0">
                          <a:latin typeface="Times New Roman"/>
                          <a:ea typeface="宋体"/>
                          <a:cs typeface="Times New Roman"/>
                        </a:rPr>
                        <a:t>、材料（设备）名称：</a:t>
                      </a:r>
                    </a:p>
                    <a:p>
                      <a:pPr algn="just">
                        <a:lnSpc>
                          <a:spcPct val="90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latin typeface="Times New Roman"/>
                          <a:ea typeface="宋体"/>
                          <a:cs typeface="Times New Roman"/>
                        </a:rPr>
                        <a:t> </a:t>
                      </a:r>
                      <a:r>
                        <a:rPr lang="en-US" sz="1000" kern="100" dirty="0" smtClean="0">
                          <a:latin typeface="Times New Roman"/>
                          <a:ea typeface="宋体"/>
                          <a:cs typeface="Times New Roman"/>
                        </a:rPr>
                        <a:t>         2</a:t>
                      </a:r>
                      <a:r>
                        <a:rPr lang="zh-CN" sz="1000" kern="100" dirty="0">
                          <a:latin typeface="Times New Roman"/>
                          <a:ea typeface="宋体"/>
                          <a:cs typeface="Times New Roman"/>
                        </a:rPr>
                        <a:t>、生产厂家：</a:t>
                      </a:r>
                    </a:p>
                    <a:p>
                      <a:pPr algn="just">
                        <a:lnSpc>
                          <a:spcPct val="90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latin typeface="Times New Roman"/>
                          <a:ea typeface="宋体"/>
                          <a:cs typeface="Times New Roman"/>
                        </a:rPr>
                        <a:t> </a:t>
                      </a:r>
                      <a:r>
                        <a:rPr lang="en-US" sz="1000" kern="100" dirty="0" smtClean="0">
                          <a:latin typeface="Times New Roman"/>
                          <a:ea typeface="宋体"/>
                          <a:cs typeface="Times New Roman"/>
                        </a:rPr>
                        <a:t>         3</a:t>
                      </a:r>
                      <a:r>
                        <a:rPr lang="zh-CN" sz="1000" kern="100" dirty="0">
                          <a:latin typeface="Times New Roman"/>
                          <a:ea typeface="宋体"/>
                          <a:cs typeface="Times New Roman"/>
                        </a:rPr>
                        <a:t>、供应商：</a:t>
                      </a:r>
                    </a:p>
                    <a:p>
                      <a:pPr algn="just">
                        <a:lnSpc>
                          <a:spcPct val="90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latin typeface="Times New Roman"/>
                          <a:ea typeface="宋体"/>
                          <a:cs typeface="Times New Roman"/>
                        </a:rPr>
                        <a:t>          4</a:t>
                      </a:r>
                      <a:r>
                        <a:rPr lang="zh-CN" sz="1000" kern="100" dirty="0">
                          <a:latin typeface="Times New Roman"/>
                          <a:ea typeface="宋体"/>
                          <a:cs typeface="Times New Roman"/>
                        </a:rPr>
                        <a:t>、供应方式及供应单价：</a:t>
                      </a:r>
                    </a:p>
                    <a:p>
                      <a:pPr algn="just">
                        <a:lnSpc>
                          <a:spcPct val="90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latin typeface="Times New Roman"/>
                          <a:ea typeface="宋体"/>
                          <a:cs typeface="Times New Roman"/>
                        </a:rPr>
                        <a:t>          </a:t>
                      </a:r>
                      <a:r>
                        <a:rPr lang="en-US" sz="1000" kern="100" dirty="0">
                          <a:latin typeface="Times New Roman"/>
                          <a:ea typeface="宋体"/>
                          <a:cs typeface="Times New Roman"/>
                        </a:rPr>
                        <a:t>5</a:t>
                      </a:r>
                      <a:r>
                        <a:rPr lang="zh-CN" sz="1000" kern="100" dirty="0">
                          <a:latin typeface="Times New Roman"/>
                          <a:ea typeface="宋体"/>
                          <a:cs typeface="Times New Roman"/>
                        </a:rPr>
                        <a:t>、材料规格、品种、质地、颜色、等级：</a:t>
                      </a:r>
                    </a:p>
                    <a:p>
                      <a:pPr algn="just">
                        <a:lnSpc>
                          <a:spcPct val="90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latin typeface="Times New Roman"/>
                          <a:ea typeface="宋体"/>
                          <a:cs typeface="Times New Roman"/>
                        </a:rPr>
                        <a:t>          </a:t>
                      </a:r>
                      <a:r>
                        <a:rPr lang="en-US" sz="1000" kern="100" dirty="0">
                          <a:latin typeface="Times New Roman"/>
                          <a:ea typeface="宋体"/>
                          <a:cs typeface="Times New Roman"/>
                        </a:rPr>
                        <a:t>6</a:t>
                      </a:r>
                      <a:r>
                        <a:rPr lang="zh-CN" sz="1000" kern="100" dirty="0">
                          <a:latin typeface="Times New Roman"/>
                          <a:ea typeface="宋体"/>
                          <a:cs typeface="Times New Roman"/>
                        </a:rPr>
                        <a:t>、辅助材料名称：</a:t>
                      </a:r>
                    </a:p>
                    <a:p>
                      <a:pPr algn="just">
                        <a:lnSpc>
                          <a:spcPct val="90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latin typeface="Times New Roman"/>
                          <a:ea typeface="宋体"/>
                          <a:cs typeface="Times New Roman"/>
                        </a:rPr>
                        <a:t>          </a:t>
                      </a:r>
                      <a:r>
                        <a:rPr lang="en-US" sz="1000" kern="100" dirty="0">
                          <a:latin typeface="Times New Roman"/>
                          <a:ea typeface="宋体"/>
                          <a:cs typeface="Times New Roman"/>
                        </a:rPr>
                        <a:t>7</a:t>
                      </a:r>
                      <a:r>
                        <a:rPr lang="zh-CN" sz="1000" kern="100" dirty="0">
                          <a:latin typeface="Times New Roman"/>
                          <a:ea typeface="宋体"/>
                          <a:cs typeface="Times New Roman"/>
                        </a:rPr>
                        <a:t>、单价包括的内容：</a:t>
                      </a:r>
                      <a:r>
                        <a:rPr lang="en-US" sz="1000" kern="100" dirty="0">
                          <a:latin typeface="Times New Roman"/>
                          <a:ea typeface="宋体"/>
                          <a:cs typeface="Times New Roman"/>
                        </a:rPr>
                        <a:t> </a:t>
                      </a: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  <a:p>
                      <a:pPr algn="just">
                        <a:lnSpc>
                          <a:spcPct val="90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latin typeface="Times New Roman"/>
                          <a:ea typeface="宋体"/>
                          <a:cs typeface="Times New Roman"/>
                        </a:rPr>
                        <a:t>          </a:t>
                      </a:r>
                      <a:r>
                        <a:rPr lang="en-US" sz="1000" kern="100" dirty="0">
                          <a:latin typeface="Times New Roman"/>
                          <a:ea typeface="宋体"/>
                          <a:cs typeface="Times New Roman"/>
                        </a:rPr>
                        <a:t>8</a:t>
                      </a:r>
                      <a:r>
                        <a:rPr lang="zh-CN" sz="1000" kern="100" dirty="0">
                          <a:latin typeface="Times New Roman"/>
                          <a:ea typeface="宋体"/>
                          <a:cs typeface="Times New Roman"/>
                        </a:rPr>
                        <a:t>、拟购数量：</a:t>
                      </a:r>
                    </a:p>
                    <a:p>
                      <a:pPr algn="just">
                        <a:lnSpc>
                          <a:spcPct val="90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latin typeface="Times New Roman"/>
                          <a:ea typeface="宋体"/>
                          <a:cs typeface="Times New Roman"/>
                        </a:rPr>
                        <a:t>          </a:t>
                      </a:r>
                      <a:r>
                        <a:rPr lang="en-US" sz="1000" kern="100" dirty="0">
                          <a:latin typeface="Times New Roman"/>
                          <a:ea typeface="宋体"/>
                          <a:cs typeface="Times New Roman"/>
                        </a:rPr>
                        <a:t>9</a:t>
                      </a:r>
                      <a:r>
                        <a:rPr lang="zh-CN" sz="1000" kern="100" dirty="0">
                          <a:latin typeface="Times New Roman"/>
                          <a:ea typeface="宋体"/>
                          <a:cs typeface="Times New Roman"/>
                        </a:rPr>
                        <a:t>、施工单位报价：</a:t>
                      </a:r>
                    </a:p>
                    <a:p>
                      <a:pPr indent="266700" algn="just">
                        <a:lnSpc>
                          <a:spcPct val="90000"/>
                        </a:lnSpc>
                        <a:spcAft>
                          <a:spcPts val="0"/>
                        </a:spcAft>
                      </a:pPr>
                      <a:r>
                        <a:rPr lang="zh-CN" sz="1000" kern="100" dirty="0">
                          <a:latin typeface="Times New Roman"/>
                          <a:ea typeface="宋体"/>
                          <a:cs typeface="Times New Roman"/>
                        </a:rPr>
                        <a:t>咨询（申请）人：</a:t>
                      </a:r>
                      <a:r>
                        <a:rPr lang="en-US" sz="1000" kern="100" dirty="0">
                          <a:latin typeface="Times New Roman"/>
                          <a:ea typeface="宋体"/>
                          <a:cs typeface="Times New Roman"/>
                        </a:rPr>
                        <a:t>                </a:t>
                      </a:r>
                      <a:r>
                        <a:rPr lang="zh-CN" sz="1000" kern="100" dirty="0">
                          <a:latin typeface="Times New Roman"/>
                          <a:ea typeface="宋体"/>
                          <a:cs typeface="Times New Roman"/>
                        </a:rPr>
                        <a:t>授权代表：</a:t>
                      </a:r>
                      <a:r>
                        <a:rPr lang="en-US" sz="1000" kern="100" dirty="0">
                          <a:latin typeface="Times New Roman"/>
                          <a:ea typeface="宋体"/>
                          <a:cs typeface="Times New Roman"/>
                        </a:rPr>
                        <a:t>                   </a:t>
                      </a:r>
                      <a:r>
                        <a:rPr lang="zh-CN" sz="1000" kern="100" dirty="0">
                          <a:latin typeface="Times New Roman"/>
                          <a:ea typeface="宋体"/>
                          <a:cs typeface="Times New Roman"/>
                        </a:rPr>
                        <a:t>年</a:t>
                      </a:r>
                      <a:r>
                        <a:rPr lang="en-US" sz="1000" kern="100" dirty="0">
                          <a:latin typeface="Times New Roman"/>
                          <a:ea typeface="宋体"/>
                          <a:cs typeface="Times New Roman"/>
                        </a:rPr>
                        <a:t>    </a:t>
                      </a:r>
                      <a:r>
                        <a:rPr lang="zh-CN" sz="1000" kern="100" dirty="0">
                          <a:latin typeface="Times New Roman"/>
                          <a:ea typeface="宋体"/>
                          <a:cs typeface="Times New Roman"/>
                        </a:rPr>
                        <a:t>月</a:t>
                      </a:r>
                      <a:r>
                        <a:rPr lang="en-US" sz="1000" kern="100" dirty="0">
                          <a:latin typeface="Times New Roman"/>
                          <a:ea typeface="宋体"/>
                          <a:cs typeface="Times New Roman"/>
                        </a:rPr>
                        <a:t>    </a:t>
                      </a:r>
                      <a:r>
                        <a:rPr lang="zh-CN" sz="1000" kern="100" dirty="0">
                          <a:latin typeface="Times New Roman"/>
                          <a:ea typeface="宋体"/>
                          <a:cs typeface="Times New Roman"/>
                        </a:rPr>
                        <a:t>日</a:t>
                      </a:r>
                    </a:p>
                  </a:txBody>
                  <a:tcPr marL="43495" marR="434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428628">
                <a:tc gridSpan="4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  <a:p>
                      <a:pPr indent="66675" algn="just">
                        <a:spcAft>
                          <a:spcPts val="0"/>
                        </a:spcAft>
                      </a:pPr>
                      <a:r>
                        <a:rPr lang="zh-CN" sz="1000" kern="100" dirty="0">
                          <a:latin typeface="Times New Roman"/>
                          <a:ea typeface="宋体"/>
                          <a:cs typeface="Times New Roman"/>
                        </a:rPr>
                        <a:t>监理单位意见：</a:t>
                      </a:r>
                      <a:r>
                        <a:rPr lang="en-US" sz="1000" kern="100" dirty="0">
                          <a:latin typeface="Times New Roman"/>
                          <a:ea typeface="宋体"/>
                          <a:cs typeface="Times New Roman"/>
                        </a:rPr>
                        <a:t> </a:t>
                      </a: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  <a:p>
                      <a:pPr indent="66675" algn="just"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latin typeface="Times New Roman"/>
                          <a:ea typeface="宋体"/>
                          <a:cs typeface="Times New Roman"/>
                        </a:rPr>
                        <a:t>                              </a:t>
                      </a:r>
                      <a:r>
                        <a:rPr lang="zh-CN" sz="1000" kern="100" dirty="0">
                          <a:latin typeface="Times New Roman"/>
                          <a:ea typeface="宋体"/>
                          <a:cs typeface="Times New Roman"/>
                        </a:rPr>
                        <a:t>监理工程师：</a:t>
                      </a:r>
                      <a:r>
                        <a:rPr lang="en-US" sz="1000" kern="100" dirty="0">
                          <a:latin typeface="Times New Roman"/>
                          <a:ea typeface="宋体"/>
                          <a:cs typeface="Times New Roman"/>
                        </a:rPr>
                        <a:t>                   </a:t>
                      </a:r>
                      <a:r>
                        <a:rPr lang="zh-CN" sz="1000" kern="100" dirty="0">
                          <a:latin typeface="Times New Roman"/>
                          <a:ea typeface="宋体"/>
                          <a:cs typeface="Times New Roman"/>
                        </a:rPr>
                        <a:t>年</a:t>
                      </a:r>
                      <a:r>
                        <a:rPr lang="en-US" sz="1000" kern="100" dirty="0">
                          <a:latin typeface="Times New Roman"/>
                          <a:ea typeface="宋体"/>
                          <a:cs typeface="Times New Roman"/>
                        </a:rPr>
                        <a:t>    </a:t>
                      </a:r>
                      <a:r>
                        <a:rPr lang="zh-CN" sz="1000" kern="100" dirty="0">
                          <a:latin typeface="Times New Roman"/>
                          <a:ea typeface="宋体"/>
                          <a:cs typeface="Times New Roman"/>
                        </a:rPr>
                        <a:t>月</a:t>
                      </a:r>
                      <a:r>
                        <a:rPr lang="en-US" sz="1000" kern="100" dirty="0">
                          <a:latin typeface="Times New Roman"/>
                          <a:ea typeface="宋体"/>
                          <a:cs typeface="Times New Roman"/>
                        </a:rPr>
                        <a:t>    </a:t>
                      </a:r>
                      <a:r>
                        <a:rPr lang="zh-CN" sz="1000" kern="100" dirty="0">
                          <a:latin typeface="Times New Roman"/>
                          <a:ea typeface="宋体"/>
                          <a:cs typeface="Times New Roman"/>
                        </a:rPr>
                        <a:t>日</a:t>
                      </a:r>
                    </a:p>
                  </a:txBody>
                  <a:tcPr marL="43495" marR="434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399039">
                <a:tc gridSpan="4">
                  <a:txBody>
                    <a:bodyPr/>
                    <a:lstStyle/>
                    <a:p>
                      <a:pPr indent="66675" algn="just">
                        <a:spcAft>
                          <a:spcPts val="0"/>
                        </a:spcAft>
                      </a:pPr>
                      <a:endParaRPr lang="en-US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  <a:p>
                      <a:pPr indent="66675" algn="just">
                        <a:spcAft>
                          <a:spcPts val="0"/>
                        </a:spcAft>
                      </a:pPr>
                      <a:r>
                        <a:rPr lang="zh-CN" sz="1000" kern="100" dirty="0">
                          <a:latin typeface="Times New Roman"/>
                          <a:ea typeface="宋体"/>
                          <a:cs typeface="Times New Roman"/>
                        </a:rPr>
                        <a:t>造价咨询单位意见：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latin typeface="Times New Roman"/>
                          <a:ea typeface="宋体"/>
                          <a:cs typeface="Times New Roman"/>
                        </a:rPr>
                        <a:t>                               </a:t>
                      </a:r>
                      <a:r>
                        <a:rPr lang="zh-CN" sz="1000" kern="100" dirty="0">
                          <a:latin typeface="Times New Roman"/>
                          <a:ea typeface="宋体"/>
                          <a:cs typeface="Times New Roman"/>
                        </a:rPr>
                        <a:t>造价工程师：</a:t>
                      </a:r>
                      <a:r>
                        <a:rPr lang="en-US" sz="1000" kern="100" dirty="0">
                          <a:latin typeface="Times New Roman"/>
                          <a:ea typeface="宋体"/>
                          <a:cs typeface="Times New Roman"/>
                        </a:rPr>
                        <a:t>                   </a:t>
                      </a:r>
                      <a:r>
                        <a:rPr lang="zh-CN" sz="1000" kern="100" dirty="0">
                          <a:latin typeface="Times New Roman"/>
                          <a:ea typeface="宋体"/>
                          <a:cs typeface="Times New Roman"/>
                        </a:rPr>
                        <a:t>年</a:t>
                      </a:r>
                      <a:r>
                        <a:rPr lang="en-US" sz="1000" kern="100" dirty="0">
                          <a:latin typeface="Times New Roman"/>
                          <a:ea typeface="宋体"/>
                          <a:cs typeface="Times New Roman"/>
                        </a:rPr>
                        <a:t>    </a:t>
                      </a:r>
                      <a:r>
                        <a:rPr lang="zh-CN" sz="1000" kern="100" dirty="0">
                          <a:latin typeface="Times New Roman"/>
                          <a:ea typeface="宋体"/>
                          <a:cs typeface="Times New Roman"/>
                        </a:rPr>
                        <a:t>月</a:t>
                      </a:r>
                      <a:r>
                        <a:rPr lang="en-US" sz="1000" kern="100" dirty="0">
                          <a:latin typeface="Times New Roman"/>
                          <a:ea typeface="宋体"/>
                          <a:cs typeface="Times New Roman"/>
                        </a:rPr>
                        <a:t>    </a:t>
                      </a:r>
                      <a:r>
                        <a:rPr lang="zh-CN" sz="1000" kern="100" dirty="0">
                          <a:latin typeface="Times New Roman"/>
                          <a:ea typeface="宋体"/>
                          <a:cs typeface="Times New Roman"/>
                        </a:rPr>
                        <a:t>日</a:t>
                      </a:r>
                    </a:p>
                  </a:txBody>
                  <a:tcPr marL="43495" marR="434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399039">
                <a:tc gridSpan="4">
                  <a:txBody>
                    <a:bodyPr/>
                    <a:lstStyle/>
                    <a:p>
                      <a:pPr indent="66675" algn="just">
                        <a:spcAft>
                          <a:spcPts val="0"/>
                        </a:spcAft>
                      </a:pPr>
                      <a:endParaRPr lang="en-US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  <a:p>
                      <a:pPr indent="66675" algn="just">
                        <a:spcAft>
                          <a:spcPts val="0"/>
                        </a:spcAft>
                      </a:pPr>
                      <a:r>
                        <a:rPr lang="zh-CN" sz="1000" kern="100" dirty="0">
                          <a:latin typeface="Times New Roman"/>
                          <a:ea typeface="宋体"/>
                          <a:cs typeface="Times New Roman"/>
                        </a:rPr>
                        <a:t>发包人审核意见：</a:t>
                      </a:r>
                    </a:p>
                    <a:p>
                      <a:pPr indent="66675" algn="just"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latin typeface="Times New Roman"/>
                          <a:ea typeface="宋体"/>
                          <a:cs typeface="Times New Roman"/>
                        </a:rPr>
                        <a:t>   </a:t>
                      </a:r>
                      <a:r>
                        <a:rPr lang="zh-CN" sz="1000" kern="100" dirty="0">
                          <a:latin typeface="Times New Roman"/>
                          <a:ea typeface="宋体"/>
                          <a:cs typeface="Times New Roman"/>
                        </a:rPr>
                        <a:t>发包人（章）：</a:t>
                      </a:r>
                      <a:r>
                        <a:rPr lang="en-US" sz="1000" kern="100" dirty="0">
                          <a:latin typeface="Times New Roman"/>
                          <a:ea typeface="宋体"/>
                          <a:cs typeface="Times New Roman"/>
                        </a:rPr>
                        <a:t>                </a:t>
                      </a:r>
                      <a:r>
                        <a:rPr lang="zh-CN" sz="1000" kern="100" dirty="0">
                          <a:latin typeface="Times New Roman"/>
                          <a:ea typeface="宋体"/>
                          <a:cs typeface="Times New Roman"/>
                        </a:rPr>
                        <a:t>发包人代表：</a:t>
                      </a:r>
                      <a:r>
                        <a:rPr lang="en-US" sz="1000" kern="100" dirty="0">
                          <a:latin typeface="Times New Roman"/>
                          <a:ea typeface="宋体"/>
                          <a:cs typeface="Times New Roman"/>
                        </a:rPr>
                        <a:t>                      </a:t>
                      </a:r>
                      <a:r>
                        <a:rPr lang="zh-CN" sz="1000" kern="100" dirty="0">
                          <a:latin typeface="Times New Roman"/>
                          <a:ea typeface="宋体"/>
                          <a:cs typeface="Times New Roman"/>
                        </a:rPr>
                        <a:t>年</a:t>
                      </a:r>
                      <a:r>
                        <a:rPr lang="en-US" sz="1000" kern="100" dirty="0">
                          <a:latin typeface="Times New Roman"/>
                          <a:ea typeface="宋体"/>
                          <a:cs typeface="Times New Roman"/>
                        </a:rPr>
                        <a:t>    </a:t>
                      </a:r>
                      <a:r>
                        <a:rPr lang="zh-CN" sz="1000" kern="100" dirty="0">
                          <a:latin typeface="Times New Roman"/>
                          <a:ea typeface="宋体"/>
                          <a:cs typeface="Times New Roman"/>
                        </a:rPr>
                        <a:t>月</a:t>
                      </a:r>
                      <a:r>
                        <a:rPr lang="en-US" sz="1000" kern="100" dirty="0">
                          <a:latin typeface="Times New Roman"/>
                          <a:ea typeface="宋体"/>
                          <a:cs typeface="Times New Roman"/>
                        </a:rPr>
                        <a:t>    </a:t>
                      </a:r>
                      <a:r>
                        <a:rPr lang="zh-CN" sz="1000" kern="100" dirty="0">
                          <a:latin typeface="Times New Roman"/>
                          <a:ea typeface="宋体"/>
                          <a:cs typeface="Times New Roman"/>
                        </a:rPr>
                        <a:t>日</a:t>
                      </a:r>
                    </a:p>
                  </a:txBody>
                  <a:tcPr marL="43495" marR="434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4"/>
          <p:cNvGrpSpPr>
            <a:grpSpLocks/>
          </p:cNvGrpSpPr>
          <p:nvPr/>
        </p:nvGrpSpPr>
        <p:grpSpPr bwMode="auto">
          <a:xfrm>
            <a:off x="633046" y="422275"/>
            <a:ext cx="4868008" cy="642938"/>
            <a:chOff x="632383" y="422260"/>
            <a:chExt cx="4868311" cy="642941"/>
          </a:xfrm>
        </p:grpSpPr>
        <p:pic>
          <p:nvPicPr>
            <p:cNvPr id="74765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632383" y="422260"/>
              <a:ext cx="969760" cy="642941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</p:spPr>
        </p:pic>
        <p:sp>
          <p:nvSpPr>
            <p:cNvPr id="74766" name="TextBox 6"/>
            <p:cNvSpPr txBox="1">
              <a:spLocks noChangeArrowheads="1"/>
            </p:cNvSpPr>
            <p:nvPr/>
          </p:nvSpPr>
          <p:spPr bwMode="auto">
            <a:xfrm>
              <a:off x="1503067" y="430185"/>
              <a:ext cx="3926189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2400">
                  <a:solidFill>
                    <a:srgbClr val="1D8AC8"/>
                  </a:solidFill>
                  <a:latin typeface="华文新魏" pitchFamily="2" charset="-122"/>
                  <a:ea typeface="华文新魏" pitchFamily="2" charset="-122"/>
                </a:rPr>
                <a:t>中国建设工程造价管理协会</a:t>
              </a:r>
            </a:p>
          </p:txBody>
        </p:sp>
        <p:sp>
          <p:nvSpPr>
            <p:cNvPr id="8" name="矩形 7"/>
            <p:cNvSpPr/>
            <p:nvPr/>
          </p:nvSpPr>
          <p:spPr>
            <a:xfrm>
              <a:off x="1502876" y="1008051"/>
              <a:ext cx="3997818" cy="46037"/>
            </a:xfrm>
            <a:prstGeom prst="rect">
              <a:avLst/>
            </a:prstGeom>
            <a:solidFill>
              <a:srgbClr val="1D8AC8"/>
            </a:solidFill>
            <a:ln>
              <a:solidFill>
                <a:srgbClr val="1D8AC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rgbClr val="FF0000"/>
                </a:solidFill>
              </a:endParaRPr>
            </a:p>
          </p:txBody>
        </p:sp>
      </p:grpSp>
      <p:sp>
        <p:nvSpPr>
          <p:cNvPr id="9" name="同侧圆角矩形 4"/>
          <p:cNvSpPr/>
          <p:nvPr/>
        </p:nvSpPr>
        <p:spPr bwMode="auto">
          <a:xfrm>
            <a:off x="6879997" y="428605"/>
            <a:ext cx="1450741" cy="714359"/>
          </a:xfrm>
          <a:prstGeom prst="rect">
            <a:avLst/>
          </a:prstGeom>
          <a:ln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lIns="247650" tIns="123825" rIns="247650" bIns="123825" spcCol="1270" anchor="ctr"/>
          <a:lstStyle/>
          <a:p>
            <a:pPr>
              <a:defRPr/>
            </a:pPr>
            <a:r>
              <a:rPr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  附  录</a:t>
            </a:r>
            <a:endParaRPr lang="zh-CN" altLang="zh-CN" sz="2400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Rectangle 1"/>
          <p:cNvSpPr>
            <a:spLocks noChangeArrowheads="1"/>
          </p:cNvSpPr>
          <p:nvPr/>
        </p:nvSpPr>
        <p:spPr bwMode="auto">
          <a:xfrm>
            <a:off x="3121259" y="1071546"/>
            <a:ext cx="4615994" cy="6103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165048" rIns="91440" bIns="165048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kumimoji="0" lang="x-none" altLang="zh-CN" dirty="0" smtClean="0" bmk="_Toc385509759">
                <a:solidFill>
                  <a:schemeClr val="tx1"/>
                </a:solidFill>
                <a:latin typeface="Cambria" pitchFamily="18" charset="0"/>
                <a:cs typeface="宋体" pitchFamily="2" charset="-122"/>
              </a:rPr>
              <a:t>附录</a:t>
            </a:r>
            <a:r>
              <a:rPr kumimoji="0" lang="en-US" altLang="zh-CN" dirty="0" smtClean="0" bmk="_Toc385509759">
                <a:solidFill>
                  <a:schemeClr val="tx1"/>
                </a:solidFill>
                <a:latin typeface="Cambria" pitchFamily="18" charset="0"/>
                <a:cs typeface="宋体" pitchFamily="2" charset="-122"/>
              </a:rPr>
              <a:t>F</a:t>
            </a:r>
            <a:r>
              <a:rPr kumimoji="0" lang="x-none" altLang="zh-CN" dirty="0" smtClean="0" bmk="_Toc385509759">
                <a:solidFill>
                  <a:schemeClr val="tx1"/>
                </a:solidFill>
                <a:latin typeface="Cambria" pitchFamily="18" charset="0"/>
                <a:cs typeface="宋体" pitchFamily="2" charset="-122"/>
              </a:rPr>
              <a:t> </a:t>
            </a:r>
            <a:r>
              <a:rPr kumimoji="0" lang="en-US" altLang="zh-CN" dirty="0" smtClean="0" bmk="_Toc385509759">
                <a:solidFill>
                  <a:schemeClr val="tx1"/>
                </a:solidFill>
                <a:latin typeface="Cambria" pitchFamily="18" charset="0"/>
                <a:cs typeface="宋体" pitchFamily="2" charset="-122"/>
              </a:rPr>
              <a:t>  </a:t>
            </a:r>
            <a:r>
              <a:rPr kumimoji="0" lang="x-none" altLang="zh-CN" dirty="0" smtClean="0" bmk="_Toc385509759">
                <a:solidFill>
                  <a:schemeClr val="tx1"/>
                </a:solidFill>
                <a:latin typeface="Cambria" pitchFamily="18" charset="0"/>
                <a:cs typeface="宋体" pitchFamily="2" charset="-122"/>
              </a:rPr>
              <a:t>竣工结算成果文件的格式</a:t>
            </a:r>
            <a:endParaRPr kumimoji="0" lang="zh-CN" altLang="en-US" dirty="0" smtClean="0" bmk="_Toc385509759">
              <a:solidFill>
                <a:schemeClr val="tx1"/>
              </a:solidFill>
              <a:latin typeface="Cambria" pitchFamily="18" charset="0"/>
              <a:cs typeface="宋体" pitchFamily="2" charset="-122"/>
            </a:endParaRPr>
          </a:p>
        </p:txBody>
      </p:sp>
      <p:sp>
        <p:nvSpPr>
          <p:cNvPr id="567297" name="Rectangle 1"/>
          <p:cNvSpPr>
            <a:spLocks noChangeArrowheads="1"/>
          </p:cNvSpPr>
          <p:nvPr/>
        </p:nvSpPr>
        <p:spPr bwMode="auto">
          <a:xfrm>
            <a:off x="813262" y="1500176"/>
            <a:ext cx="7517476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kumimoji="0" lang="en-US" altLang="zh-CN" b="0" dirty="0" smtClean="0">
                <a:solidFill>
                  <a:schemeClr val="tx1"/>
                </a:solidFill>
                <a:latin typeface="+mn-ea"/>
                <a:ea typeface="+mn-ea"/>
                <a:cs typeface="Times New Roman" pitchFamily="18" charset="0"/>
              </a:rPr>
              <a:t>F.0.1  </a:t>
            </a:r>
            <a:r>
              <a:rPr kumimoji="0" lang="zh-CN" altLang="en-US" b="0" dirty="0" smtClean="0">
                <a:solidFill>
                  <a:schemeClr val="tx1"/>
                </a:solidFill>
                <a:latin typeface="+mn-ea"/>
                <a:ea typeface="+mn-ea"/>
                <a:cs typeface="Times New Roman" pitchFamily="18" charset="0"/>
              </a:rPr>
              <a:t>竣工结算封面可按表</a:t>
            </a:r>
            <a:r>
              <a:rPr kumimoji="0" lang="en-US" altLang="zh-CN" b="0" dirty="0" smtClean="0">
                <a:solidFill>
                  <a:schemeClr val="tx1"/>
                </a:solidFill>
                <a:latin typeface="+mn-ea"/>
                <a:ea typeface="+mn-ea"/>
                <a:cs typeface="Times New Roman" pitchFamily="18" charset="0"/>
              </a:rPr>
              <a:t>F.0.1</a:t>
            </a:r>
            <a:r>
              <a:rPr kumimoji="0" lang="zh-CN" altLang="en-US" b="0" dirty="0" smtClean="0">
                <a:solidFill>
                  <a:schemeClr val="tx1"/>
                </a:solidFill>
                <a:latin typeface="+mn-ea"/>
                <a:ea typeface="+mn-ea"/>
                <a:cs typeface="Times New Roman" pitchFamily="18" charset="0"/>
              </a:rPr>
              <a:t>编制。</a:t>
            </a:r>
          </a:p>
          <a:p>
            <a:endParaRPr kumimoji="0" lang="zh-CN" altLang="en-US" b="0" dirty="0" smtClean="0">
              <a:solidFill>
                <a:schemeClr val="tx1"/>
              </a:solidFill>
              <a:latin typeface="+mn-ea"/>
              <a:ea typeface="+mn-ea"/>
              <a:cs typeface="Times New Roman" pitchFamily="18" charset="0"/>
            </a:endParaRPr>
          </a:p>
          <a:p>
            <a:endParaRPr kumimoji="0" lang="zh-CN" altLang="en-US" b="0" dirty="0" smtClean="0">
              <a:solidFill>
                <a:schemeClr val="tx1"/>
              </a:solidFill>
              <a:latin typeface="+mn-ea"/>
              <a:ea typeface="+mn-ea"/>
              <a:cs typeface="Times New Roman" pitchFamily="18" charset="0"/>
            </a:endParaRPr>
          </a:p>
        </p:txBody>
      </p:sp>
      <p:sp>
        <p:nvSpPr>
          <p:cNvPr id="13" name="Rectangle 1"/>
          <p:cNvSpPr>
            <a:spLocks noChangeArrowheads="1"/>
          </p:cNvSpPr>
          <p:nvPr/>
        </p:nvSpPr>
        <p:spPr bwMode="auto">
          <a:xfrm>
            <a:off x="3385030" y="1906778"/>
            <a:ext cx="4154394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kumimoji="0" lang="zh-CN" altLang="en-US" sz="1400" dirty="0" smtClean="0">
                <a:solidFill>
                  <a:schemeClr val="tx1"/>
                </a:solidFill>
                <a:latin typeface="+mn-ea"/>
                <a:ea typeface="+mn-ea"/>
                <a:cs typeface="宋体" pitchFamily="2" charset="-122"/>
              </a:rPr>
              <a:t>表</a:t>
            </a:r>
            <a:r>
              <a:rPr kumimoji="0" lang="en-US" altLang="zh-CN" sz="1400" dirty="0" smtClean="0">
                <a:solidFill>
                  <a:schemeClr val="tx1"/>
                </a:solidFill>
                <a:latin typeface="+mn-ea"/>
                <a:ea typeface="+mn-ea"/>
                <a:cs typeface="宋体" pitchFamily="2" charset="-122"/>
              </a:rPr>
              <a:t>F</a:t>
            </a:r>
            <a:r>
              <a:rPr kumimoji="0" lang="en-US" altLang="zh-CN" sz="1400" dirty="0" smtClean="0">
                <a:solidFill>
                  <a:schemeClr val="tx1"/>
                </a:solidFill>
                <a:latin typeface="+mn-ea"/>
                <a:cs typeface="宋体" pitchFamily="2" charset="-122"/>
              </a:rPr>
              <a:t>.0.1</a:t>
            </a:r>
            <a:r>
              <a:rPr kumimoji="0" lang="en-US" altLang="en-US" sz="1400" dirty="0" smtClean="0">
                <a:solidFill>
                  <a:schemeClr val="tx1"/>
                </a:solidFill>
                <a:latin typeface="+mn-ea"/>
                <a:ea typeface="+mn-ea"/>
                <a:cs typeface="宋体" pitchFamily="2" charset="-122"/>
              </a:rPr>
              <a:t>         </a:t>
            </a:r>
            <a:r>
              <a:rPr kumimoji="0" lang="zh-CN" altLang="en-US" sz="1400" dirty="0" smtClean="0">
                <a:solidFill>
                  <a:schemeClr val="tx1"/>
                </a:solidFill>
                <a:latin typeface="+mn-ea"/>
                <a:ea typeface="+mn-ea"/>
                <a:cs typeface="宋体" pitchFamily="2" charset="-122"/>
              </a:rPr>
              <a:t>竣工结算封面</a:t>
            </a:r>
          </a:p>
        </p:txBody>
      </p:sp>
      <p:graphicFrame>
        <p:nvGraphicFramePr>
          <p:cNvPr id="12" name="表格 11"/>
          <p:cNvGraphicFramePr>
            <a:graphicFrameLocks noGrp="1"/>
          </p:cNvGraphicFramePr>
          <p:nvPr/>
        </p:nvGraphicFramePr>
        <p:xfrm>
          <a:off x="3121259" y="2285992"/>
          <a:ext cx="3626852" cy="4255770"/>
        </p:xfrm>
        <a:graphic>
          <a:graphicData uri="http://schemas.openxmlformats.org/drawingml/2006/table">
            <a:tbl>
              <a:tblPr/>
              <a:tblGrid>
                <a:gridCol w="3626852"/>
              </a:tblGrid>
              <a:tr h="4045477"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9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en-US" sz="1400" b="1" kern="100" dirty="0" smtClean="0">
                        <a:latin typeface="+mn-ea"/>
                        <a:ea typeface="+mn-ea"/>
                        <a:cs typeface="Times New Roman"/>
                      </a:endParaRPr>
                    </a:p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1400" b="1" kern="100" dirty="0" smtClean="0">
                          <a:latin typeface="+mn-ea"/>
                          <a:ea typeface="+mn-ea"/>
                          <a:cs typeface="Times New Roman"/>
                        </a:rPr>
                        <a:t>(</a:t>
                      </a:r>
                      <a:r>
                        <a:rPr lang="zh-CN" sz="1400" b="1" kern="100" dirty="0">
                          <a:latin typeface="+mn-ea"/>
                          <a:ea typeface="+mn-ea"/>
                          <a:cs typeface="Times New Roman"/>
                        </a:rPr>
                        <a:t>工程名称</a:t>
                      </a:r>
                      <a:r>
                        <a:rPr lang="en-US" sz="1400" b="1" kern="100" dirty="0">
                          <a:latin typeface="+mn-ea"/>
                          <a:ea typeface="+mn-ea"/>
                          <a:cs typeface="Times New Roman"/>
                        </a:rPr>
                        <a:t>)</a:t>
                      </a:r>
                      <a:endParaRPr lang="zh-CN" sz="1400" kern="100" dirty="0">
                        <a:latin typeface="+mn-ea"/>
                        <a:ea typeface="+mn-ea"/>
                        <a:cs typeface="Times New Roman"/>
                      </a:endParaRPr>
                    </a:p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2000" b="1" kern="100" dirty="0">
                          <a:latin typeface="+mn-ea"/>
                          <a:ea typeface="+mn-ea"/>
                          <a:cs typeface="Times New Roman"/>
                        </a:rPr>
                        <a:t>竣 工 结 算</a:t>
                      </a:r>
                      <a:endParaRPr lang="zh-CN" sz="2000" kern="100" dirty="0">
                        <a:latin typeface="+mn-ea"/>
                        <a:ea typeface="+mn-ea"/>
                        <a:cs typeface="Times New Roman"/>
                      </a:endParaRPr>
                    </a:p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en-US" altLang="zh-CN" sz="1100" b="1" kern="100" dirty="0" smtClean="0">
                        <a:latin typeface="+mn-ea"/>
                        <a:ea typeface="+mn-ea"/>
                        <a:cs typeface="Times New Roman"/>
                      </a:endParaRPr>
                    </a:p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en-US" altLang="zh-CN" sz="1100" b="1" kern="100" dirty="0" smtClean="0">
                        <a:latin typeface="+mn-ea"/>
                        <a:ea typeface="+mn-ea"/>
                        <a:cs typeface="Times New Roman"/>
                      </a:endParaRPr>
                    </a:p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en-US" altLang="zh-CN" sz="1100" b="1" kern="100" dirty="0" smtClean="0">
                        <a:latin typeface="+mn-ea"/>
                        <a:ea typeface="+mn-ea"/>
                        <a:cs typeface="Times New Roman"/>
                      </a:endParaRPr>
                    </a:p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1400" b="1" kern="100" dirty="0" smtClean="0">
                          <a:latin typeface="+mn-ea"/>
                          <a:ea typeface="+mn-ea"/>
                          <a:cs typeface="Times New Roman"/>
                        </a:rPr>
                        <a:t>档案</a:t>
                      </a:r>
                      <a:r>
                        <a:rPr lang="zh-CN" sz="1400" b="1" kern="100" dirty="0">
                          <a:latin typeface="+mn-ea"/>
                          <a:ea typeface="+mn-ea"/>
                          <a:cs typeface="Times New Roman"/>
                        </a:rPr>
                        <a:t>号</a:t>
                      </a:r>
                      <a:r>
                        <a:rPr lang="zh-CN" sz="1400" b="1" kern="100" dirty="0" smtClean="0">
                          <a:latin typeface="+mn-ea"/>
                          <a:ea typeface="+mn-ea"/>
                          <a:cs typeface="Times New Roman"/>
                        </a:rPr>
                        <a:t>：</a:t>
                      </a:r>
                      <a:endParaRPr lang="en-US" altLang="zh-CN" sz="1400" b="1" kern="100" dirty="0" smtClean="0">
                        <a:latin typeface="+mn-ea"/>
                        <a:ea typeface="+mn-ea"/>
                        <a:cs typeface="Times New Roman"/>
                      </a:endParaRPr>
                    </a:p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en-US" sz="1100" b="1" kern="100" dirty="0" smtClean="0">
                        <a:latin typeface="Times New Roman"/>
                        <a:ea typeface="宋体"/>
                        <a:cs typeface="Times New Roman"/>
                      </a:endParaRPr>
                    </a:p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en-US" sz="1100" b="1" kern="100" dirty="0" smtClean="0">
                        <a:latin typeface="Times New Roman"/>
                        <a:ea typeface="宋体"/>
                        <a:cs typeface="Times New Roman"/>
                      </a:endParaRPr>
                    </a:p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en-US" sz="1100" b="1" kern="100" dirty="0" smtClean="0">
                        <a:latin typeface="Times New Roman"/>
                        <a:ea typeface="宋体"/>
                        <a:cs typeface="Times New Roman"/>
                      </a:endParaRPr>
                    </a:p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en-US" sz="1100" b="1" kern="100" dirty="0" smtClean="0">
                        <a:latin typeface="Times New Roman"/>
                        <a:ea typeface="宋体"/>
                        <a:cs typeface="Times New Roman"/>
                      </a:endParaRPr>
                    </a:p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en-US" sz="1100" b="1" kern="100" dirty="0" smtClean="0">
                        <a:latin typeface="Times New Roman"/>
                        <a:ea typeface="宋体"/>
                        <a:cs typeface="Times New Roman"/>
                      </a:endParaRPr>
                    </a:p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1400" b="1" kern="100" dirty="0" smtClean="0">
                          <a:latin typeface="Times New Roman"/>
                          <a:ea typeface="宋体"/>
                          <a:cs typeface="Times New Roman"/>
                        </a:rPr>
                        <a:t>  </a:t>
                      </a:r>
                      <a:endParaRPr lang="zh-CN" sz="14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1400" b="1" kern="100" dirty="0">
                          <a:latin typeface="Times New Roman"/>
                          <a:ea typeface="宋体"/>
                          <a:cs typeface="Times New Roman"/>
                        </a:rPr>
                        <a:t>(</a:t>
                      </a:r>
                      <a:r>
                        <a:rPr lang="zh-CN" sz="1400" b="1" kern="100" dirty="0">
                          <a:latin typeface="Times New Roman"/>
                          <a:ea typeface="宋体"/>
                          <a:cs typeface="Times New Roman"/>
                        </a:rPr>
                        <a:t>编制单位名称</a:t>
                      </a:r>
                      <a:r>
                        <a:rPr lang="en-US" sz="1400" b="1" kern="100" dirty="0">
                          <a:latin typeface="Times New Roman"/>
                          <a:ea typeface="宋体"/>
                          <a:cs typeface="Times New Roman"/>
                        </a:rPr>
                        <a:t>)</a:t>
                      </a:r>
                      <a:endParaRPr lang="zh-CN" sz="14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1400" b="1" kern="100" dirty="0">
                          <a:latin typeface="Times New Roman"/>
                          <a:ea typeface="宋体"/>
                          <a:cs typeface="Times New Roman"/>
                        </a:rPr>
                        <a:t>(</a:t>
                      </a:r>
                      <a:r>
                        <a:rPr lang="zh-CN" sz="1400" b="1" kern="100" dirty="0">
                          <a:latin typeface="Times New Roman"/>
                          <a:ea typeface="宋体"/>
                          <a:cs typeface="Times New Roman"/>
                        </a:rPr>
                        <a:t>工程造价咨询企业执业印章）</a:t>
                      </a:r>
                      <a:endParaRPr lang="zh-CN" sz="14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b="1" kern="100" dirty="0">
                          <a:latin typeface="Times New Roman"/>
                          <a:ea typeface="宋体"/>
                          <a:cs typeface="Times New Roman"/>
                        </a:rPr>
                        <a:t>年</a:t>
                      </a:r>
                      <a:r>
                        <a:rPr lang="en-US" sz="1400" b="1" kern="100" dirty="0">
                          <a:latin typeface="Times New Roman"/>
                          <a:ea typeface="宋体"/>
                          <a:cs typeface="Times New Roman"/>
                        </a:rPr>
                        <a:t>   </a:t>
                      </a:r>
                      <a:r>
                        <a:rPr lang="zh-CN" sz="1400" b="1" kern="100" dirty="0">
                          <a:latin typeface="Times New Roman"/>
                          <a:ea typeface="宋体"/>
                          <a:cs typeface="Times New Roman"/>
                        </a:rPr>
                        <a:t>月</a:t>
                      </a:r>
                      <a:r>
                        <a:rPr lang="en-US" sz="1400" b="1" kern="100" dirty="0">
                          <a:latin typeface="Times New Roman"/>
                          <a:ea typeface="宋体"/>
                          <a:cs typeface="Times New Roman"/>
                        </a:rPr>
                        <a:t>   </a:t>
                      </a:r>
                      <a:r>
                        <a:rPr lang="zh-CN" sz="1400" b="1" kern="100" dirty="0" smtClean="0">
                          <a:latin typeface="Times New Roman"/>
                          <a:ea typeface="宋体"/>
                          <a:cs typeface="Times New Roman"/>
                        </a:rPr>
                        <a:t>日</a:t>
                      </a:r>
                      <a:endParaRPr lang="en-US" altLang="zh-CN" sz="1400" b="1" kern="100" dirty="0" smtClean="0">
                        <a:latin typeface="Times New Roman"/>
                        <a:ea typeface="宋体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zh-CN" sz="14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1961" marR="519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4"/>
          <p:cNvGrpSpPr>
            <a:grpSpLocks/>
          </p:cNvGrpSpPr>
          <p:nvPr/>
        </p:nvGrpSpPr>
        <p:grpSpPr bwMode="auto">
          <a:xfrm>
            <a:off x="633046" y="422275"/>
            <a:ext cx="4868008" cy="642938"/>
            <a:chOff x="632383" y="422260"/>
            <a:chExt cx="4868311" cy="642941"/>
          </a:xfrm>
        </p:grpSpPr>
        <p:pic>
          <p:nvPicPr>
            <p:cNvPr id="74765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632383" y="422260"/>
              <a:ext cx="969760" cy="642941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</p:spPr>
        </p:pic>
        <p:sp>
          <p:nvSpPr>
            <p:cNvPr id="74766" name="TextBox 6"/>
            <p:cNvSpPr txBox="1">
              <a:spLocks noChangeArrowheads="1"/>
            </p:cNvSpPr>
            <p:nvPr/>
          </p:nvSpPr>
          <p:spPr bwMode="auto">
            <a:xfrm>
              <a:off x="1503067" y="430185"/>
              <a:ext cx="3926189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2400">
                  <a:solidFill>
                    <a:srgbClr val="1D8AC8"/>
                  </a:solidFill>
                  <a:latin typeface="华文新魏" pitchFamily="2" charset="-122"/>
                  <a:ea typeface="华文新魏" pitchFamily="2" charset="-122"/>
                </a:rPr>
                <a:t>中国建设工程造价管理协会</a:t>
              </a:r>
            </a:p>
          </p:txBody>
        </p:sp>
        <p:sp>
          <p:nvSpPr>
            <p:cNvPr id="8" name="矩形 7"/>
            <p:cNvSpPr/>
            <p:nvPr/>
          </p:nvSpPr>
          <p:spPr>
            <a:xfrm>
              <a:off x="1502876" y="1008051"/>
              <a:ext cx="3997818" cy="46037"/>
            </a:xfrm>
            <a:prstGeom prst="rect">
              <a:avLst/>
            </a:prstGeom>
            <a:solidFill>
              <a:srgbClr val="1D8AC8"/>
            </a:solidFill>
            <a:ln>
              <a:solidFill>
                <a:srgbClr val="1D8AC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rgbClr val="FF0000"/>
                </a:solidFill>
              </a:endParaRPr>
            </a:p>
          </p:txBody>
        </p:sp>
      </p:grpSp>
      <p:sp>
        <p:nvSpPr>
          <p:cNvPr id="9" name="同侧圆角矩形 4"/>
          <p:cNvSpPr/>
          <p:nvPr/>
        </p:nvSpPr>
        <p:spPr bwMode="auto">
          <a:xfrm>
            <a:off x="6879997" y="428605"/>
            <a:ext cx="1450741" cy="714359"/>
          </a:xfrm>
          <a:prstGeom prst="rect">
            <a:avLst/>
          </a:prstGeom>
          <a:ln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lIns="247650" tIns="123825" rIns="247650" bIns="123825" spcCol="1270" anchor="ctr"/>
          <a:lstStyle/>
          <a:p>
            <a:pPr>
              <a:defRPr/>
            </a:pPr>
            <a:r>
              <a:rPr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  附  录</a:t>
            </a:r>
            <a:endParaRPr lang="zh-CN" altLang="zh-CN" sz="2400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Rectangle 1"/>
          <p:cNvSpPr>
            <a:spLocks noChangeArrowheads="1"/>
          </p:cNvSpPr>
          <p:nvPr/>
        </p:nvSpPr>
        <p:spPr bwMode="auto">
          <a:xfrm>
            <a:off x="3121259" y="1071546"/>
            <a:ext cx="4615994" cy="6103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165048" rIns="91440" bIns="165048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kumimoji="0" lang="x-none" altLang="zh-CN" dirty="0" smtClean="0" bmk="_Toc385509759">
                <a:solidFill>
                  <a:schemeClr val="tx1"/>
                </a:solidFill>
                <a:latin typeface="Cambria" pitchFamily="18" charset="0"/>
                <a:cs typeface="宋体" pitchFamily="2" charset="-122"/>
              </a:rPr>
              <a:t>附录</a:t>
            </a:r>
            <a:r>
              <a:rPr kumimoji="0" lang="en-US" altLang="zh-CN" dirty="0" smtClean="0" bmk="_Toc385509759">
                <a:solidFill>
                  <a:schemeClr val="tx1"/>
                </a:solidFill>
                <a:latin typeface="Cambria" pitchFamily="18" charset="0"/>
                <a:cs typeface="宋体" pitchFamily="2" charset="-122"/>
              </a:rPr>
              <a:t>F</a:t>
            </a:r>
            <a:r>
              <a:rPr kumimoji="0" lang="x-none" altLang="zh-CN" dirty="0" smtClean="0" bmk="_Toc385509759">
                <a:solidFill>
                  <a:schemeClr val="tx1"/>
                </a:solidFill>
                <a:latin typeface="Cambria" pitchFamily="18" charset="0"/>
                <a:cs typeface="宋体" pitchFamily="2" charset="-122"/>
              </a:rPr>
              <a:t> </a:t>
            </a:r>
            <a:r>
              <a:rPr kumimoji="0" lang="en-US" altLang="zh-CN" dirty="0" smtClean="0" bmk="_Toc385509759">
                <a:solidFill>
                  <a:schemeClr val="tx1"/>
                </a:solidFill>
                <a:latin typeface="Cambria" pitchFamily="18" charset="0"/>
                <a:cs typeface="宋体" pitchFamily="2" charset="-122"/>
              </a:rPr>
              <a:t>  </a:t>
            </a:r>
            <a:r>
              <a:rPr kumimoji="0" lang="x-none" altLang="zh-CN" dirty="0" smtClean="0" bmk="_Toc385509759">
                <a:solidFill>
                  <a:schemeClr val="tx1"/>
                </a:solidFill>
                <a:latin typeface="Cambria" pitchFamily="18" charset="0"/>
                <a:cs typeface="宋体" pitchFamily="2" charset="-122"/>
              </a:rPr>
              <a:t>竣工结算成果文件的格式</a:t>
            </a:r>
            <a:endParaRPr kumimoji="0" lang="zh-CN" altLang="en-US" dirty="0" smtClean="0" bmk="_Toc385509759">
              <a:solidFill>
                <a:schemeClr val="tx1"/>
              </a:solidFill>
              <a:latin typeface="Cambria" pitchFamily="18" charset="0"/>
              <a:cs typeface="宋体" pitchFamily="2" charset="-122"/>
            </a:endParaRPr>
          </a:p>
        </p:txBody>
      </p:sp>
      <p:sp>
        <p:nvSpPr>
          <p:cNvPr id="567297" name="Rectangle 1"/>
          <p:cNvSpPr>
            <a:spLocks noChangeArrowheads="1"/>
          </p:cNvSpPr>
          <p:nvPr/>
        </p:nvSpPr>
        <p:spPr bwMode="auto">
          <a:xfrm>
            <a:off x="813262" y="1500176"/>
            <a:ext cx="7517476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kumimoji="0" lang="en-US" altLang="zh-CN" b="0" dirty="0" smtClean="0">
                <a:solidFill>
                  <a:schemeClr val="tx1"/>
                </a:solidFill>
                <a:latin typeface="+mn-ea"/>
                <a:ea typeface="+mn-ea"/>
                <a:cs typeface="Times New Roman" pitchFamily="18" charset="0"/>
              </a:rPr>
              <a:t>F.0.2 </a:t>
            </a:r>
            <a:r>
              <a:rPr kumimoji="0" lang="zh-CN" altLang="en-US" b="0" dirty="0" smtClean="0">
                <a:solidFill>
                  <a:schemeClr val="tx1"/>
                </a:solidFill>
                <a:latin typeface="+mn-ea"/>
                <a:ea typeface="+mn-ea"/>
                <a:cs typeface="Times New Roman" pitchFamily="18" charset="0"/>
              </a:rPr>
              <a:t>竣工结算签署页可按表</a:t>
            </a:r>
            <a:r>
              <a:rPr kumimoji="0" lang="en-US" altLang="zh-CN" b="0" dirty="0" smtClean="0">
                <a:solidFill>
                  <a:schemeClr val="tx1"/>
                </a:solidFill>
                <a:latin typeface="+mn-ea"/>
                <a:ea typeface="+mn-ea"/>
                <a:cs typeface="Times New Roman" pitchFamily="18" charset="0"/>
              </a:rPr>
              <a:t>F.0.2</a:t>
            </a:r>
            <a:r>
              <a:rPr kumimoji="0" lang="zh-CN" altLang="en-US" b="0" dirty="0" smtClean="0">
                <a:solidFill>
                  <a:schemeClr val="tx1"/>
                </a:solidFill>
                <a:latin typeface="+mn-ea"/>
                <a:ea typeface="+mn-ea"/>
                <a:cs typeface="Times New Roman" pitchFamily="18" charset="0"/>
              </a:rPr>
              <a:t>编制。</a:t>
            </a:r>
          </a:p>
          <a:p>
            <a:endParaRPr kumimoji="0" lang="zh-CN" altLang="en-US" b="0" dirty="0" smtClean="0">
              <a:solidFill>
                <a:schemeClr val="tx1"/>
              </a:solidFill>
              <a:latin typeface="+mn-ea"/>
              <a:ea typeface="+mn-ea"/>
              <a:cs typeface="Times New Roman" pitchFamily="18" charset="0"/>
            </a:endParaRPr>
          </a:p>
          <a:p>
            <a:endParaRPr kumimoji="0" lang="zh-CN" altLang="en-US" b="0" dirty="0" smtClean="0">
              <a:solidFill>
                <a:schemeClr val="tx1"/>
              </a:solidFill>
              <a:latin typeface="+mn-ea"/>
              <a:ea typeface="+mn-ea"/>
              <a:cs typeface="Times New Roman" pitchFamily="18" charset="0"/>
            </a:endParaRPr>
          </a:p>
        </p:txBody>
      </p:sp>
      <p:sp>
        <p:nvSpPr>
          <p:cNvPr id="13" name="Rectangle 1"/>
          <p:cNvSpPr>
            <a:spLocks noChangeArrowheads="1"/>
          </p:cNvSpPr>
          <p:nvPr/>
        </p:nvSpPr>
        <p:spPr bwMode="auto">
          <a:xfrm>
            <a:off x="3385030" y="1906778"/>
            <a:ext cx="3363081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kumimoji="0" lang="zh-CN" altLang="en-US" sz="1400" dirty="0" smtClean="0">
                <a:solidFill>
                  <a:schemeClr val="tx1"/>
                </a:solidFill>
                <a:latin typeface="+mn-ea"/>
                <a:ea typeface="+mn-ea"/>
                <a:cs typeface="宋体" pitchFamily="2" charset="-122"/>
              </a:rPr>
              <a:t>表</a:t>
            </a:r>
            <a:r>
              <a:rPr kumimoji="0" lang="en-US" altLang="zh-CN" sz="1400" dirty="0" smtClean="0">
                <a:solidFill>
                  <a:schemeClr val="tx1"/>
                </a:solidFill>
                <a:latin typeface="+mn-ea"/>
                <a:cs typeface="宋体" pitchFamily="2" charset="-122"/>
              </a:rPr>
              <a:t>F.0.2</a:t>
            </a:r>
            <a:r>
              <a:rPr kumimoji="0" lang="en-US" altLang="en-US" sz="1400" dirty="0" smtClean="0">
                <a:solidFill>
                  <a:schemeClr val="tx1"/>
                </a:solidFill>
                <a:latin typeface="+mn-ea"/>
                <a:ea typeface="+mn-ea"/>
                <a:cs typeface="宋体" pitchFamily="2" charset="-122"/>
              </a:rPr>
              <a:t>        </a:t>
            </a:r>
            <a:r>
              <a:rPr kumimoji="0" lang="zh-CN" altLang="en-US" sz="1400" dirty="0" smtClean="0">
                <a:solidFill>
                  <a:schemeClr val="tx1"/>
                </a:solidFill>
                <a:latin typeface="+mn-ea"/>
                <a:ea typeface="+mn-ea"/>
                <a:cs typeface="宋体" pitchFamily="2" charset="-122"/>
              </a:rPr>
              <a:t>竣工结算签署页</a:t>
            </a:r>
          </a:p>
        </p:txBody>
      </p:sp>
      <p:graphicFrame>
        <p:nvGraphicFramePr>
          <p:cNvPr id="11" name="表格 10"/>
          <p:cNvGraphicFramePr>
            <a:graphicFrameLocks noGrp="1"/>
          </p:cNvGraphicFramePr>
          <p:nvPr/>
        </p:nvGraphicFramePr>
        <p:xfrm>
          <a:off x="3187202" y="2285993"/>
          <a:ext cx="3318679" cy="4402667"/>
        </p:xfrm>
        <a:graphic>
          <a:graphicData uri="http://schemas.openxmlformats.org/drawingml/2006/table">
            <a:tbl>
              <a:tblPr/>
              <a:tblGrid>
                <a:gridCol w="3318679"/>
              </a:tblGrid>
              <a:tr h="4402667"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7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en-US" sz="900" b="1" kern="100" dirty="0" smtClean="0">
                        <a:latin typeface="Times New Roman"/>
                        <a:ea typeface="宋体"/>
                        <a:cs typeface="Times New Roman"/>
                      </a:endParaRPr>
                    </a:p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1400" b="1" kern="100" dirty="0" smtClean="0">
                          <a:latin typeface="Times New Roman"/>
                          <a:ea typeface="宋体"/>
                          <a:cs typeface="Times New Roman"/>
                        </a:rPr>
                        <a:t>(</a:t>
                      </a:r>
                      <a:r>
                        <a:rPr lang="zh-CN" sz="1400" b="1" kern="100" dirty="0">
                          <a:latin typeface="Times New Roman"/>
                          <a:ea typeface="宋体"/>
                          <a:cs typeface="Times New Roman"/>
                        </a:rPr>
                        <a:t>工程名称</a:t>
                      </a:r>
                      <a:r>
                        <a:rPr lang="en-US" sz="1400" b="1" kern="100" dirty="0">
                          <a:latin typeface="Times New Roman"/>
                          <a:ea typeface="宋体"/>
                          <a:cs typeface="Times New Roman"/>
                        </a:rPr>
                        <a:t>)</a:t>
                      </a:r>
                      <a:endParaRPr lang="zh-CN" sz="14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 dirty="0">
                          <a:latin typeface="Times New Roman"/>
                          <a:ea typeface="黑体"/>
                          <a:cs typeface="Times New Roman"/>
                        </a:rPr>
                        <a:t>竣 工 结 </a:t>
                      </a:r>
                      <a:r>
                        <a:rPr lang="zh-CN" sz="2000" kern="100" dirty="0" smtClean="0">
                          <a:latin typeface="Times New Roman"/>
                          <a:ea typeface="黑体"/>
                          <a:cs typeface="Times New Roman"/>
                        </a:rPr>
                        <a:t>算</a:t>
                      </a:r>
                      <a:endParaRPr lang="en-US" altLang="zh-CN" sz="2000" kern="100" dirty="0" smtClean="0">
                        <a:latin typeface="Times New Roman"/>
                        <a:ea typeface="黑体"/>
                        <a:cs typeface="Times New Roman"/>
                      </a:endParaRPr>
                    </a:p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en-US" altLang="zh-CN" sz="1400" kern="100" dirty="0" smtClean="0">
                        <a:latin typeface="Times New Roman"/>
                        <a:ea typeface="黑体"/>
                        <a:cs typeface="Times New Roman"/>
                      </a:endParaRPr>
                    </a:p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en-US" altLang="zh-CN" sz="1400" kern="100" dirty="0" smtClean="0">
                        <a:latin typeface="Times New Roman"/>
                        <a:ea typeface="黑体"/>
                        <a:cs typeface="Times New Roman"/>
                      </a:endParaRPr>
                    </a:p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en-US" altLang="zh-CN" sz="1400" kern="100" dirty="0" smtClean="0">
                        <a:latin typeface="Times New Roman"/>
                        <a:ea typeface="黑体"/>
                        <a:cs typeface="Times New Roman"/>
                      </a:endParaRPr>
                    </a:p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7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1400" b="1" kern="100" dirty="0">
                          <a:latin typeface="+mn-ea"/>
                          <a:ea typeface="+mn-ea"/>
                          <a:cs typeface="Times New Roman"/>
                        </a:rPr>
                        <a:t>档案号：</a:t>
                      </a:r>
                      <a:r>
                        <a:rPr lang="en-US" sz="1400" b="1" kern="100" dirty="0">
                          <a:latin typeface="+mn-ea"/>
                          <a:ea typeface="+mn-ea"/>
                          <a:cs typeface="Times New Roman"/>
                        </a:rPr>
                        <a:t> </a:t>
                      </a:r>
                      <a:endParaRPr lang="en-US" sz="1400" b="1" kern="100" dirty="0" smtClean="0">
                        <a:latin typeface="+mn-ea"/>
                        <a:ea typeface="+mn-ea"/>
                        <a:cs typeface="Times New Roman"/>
                      </a:endParaRPr>
                    </a:p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en-US" altLang="zh-CN" sz="1400" b="1" kern="100" dirty="0" smtClean="0">
                        <a:latin typeface="+mn-ea"/>
                        <a:ea typeface="+mn-ea"/>
                        <a:cs typeface="Times New Roman"/>
                      </a:endParaRPr>
                    </a:p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en-US" altLang="zh-CN" sz="1400" b="1" kern="100" dirty="0" smtClean="0">
                        <a:latin typeface="+mn-ea"/>
                        <a:ea typeface="+mn-ea"/>
                        <a:cs typeface="Times New Roman"/>
                      </a:endParaRPr>
                    </a:p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1400" kern="100" dirty="0">
                        <a:latin typeface="+mn-ea"/>
                        <a:ea typeface="+mn-ea"/>
                        <a:cs typeface="Times New Roman"/>
                      </a:endParaRPr>
                    </a:p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latin typeface="Times New Roman"/>
                          <a:ea typeface="宋体"/>
                          <a:cs typeface="Times New Roman"/>
                        </a:rPr>
                        <a:t>          </a:t>
                      </a:r>
                      <a:r>
                        <a:rPr lang="zh-CN" sz="1000" b="1" kern="100" dirty="0">
                          <a:latin typeface="Times New Roman"/>
                          <a:ea typeface="宋体"/>
                          <a:cs typeface="Times New Roman"/>
                        </a:rPr>
                        <a:t>编</a:t>
                      </a:r>
                      <a:r>
                        <a:rPr lang="en-US" sz="1000" b="1" kern="100" dirty="0">
                          <a:latin typeface="Times New Roman"/>
                          <a:ea typeface="宋体"/>
                          <a:cs typeface="Times New Roman"/>
                        </a:rPr>
                        <a:t>  </a:t>
                      </a:r>
                      <a:r>
                        <a:rPr lang="zh-CN" sz="1000" b="1" kern="100" dirty="0">
                          <a:latin typeface="Times New Roman"/>
                          <a:ea typeface="宋体"/>
                          <a:cs typeface="Times New Roman"/>
                        </a:rPr>
                        <a:t>制</a:t>
                      </a:r>
                      <a:r>
                        <a:rPr lang="en-US" sz="1000" b="1" kern="100" dirty="0">
                          <a:latin typeface="Times New Roman"/>
                          <a:ea typeface="宋体"/>
                          <a:cs typeface="Times New Roman"/>
                        </a:rPr>
                        <a:t>  </a:t>
                      </a:r>
                      <a:r>
                        <a:rPr lang="zh-CN" sz="1000" b="1" kern="100" dirty="0">
                          <a:latin typeface="Times New Roman"/>
                          <a:ea typeface="宋体"/>
                          <a:cs typeface="Times New Roman"/>
                        </a:rPr>
                        <a:t>人：</a:t>
                      </a:r>
                      <a:r>
                        <a:rPr lang="en-US" sz="1000" b="1" u="sng" kern="100" dirty="0">
                          <a:latin typeface="Times New Roman"/>
                          <a:ea typeface="宋体"/>
                          <a:cs typeface="Times New Roman"/>
                        </a:rPr>
                        <a:t>                   </a:t>
                      </a:r>
                      <a:r>
                        <a:rPr lang="en-US" sz="1000" b="1" kern="100" dirty="0">
                          <a:latin typeface="Times New Roman"/>
                          <a:ea typeface="宋体"/>
                          <a:cs typeface="Times New Roman"/>
                        </a:rPr>
                        <a:t> </a:t>
                      </a:r>
                      <a:r>
                        <a:rPr lang="zh-CN" sz="1000" b="1" kern="100" dirty="0">
                          <a:latin typeface="Times New Roman"/>
                          <a:ea typeface="宋体"/>
                          <a:cs typeface="Times New Roman"/>
                        </a:rPr>
                        <a:t>（执业或从业印章</a:t>
                      </a:r>
                      <a:r>
                        <a:rPr lang="zh-CN" sz="1000" b="1" kern="100" dirty="0" smtClean="0">
                          <a:latin typeface="Times New Roman"/>
                          <a:ea typeface="宋体"/>
                          <a:cs typeface="Times New Roman"/>
                        </a:rPr>
                        <a:t>）</a:t>
                      </a:r>
                      <a:r>
                        <a:rPr lang="en-US" sz="1000" b="1" u="sng" kern="100" dirty="0" smtClean="0">
                          <a:latin typeface="Times New Roman"/>
                          <a:ea typeface="宋体"/>
                          <a:cs typeface="Times New Roman"/>
                        </a:rPr>
                        <a:t> </a:t>
                      </a:r>
                      <a:r>
                        <a:rPr lang="en-US" altLang="zh-CN" sz="1000" b="1" u="sng" kern="100" dirty="0" smtClean="0">
                          <a:latin typeface="Times New Roman"/>
                          <a:ea typeface="宋体"/>
                          <a:cs typeface="Times New Roman"/>
                        </a:rPr>
                        <a:t>        </a:t>
                      </a:r>
                      <a:r>
                        <a:rPr lang="en-US" sz="1000" u="sng" kern="100" dirty="0" smtClean="0">
                          <a:latin typeface="Times New Roman"/>
                          <a:ea typeface="宋体"/>
                          <a:cs typeface="Times New Roman"/>
                        </a:rPr>
                        <a:t> </a:t>
                      </a:r>
                      <a:r>
                        <a:rPr lang="en-US" sz="1000" u="none" kern="100" dirty="0" smtClean="0">
                          <a:latin typeface="Times New Roman"/>
                          <a:ea typeface="宋体"/>
                          <a:cs typeface="Times New Roman"/>
                        </a:rPr>
                        <a:t>    </a:t>
                      </a:r>
                      <a:r>
                        <a:rPr lang="en-US" sz="1000" u="sng" kern="100" dirty="0" smtClean="0">
                          <a:latin typeface="Times New Roman"/>
                          <a:ea typeface="宋体"/>
                          <a:cs typeface="Times New Roman"/>
                        </a:rPr>
                        <a:t> </a:t>
                      </a:r>
                      <a:r>
                        <a:rPr lang="en-US" sz="1000" b="1" u="sng" kern="100" dirty="0" smtClean="0">
                          <a:latin typeface="Times New Roman"/>
                          <a:ea typeface="宋体"/>
                          <a:cs typeface="Times New Roman"/>
                        </a:rPr>
                        <a:t>         </a:t>
                      </a: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1000" b="1" kern="100" dirty="0">
                          <a:latin typeface="Times New Roman"/>
                          <a:ea typeface="宋体"/>
                          <a:cs typeface="Times New Roman"/>
                        </a:rPr>
                        <a:t>    </a:t>
                      </a:r>
                      <a:r>
                        <a:rPr lang="en-US" sz="1000" b="1" kern="100" baseline="0" dirty="0" smtClean="0">
                          <a:latin typeface="Times New Roman"/>
                          <a:ea typeface="宋体"/>
                          <a:cs typeface="Times New Roman"/>
                        </a:rPr>
                        <a:t> </a:t>
                      </a:r>
                      <a:r>
                        <a:rPr lang="en-US" sz="1000" b="1" kern="100" dirty="0" smtClean="0">
                          <a:latin typeface="Times New Roman"/>
                          <a:ea typeface="宋体"/>
                          <a:cs typeface="Times New Roman"/>
                        </a:rPr>
                        <a:t>  </a:t>
                      </a:r>
                      <a:r>
                        <a:rPr lang="zh-CN" sz="1000" b="1" kern="100" dirty="0">
                          <a:latin typeface="Times New Roman"/>
                          <a:ea typeface="宋体"/>
                          <a:cs typeface="Times New Roman"/>
                        </a:rPr>
                        <a:t>审</a:t>
                      </a:r>
                      <a:r>
                        <a:rPr lang="en-US" sz="1000" b="1" kern="100" dirty="0">
                          <a:latin typeface="Times New Roman"/>
                          <a:ea typeface="宋体"/>
                          <a:cs typeface="Times New Roman"/>
                        </a:rPr>
                        <a:t>  </a:t>
                      </a:r>
                      <a:r>
                        <a:rPr lang="zh-CN" sz="1000" b="1" kern="100" dirty="0">
                          <a:latin typeface="Times New Roman"/>
                          <a:ea typeface="宋体"/>
                          <a:cs typeface="Times New Roman"/>
                        </a:rPr>
                        <a:t>核</a:t>
                      </a:r>
                      <a:r>
                        <a:rPr lang="en-US" sz="1000" b="1" kern="100" dirty="0">
                          <a:latin typeface="Times New Roman"/>
                          <a:ea typeface="宋体"/>
                          <a:cs typeface="Times New Roman"/>
                        </a:rPr>
                        <a:t>  </a:t>
                      </a:r>
                      <a:r>
                        <a:rPr lang="zh-CN" sz="1000" b="1" kern="100" dirty="0">
                          <a:latin typeface="Times New Roman"/>
                          <a:ea typeface="宋体"/>
                          <a:cs typeface="Times New Roman"/>
                        </a:rPr>
                        <a:t>人：</a:t>
                      </a:r>
                      <a:r>
                        <a:rPr lang="en-US" sz="1000" b="1" u="sng" kern="100" dirty="0">
                          <a:latin typeface="Times New Roman"/>
                          <a:ea typeface="宋体"/>
                          <a:cs typeface="Times New Roman"/>
                        </a:rPr>
                        <a:t>                    </a:t>
                      </a:r>
                      <a:r>
                        <a:rPr lang="zh-CN" sz="1000" b="1" kern="100" dirty="0">
                          <a:latin typeface="Times New Roman"/>
                          <a:ea typeface="宋体"/>
                          <a:cs typeface="Times New Roman"/>
                        </a:rPr>
                        <a:t>（执业或从业印章）</a:t>
                      </a:r>
                      <a:r>
                        <a:rPr lang="en-US" sz="1000" u="sng" kern="100" dirty="0">
                          <a:latin typeface="Times New Roman"/>
                          <a:ea typeface="宋体"/>
                          <a:cs typeface="Times New Roman"/>
                        </a:rPr>
                        <a:t>  </a:t>
                      </a:r>
                      <a:r>
                        <a:rPr lang="en-US" sz="1000" b="1" u="sng" kern="100" dirty="0">
                          <a:latin typeface="Times New Roman"/>
                          <a:ea typeface="宋体"/>
                          <a:cs typeface="Times New Roman"/>
                        </a:rPr>
                        <a:t>         </a:t>
                      </a:r>
                      <a:endParaRPr lang="en-US" sz="1000" b="1" u="sng" kern="100" dirty="0" smtClean="0">
                        <a:latin typeface="Times New Roman"/>
                        <a:ea typeface="宋体"/>
                        <a:cs typeface="Times New Roman"/>
                      </a:endParaRPr>
                    </a:p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000" b="1" kern="100" dirty="0" smtClean="0">
                          <a:latin typeface="Times New Roman"/>
                          <a:ea typeface="宋体"/>
                          <a:cs typeface="Times New Roman"/>
                        </a:rPr>
                        <a:t>       </a:t>
                      </a:r>
                      <a:r>
                        <a:rPr lang="zh-CN" sz="1000" b="1" kern="100" dirty="0" smtClean="0">
                          <a:latin typeface="Times New Roman"/>
                          <a:ea typeface="宋体"/>
                          <a:cs typeface="Times New Roman"/>
                        </a:rPr>
                        <a:t>审</a:t>
                      </a:r>
                      <a:r>
                        <a:rPr lang="en-US" sz="1000" b="1" kern="100" dirty="0" smtClean="0">
                          <a:latin typeface="Times New Roman"/>
                          <a:ea typeface="宋体"/>
                          <a:cs typeface="Times New Roman"/>
                        </a:rPr>
                        <a:t>  </a:t>
                      </a:r>
                      <a:r>
                        <a:rPr lang="zh-CN" sz="1000" b="1" kern="100" dirty="0">
                          <a:latin typeface="Times New Roman"/>
                          <a:ea typeface="宋体"/>
                          <a:cs typeface="Times New Roman"/>
                        </a:rPr>
                        <a:t>定</a:t>
                      </a:r>
                      <a:r>
                        <a:rPr lang="en-US" sz="1000" b="1" kern="100" dirty="0">
                          <a:latin typeface="Times New Roman"/>
                          <a:ea typeface="宋体"/>
                          <a:cs typeface="Times New Roman"/>
                        </a:rPr>
                        <a:t>  </a:t>
                      </a:r>
                      <a:r>
                        <a:rPr lang="zh-CN" sz="1000" b="1" kern="100" dirty="0">
                          <a:latin typeface="Times New Roman"/>
                          <a:ea typeface="宋体"/>
                          <a:cs typeface="Times New Roman"/>
                        </a:rPr>
                        <a:t>人：</a:t>
                      </a:r>
                      <a:r>
                        <a:rPr lang="en-US" sz="1000" b="1" u="sng" kern="100" dirty="0">
                          <a:latin typeface="Times New Roman"/>
                          <a:ea typeface="宋体"/>
                          <a:cs typeface="Times New Roman"/>
                        </a:rPr>
                        <a:t>                    </a:t>
                      </a:r>
                      <a:r>
                        <a:rPr lang="zh-CN" sz="1000" b="1" kern="100" dirty="0">
                          <a:latin typeface="Times New Roman"/>
                          <a:ea typeface="宋体"/>
                          <a:cs typeface="Times New Roman"/>
                        </a:rPr>
                        <a:t>（执业或从业印章）</a:t>
                      </a:r>
                      <a:r>
                        <a:rPr lang="en-US" sz="1000" u="sng" kern="100" dirty="0">
                          <a:latin typeface="Times New Roman"/>
                          <a:ea typeface="宋体"/>
                          <a:cs typeface="Times New Roman"/>
                        </a:rPr>
                        <a:t>  </a:t>
                      </a:r>
                      <a:r>
                        <a:rPr lang="en-US" sz="1000" b="1" u="sng" kern="100" dirty="0">
                          <a:latin typeface="Times New Roman"/>
                          <a:ea typeface="宋体"/>
                          <a:cs typeface="Times New Roman"/>
                        </a:rPr>
                        <a:t>        </a:t>
                      </a:r>
                      <a:endParaRPr lang="en-US" sz="1000" b="1" u="sng" kern="100" dirty="0" smtClean="0">
                        <a:latin typeface="Times New Roman"/>
                        <a:ea typeface="宋体"/>
                        <a:cs typeface="Times New Roman"/>
                      </a:endParaRPr>
                    </a:p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000" b="1" kern="100" dirty="0" smtClean="0">
                          <a:latin typeface="Times New Roman"/>
                          <a:ea typeface="宋体"/>
                          <a:cs typeface="Times New Roman"/>
                        </a:rPr>
                        <a:t>      </a:t>
                      </a:r>
                      <a:r>
                        <a:rPr lang="zh-CN" sz="1000" b="1" kern="100" dirty="0" smtClean="0">
                          <a:latin typeface="Times New Roman"/>
                          <a:ea typeface="宋体"/>
                          <a:cs typeface="Times New Roman"/>
                        </a:rPr>
                        <a:t>法定</a:t>
                      </a:r>
                      <a:r>
                        <a:rPr lang="zh-CN" sz="1000" b="1" kern="100" dirty="0">
                          <a:latin typeface="Times New Roman"/>
                          <a:ea typeface="宋体"/>
                          <a:cs typeface="Times New Roman"/>
                        </a:rPr>
                        <a:t>代表人或其授权人</a:t>
                      </a:r>
                      <a:r>
                        <a:rPr lang="zh-CN" sz="1000" b="1" kern="100" dirty="0" smtClean="0">
                          <a:latin typeface="Times New Roman"/>
                          <a:ea typeface="宋体"/>
                          <a:cs typeface="Times New Roman"/>
                        </a:rPr>
                        <a:t>：</a:t>
                      </a:r>
                      <a:r>
                        <a:rPr lang="en-US" altLang="zh-CN" sz="1000" b="1" u="sng" kern="100" dirty="0" smtClean="0">
                          <a:latin typeface="Times New Roman"/>
                          <a:ea typeface="宋体"/>
                          <a:cs typeface="Times New Roman"/>
                        </a:rPr>
                        <a:t>     </a:t>
                      </a:r>
                      <a:r>
                        <a:rPr lang="en-US" sz="1000" b="1" u="sng" kern="100" dirty="0" smtClean="0">
                          <a:latin typeface="Times New Roman"/>
                          <a:ea typeface="宋体"/>
                          <a:cs typeface="Times New Roman"/>
                        </a:rPr>
                        <a:t>                                       </a:t>
                      </a: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1174" marR="411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cxnSp>
        <p:nvCxnSpPr>
          <p:cNvPr id="15" name="直接连接符 14"/>
          <p:cNvCxnSpPr/>
          <p:nvPr/>
        </p:nvCxnSpPr>
        <p:spPr>
          <a:xfrm>
            <a:off x="5693027" y="5357826"/>
            <a:ext cx="659428" cy="1588"/>
          </a:xfrm>
          <a:prstGeom prst="line">
            <a:avLst/>
          </a:prstGeom>
          <a:ln w="31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5693027" y="5570552"/>
            <a:ext cx="659428" cy="1588"/>
          </a:xfrm>
          <a:prstGeom prst="line">
            <a:avLst/>
          </a:prstGeom>
          <a:ln w="31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5693027" y="5784866"/>
            <a:ext cx="659428" cy="1588"/>
          </a:xfrm>
          <a:prstGeom prst="line">
            <a:avLst/>
          </a:prstGeom>
          <a:ln w="31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>
            <a:off x="4703886" y="6000768"/>
            <a:ext cx="1714512" cy="1588"/>
          </a:xfrm>
          <a:prstGeom prst="line">
            <a:avLst/>
          </a:prstGeom>
          <a:ln w="31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4"/>
          <p:cNvGrpSpPr>
            <a:grpSpLocks/>
          </p:cNvGrpSpPr>
          <p:nvPr/>
        </p:nvGrpSpPr>
        <p:grpSpPr bwMode="auto">
          <a:xfrm>
            <a:off x="633046" y="422275"/>
            <a:ext cx="4868008" cy="642938"/>
            <a:chOff x="632383" y="422260"/>
            <a:chExt cx="4868311" cy="642941"/>
          </a:xfrm>
        </p:grpSpPr>
        <p:pic>
          <p:nvPicPr>
            <p:cNvPr id="74765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632383" y="422260"/>
              <a:ext cx="969760" cy="642941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</p:spPr>
        </p:pic>
        <p:sp>
          <p:nvSpPr>
            <p:cNvPr id="74766" name="TextBox 6"/>
            <p:cNvSpPr txBox="1">
              <a:spLocks noChangeArrowheads="1"/>
            </p:cNvSpPr>
            <p:nvPr/>
          </p:nvSpPr>
          <p:spPr bwMode="auto">
            <a:xfrm>
              <a:off x="1503067" y="430185"/>
              <a:ext cx="3926189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2400">
                  <a:solidFill>
                    <a:srgbClr val="1D8AC8"/>
                  </a:solidFill>
                  <a:latin typeface="华文新魏" pitchFamily="2" charset="-122"/>
                  <a:ea typeface="华文新魏" pitchFamily="2" charset="-122"/>
                </a:rPr>
                <a:t>中国建设工程造价管理协会</a:t>
              </a:r>
            </a:p>
          </p:txBody>
        </p:sp>
        <p:sp>
          <p:nvSpPr>
            <p:cNvPr id="8" name="矩形 7"/>
            <p:cNvSpPr/>
            <p:nvPr/>
          </p:nvSpPr>
          <p:spPr>
            <a:xfrm>
              <a:off x="1502876" y="1008051"/>
              <a:ext cx="3997818" cy="46037"/>
            </a:xfrm>
            <a:prstGeom prst="rect">
              <a:avLst/>
            </a:prstGeom>
            <a:solidFill>
              <a:srgbClr val="1D8AC8"/>
            </a:solidFill>
            <a:ln>
              <a:solidFill>
                <a:srgbClr val="1D8AC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rgbClr val="FF0000"/>
                </a:solidFill>
              </a:endParaRPr>
            </a:p>
          </p:txBody>
        </p:sp>
      </p:grpSp>
      <p:sp>
        <p:nvSpPr>
          <p:cNvPr id="9" name="同侧圆角矩形 4"/>
          <p:cNvSpPr/>
          <p:nvPr/>
        </p:nvSpPr>
        <p:spPr bwMode="auto">
          <a:xfrm>
            <a:off x="6814054" y="500043"/>
            <a:ext cx="1450741" cy="714359"/>
          </a:xfrm>
          <a:prstGeom prst="rect">
            <a:avLst/>
          </a:prstGeom>
          <a:ln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lIns="247650" tIns="123825" rIns="247650" bIns="123825" spcCol="1270" anchor="ctr"/>
          <a:lstStyle/>
          <a:p>
            <a:pPr>
              <a:defRPr/>
            </a:pPr>
            <a:r>
              <a:rPr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  附  录</a:t>
            </a:r>
            <a:endParaRPr lang="zh-CN" altLang="zh-CN" sz="2400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Rectangle 1"/>
          <p:cNvSpPr>
            <a:spLocks noChangeArrowheads="1"/>
          </p:cNvSpPr>
          <p:nvPr/>
        </p:nvSpPr>
        <p:spPr bwMode="auto">
          <a:xfrm>
            <a:off x="3121259" y="1142984"/>
            <a:ext cx="3626852" cy="6103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165048" rIns="91440" bIns="165048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kumimoji="0" lang="x-none" altLang="zh-CN" dirty="0" smtClean="0" bmk="_Toc385509759">
                <a:solidFill>
                  <a:schemeClr val="tx1"/>
                </a:solidFill>
                <a:latin typeface="Cambria" pitchFamily="18" charset="0"/>
                <a:cs typeface="宋体" pitchFamily="2" charset="-122"/>
              </a:rPr>
              <a:t>附录A </a:t>
            </a:r>
            <a:r>
              <a:rPr kumimoji="0" lang="en-US" altLang="zh-CN" dirty="0" smtClean="0" bmk="_Toc385509759">
                <a:solidFill>
                  <a:schemeClr val="tx1"/>
                </a:solidFill>
                <a:latin typeface="Cambria" pitchFamily="18" charset="0"/>
                <a:cs typeface="宋体" pitchFamily="2" charset="-122"/>
              </a:rPr>
              <a:t>   </a:t>
            </a:r>
            <a:r>
              <a:rPr kumimoji="0" lang="x-none" altLang="zh-CN" dirty="0" smtClean="0" bmk="_Toc385509759">
                <a:solidFill>
                  <a:schemeClr val="tx1"/>
                </a:solidFill>
                <a:latin typeface="Cambria" pitchFamily="18" charset="0"/>
                <a:cs typeface="宋体" pitchFamily="2" charset="-122"/>
              </a:rPr>
              <a:t>投资估算成果文件格式</a:t>
            </a:r>
            <a:endParaRPr kumimoji="0" lang="zh-CN" altLang="en-US" dirty="0" smtClean="0" bmk="_Toc385509759">
              <a:solidFill>
                <a:schemeClr val="tx1"/>
              </a:solidFill>
              <a:latin typeface="Cambria" pitchFamily="18" charset="0"/>
              <a:cs typeface="宋体" pitchFamily="2" charset="-122"/>
            </a:endParaRPr>
          </a:p>
        </p:txBody>
      </p:sp>
      <p:sp>
        <p:nvSpPr>
          <p:cNvPr id="567297" name="Rectangle 1"/>
          <p:cNvSpPr>
            <a:spLocks noChangeArrowheads="1"/>
          </p:cNvSpPr>
          <p:nvPr/>
        </p:nvSpPr>
        <p:spPr bwMode="auto">
          <a:xfrm>
            <a:off x="747319" y="1643050"/>
            <a:ext cx="4879765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>
              <a:spcBef>
                <a:spcPct val="0"/>
              </a:spcBef>
            </a:pPr>
            <a:r>
              <a:rPr kumimoji="0" lang="en-US" altLang="zh-CN" b="0" dirty="0" smtClean="0">
                <a:solidFill>
                  <a:schemeClr val="tx1"/>
                </a:solidFill>
                <a:latin typeface="+mn-ea"/>
                <a:ea typeface="+mn-ea"/>
                <a:cs typeface="Times New Roman" pitchFamily="18" charset="0"/>
              </a:rPr>
              <a:t>A.0.3  </a:t>
            </a:r>
            <a:r>
              <a:rPr kumimoji="0" lang="zh-CN" altLang="en-US" b="0" dirty="0" smtClean="0">
                <a:solidFill>
                  <a:schemeClr val="tx1"/>
                </a:solidFill>
                <a:latin typeface="+mn-ea"/>
                <a:ea typeface="+mn-ea"/>
                <a:cs typeface="Times New Roman" pitchFamily="18" charset="0"/>
              </a:rPr>
              <a:t>投资估算编制说明可按表</a:t>
            </a:r>
            <a:r>
              <a:rPr kumimoji="0" lang="en-US" altLang="zh-CN" b="0" dirty="0" smtClean="0">
                <a:solidFill>
                  <a:schemeClr val="tx1"/>
                </a:solidFill>
                <a:latin typeface="+mn-ea"/>
                <a:ea typeface="+mn-ea"/>
                <a:cs typeface="Times New Roman" pitchFamily="18" charset="0"/>
              </a:rPr>
              <a:t>A.0.3</a:t>
            </a:r>
            <a:r>
              <a:rPr kumimoji="0" lang="zh-CN" altLang="en-US" b="0" dirty="0" smtClean="0">
                <a:solidFill>
                  <a:schemeClr val="tx1"/>
                </a:solidFill>
                <a:latin typeface="+mn-ea"/>
                <a:ea typeface="+mn-ea"/>
                <a:cs typeface="Times New Roman" pitchFamily="18" charset="0"/>
              </a:rPr>
              <a:t>编制。 </a:t>
            </a:r>
          </a:p>
        </p:txBody>
      </p:sp>
      <p:sp>
        <p:nvSpPr>
          <p:cNvPr id="567298" name="Rectangle 2"/>
          <p:cNvSpPr>
            <a:spLocks noChangeArrowheads="1"/>
          </p:cNvSpPr>
          <p:nvPr/>
        </p:nvSpPr>
        <p:spPr bwMode="auto">
          <a:xfrm>
            <a:off x="2527774" y="2121092"/>
            <a:ext cx="4352223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>
              <a:spcBef>
                <a:spcPct val="0"/>
              </a:spcBef>
            </a:pPr>
            <a:r>
              <a:rPr kumimoji="0" lang="zh-CN" altLang="en-US" sz="1400" dirty="0" smtClean="0">
                <a:solidFill>
                  <a:schemeClr val="tx1"/>
                </a:solidFill>
                <a:latin typeface="+mn-ea"/>
                <a:ea typeface="+mn-ea"/>
                <a:cs typeface="宋体" pitchFamily="2" charset="-122"/>
              </a:rPr>
              <a:t>表</a:t>
            </a:r>
            <a:r>
              <a:rPr kumimoji="0" lang="en-US" altLang="zh-CN" sz="1400" dirty="0" smtClean="0">
                <a:solidFill>
                  <a:schemeClr val="tx1"/>
                </a:solidFill>
                <a:latin typeface="+mn-ea"/>
                <a:ea typeface="+mn-ea"/>
                <a:cs typeface="宋体" pitchFamily="2" charset="-122"/>
              </a:rPr>
              <a:t>A.0.3  </a:t>
            </a:r>
            <a:r>
              <a:rPr kumimoji="0" lang="zh-CN" altLang="en-US" sz="1400" dirty="0" smtClean="0">
                <a:solidFill>
                  <a:schemeClr val="tx1"/>
                </a:solidFill>
                <a:latin typeface="+mn-ea"/>
                <a:ea typeface="+mn-ea"/>
                <a:cs typeface="宋体" pitchFamily="2" charset="-122"/>
              </a:rPr>
              <a:t>投资估算编制说明</a:t>
            </a:r>
          </a:p>
        </p:txBody>
      </p:sp>
      <p:graphicFrame>
        <p:nvGraphicFramePr>
          <p:cNvPr id="16" name="表格 15"/>
          <p:cNvGraphicFramePr>
            <a:graphicFrameLocks noGrp="1"/>
          </p:cNvGraphicFramePr>
          <p:nvPr/>
        </p:nvGraphicFramePr>
        <p:xfrm>
          <a:off x="3055316" y="2593040"/>
          <a:ext cx="3824682" cy="3550605"/>
        </p:xfrm>
        <a:graphic>
          <a:graphicData uri="http://schemas.openxmlformats.org/drawingml/2006/table">
            <a:tbl>
              <a:tblPr/>
              <a:tblGrid>
                <a:gridCol w="3824682"/>
              </a:tblGrid>
              <a:tr h="3550605"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1050" kern="100" dirty="0">
                        <a:latin typeface="Times New Roman"/>
                        <a:ea typeface="宋体"/>
                        <a:cs typeface="Times New Roman"/>
                      </a:endParaRPr>
                    </a:p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1600" b="1" kern="100" dirty="0">
                          <a:latin typeface="+mn-ea"/>
                          <a:ea typeface="+mn-ea"/>
                          <a:cs typeface="Times New Roman"/>
                        </a:rPr>
                        <a:t>编 制 说 </a:t>
                      </a:r>
                      <a:r>
                        <a:rPr lang="zh-CN" sz="1600" b="1" kern="100" dirty="0" smtClean="0">
                          <a:latin typeface="+mn-ea"/>
                          <a:ea typeface="+mn-ea"/>
                          <a:cs typeface="Times New Roman"/>
                        </a:rPr>
                        <a:t>明</a:t>
                      </a:r>
                      <a:endParaRPr lang="en-US" altLang="zh-CN" sz="1600" b="1" kern="100" dirty="0" smtClean="0">
                        <a:latin typeface="+mn-ea"/>
                        <a:ea typeface="+mn-ea"/>
                        <a:cs typeface="Times New Roman"/>
                      </a:endParaRPr>
                    </a:p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1050" kern="100" dirty="0">
                        <a:latin typeface="Times New Roman"/>
                        <a:ea typeface="宋体"/>
                        <a:cs typeface="Times New Roman"/>
                      </a:endParaRPr>
                    </a:p>
                    <a:p>
                      <a:pPr indent="34036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200" kern="0" spc="70" dirty="0">
                          <a:latin typeface="宋体"/>
                          <a:ea typeface="宋体"/>
                          <a:cs typeface="Times New Roman"/>
                        </a:rPr>
                        <a:t>1  </a:t>
                      </a:r>
                      <a:r>
                        <a:rPr lang="zh-CN" sz="1200" kern="0" spc="70" dirty="0">
                          <a:latin typeface="Times New Roman"/>
                          <a:ea typeface="宋体"/>
                          <a:cs typeface="Times New Roman"/>
                        </a:rPr>
                        <a:t>工程概况</a:t>
                      </a:r>
                      <a:endParaRPr lang="zh-CN" sz="12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  <a:p>
                      <a:pPr indent="35306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200" kern="0" spc="95" dirty="0">
                          <a:latin typeface="宋体"/>
                          <a:ea typeface="宋体"/>
                          <a:cs typeface="Times New Roman"/>
                        </a:rPr>
                        <a:t>2  </a:t>
                      </a:r>
                      <a:r>
                        <a:rPr lang="zh-CN" sz="1200" kern="0" spc="95" dirty="0">
                          <a:latin typeface="Times New Roman"/>
                          <a:ea typeface="宋体"/>
                          <a:cs typeface="Times New Roman"/>
                        </a:rPr>
                        <a:t>编制范围</a:t>
                      </a:r>
                      <a:endParaRPr lang="zh-CN" sz="12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  <a:p>
                      <a:pPr indent="35306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200" kern="0" spc="95" dirty="0">
                          <a:latin typeface="宋体"/>
                          <a:ea typeface="宋体"/>
                          <a:cs typeface="Times New Roman"/>
                        </a:rPr>
                        <a:t>3  </a:t>
                      </a:r>
                      <a:r>
                        <a:rPr lang="zh-CN" sz="1200" kern="0" spc="95" dirty="0">
                          <a:latin typeface="Times New Roman"/>
                          <a:ea typeface="宋体"/>
                          <a:cs typeface="Times New Roman"/>
                        </a:rPr>
                        <a:t>编制方法</a:t>
                      </a:r>
                      <a:endParaRPr lang="zh-CN" sz="12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  <a:p>
                      <a:pPr indent="35306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200" kern="0" spc="95" dirty="0">
                          <a:latin typeface="宋体"/>
                          <a:ea typeface="宋体"/>
                          <a:cs typeface="Times New Roman"/>
                        </a:rPr>
                        <a:t>4  </a:t>
                      </a:r>
                      <a:r>
                        <a:rPr lang="zh-CN" sz="1200" kern="0" spc="95" dirty="0">
                          <a:latin typeface="Times New Roman"/>
                          <a:ea typeface="宋体"/>
                          <a:cs typeface="Times New Roman"/>
                        </a:rPr>
                        <a:t>编制依据</a:t>
                      </a:r>
                      <a:endParaRPr lang="zh-CN" sz="12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  <a:p>
                      <a:pPr indent="34290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latin typeface="宋体"/>
                          <a:ea typeface="宋体"/>
                          <a:cs typeface="Times New Roman"/>
                        </a:rPr>
                        <a:t>5   </a:t>
                      </a:r>
                      <a:r>
                        <a:rPr lang="zh-CN" sz="1200" kern="100" dirty="0">
                          <a:latin typeface="Times New Roman"/>
                          <a:ea typeface="宋体"/>
                          <a:cs typeface="Times New Roman"/>
                        </a:rPr>
                        <a:t>主要技术经济指标；</a:t>
                      </a:r>
                    </a:p>
                    <a:p>
                      <a:pPr indent="35306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200" kern="0" spc="95" dirty="0">
                          <a:latin typeface="宋体"/>
                          <a:ea typeface="宋体"/>
                          <a:cs typeface="Times New Roman"/>
                        </a:rPr>
                        <a:t>6  </a:t>
                      </a:r>
                      <a:r>
                        <a:rPr lang="zh-CN" sz="1200" kern="0" spc="95" dirty="0">
                          <a:latin typeface="Times New Roman"/>
                          <a:ea typeface="宋体"/>
                          <a:cs typeface="Times New Roman"/>
                        </a:rPr>
                        <a:t>有关参数、率值选定的说明</a:t>
                      </a:r>
                      <a:endParaRPr lang="zh-CN" sz="12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  <a:p>
                      <a:pPr indent="35306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200" kern="0" spc="95" dirty="0">
                          <a:latin typeface="宋体"/>
                          <a:ea typeface="宋体"/>
                          <a:cs typeface="Times New Roman"/>
                        </a:rPr>
                        <a:t>7  </a:t>
                      </a:r>
                      <a:r>
                        <a:rPr lang="zh-CN" sz="1200" kern="0" spc="95" dirty="0">
                          <a:latin typeface="Times New Roman"/>
                          <a:ea typeface="宋体"/>
                          <a:cs typeface="Times New Roman"/>
                        </a:rPr>
                        <a:t>特殊问题的说明</a:t>
                      </a:r>
                      <a:endParaRPr lang="zh-CN" sz="12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3305" marR="633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4"/>
          <p:cNvGrpSpPr>
            <a:grpSpLocks/>
          </p:cNvGrpSpPr>
          <p:nvPr/>
        </p:nvGrpSpPr>
        <p:grpSpPr bwMode="auto">
          <a:xfrm>
            <a:off x="633046" y="422275"/>
            <a:ext cx="4868008" cy="642938"/>
            <a:chOff x="632383" y="422260"/>
            <a:chExt cx="4868311" cy="642941"/>
          </a:xfrm>
        </p:grpSpPr>
        <p:pic>
          <p:nvPicPr>
            <p:cNvPr id="74765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632383" y="422260"/>
              <a:ext cx="969760" cy="642941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</p:spPr>
        </p:pic>
        <p:sp>
          <p:nvSpPr>
            <p:cNvPr id="74766" name="TextBox 6"/>
            <p:cNvSpPr txBox="1">
              <a:spLocks noChangeArrowheads="1"/>
            </p:cNvSpPr>
            <p:nvPr/>
          </p:nvSpPr>
          <p:spPr bwMode="auto">
            <a:xfrm>
              <a:off x="1503067" y="430185"/>
              <a:ext cx="3926189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2400">
                  <a:solidFill>
                    <a:srgbClr val="1D8AC8"/>
                  </a:solidFill>
                  <a:latin typeface="华文新魏" pitchFamily="2" charset="-122"/>
                  <a:ea typeface="华文新魏" pitchFamily="2" charset="-122"/>
                </a:rPr>
                <a:t>中国建设工程造价管理协会</a:t>
              </a:r>
            </a:p>
          </p:txBody>
        </p:sp>
        <p:sp>
          <p:nvSpPr>
            <p:cNvPr id="8" name="矩形 7"/>
            <p:cNvSpPr/>
            <p:nvPr/>
          </p:nvSpPr>
          <p:spPr>
            <a:xfrm>
              <a:off x="1502876" y="1008051"/>
              <a:ext cx="3997818" cy="46037"/>
            </a:xfrm>
            <a:prstGeom prst="rect">
              <a:avLst/>
            </a:prstGeom>
            <a:solidFill>
              <a:srgbClr val="1D8AC8"/>
            </a:solidFill>
            <a:ln>
              <a:solidFill>
                <a:srgbClr val="1D8AC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rgbClr val="FF0000"/>
                </a:solidFill>
              </a:endParaRPr>
            </a:p>
          </p:txBody>
        </p:sp>
      </p:grpSp>
      <p:sp>
        <p:nvSpPr>
          <p:cNvPr id="9" name="同侧圆角矩形 4"/>
          <p:cNvSpPr/>
          <p:nvPr/>
        </p:nvSpPr>
        <p:spPr bwMode="auto">
          <a:xfrm>
            <a:off x="6879997" y="428605"/>
            <a:ext cx="1450741" cy="714359"/>
          </a:xfrm>
          <a:prstGeom prst="rect">
            <a:avLst/>
          </a:prstGeom>
          <a:ln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lIns="247650" tIns="123825" rIns="247650" bIns="123825" spcCol="1270" anchor="ctr"/>
          <a:lstStyle/>
          <a:p>
            <a:pPr>
              <a:defRPr/>
            </a:pPr>
            <a:r>
              <a:rPr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  附  录</a:t>
            </a:r>
            <a:endParaRPr lang="zh-CN" altLang="zh-CN" sz="2400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Rectangle 1"/>
          <p:cNvSpPr>
            <a:spLocks noChangeArrowheads="1"/>
          </p:cNvSpPr>
          <p:nvPr/>
        </p:nvSpPr>
        <p:spPr bwMode="auto">
          <a:xfrm>
            <a:off x="3121259" y="1071546"/>
            <a:ext cx="4615994" cy="6103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165048" rIns="91440" bIns="165048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kumimoji="0" lang="x-none" altLang="zh-CN" dirty="0" smtClean="0" bmk="_Toc385509759">
                <a:solidFill>
                  <a:schemeClr val="tx1"/>
                </a:solidFill>
                <a:latin typeface="Cambria" pitchFamily="18" charset="0"/>
                <a:cs typeface="宋体" pitchFamily="2" charset="-122"/>
              </a:rPr>
              <a:t>附录</a:t>
            </a:r>
            <a:r>
              <a:rPr kumimoji="0" lang="en-US" altLang="zh-CN" dirty="0" smtClean="0" bmk="_Toc385509759">
                <a:solidFill>
                  <a:schemeClr val="tx1"/>
                </a:solidFill>
                <a:latin typeface="Cambria" pitchFamily="18" charset="0"/>
                <a:cs typeface="宋体" pitchFamily="2" charset="-122"/>
              </a:rPr>
              <a:t>F</a:t>
            </a:r>
            <a:r>
              <a:rPr kumimoji="0" lang="x-none" altLang="zh-CN" dirty="0" smtClean="0" bmk="_Toc385509759">
                <a:solidFill>
                  <a:schemeClr val="tx1"/>
                </a:solidFill>
                <a:latin typeface="Cambria" pitchFamily="18" charset="0"/>
                <a:cs typeface="宋体" pitchFamily="2" charset="-122"/>
              </a:rPr>
              <a:t> </a:t>
            </a:r>
            <a:r>
              <a:rPr kumimoji="0" lang="en-US" altLang="zh-CN" dirty="0" smtClean="0" bmk="_Toc385509759">
                <a:solidFill>
                  <a:schemeClr val="tx1"/>
                </a:solidFill>
                <a:latin typeface="Cambria" pitchFamily="18" charset="0"/>
                <a:cs typeface="宋体" pitchFamily="2" charset="-122"/>
              </a:rPr>
              <a:t>  </a:t>
            </a:r>
            <a:r>
              <a:rPr kumimoji="0" lang="x-none" altLang="zh-CN" dirty="0" smtClean="0" bmk="_Toc385509759">
                <a:solidFill>
                  <a:schemeClr val="tx1"/>
                </a:solidFill>
                <a:latin typeface="Cambria" pitchFamily="18" charset="0"/>
                <a:cs typeface="宋体" pitchFamily="2" charset="-122"/>
              </a:rPr>
              <a:t>竣工结算成果文件的格式</a:t>
            </a:r>
            <a:endParaRPr kumimoji="0" lang="zh-CN" altLang="en-US" dirty="0" smtClean="0" bmk="_Toc385509759">
              <a:solidFill>
                <a:schemeClr val="tx1"/>
              </a:solidFill>
              <a:latin typeface="Cambria" pitchFamily="18" charset="0"/>
              <a:cs typeface="宋体" pitchFamily="2" charset="-122"/>
            </a:endParaRPr>
          </a:p>
        </p:txBody>
      </p:sp>
      <p:sp>
        <p:nvSpPr>
          <p:cNvPr id="567297" name="Rectangle 1"/>
          <p:cNvSpPr>
            <a:spLocks noChangeArrowheads="1"/>
          </p:cNvSpPr>
          <p:nvPr/>
        </p:nvSpPr>
        <p:spPr bwMode="auto">
          <a:xfrm>
            <a:off x="813262" y="1500175"/>
            <a:ext cx="7517476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kumimoji="0" lang="en-US" altLang="zh-CN" b="0" dirty="0" smtClean="0">
                <a:solidFill>
                  <a:schemeClr val="tx1"/>
                </a:solidFill>
                <a:latin typeface="+mn-ea"/>
                <a:ea typeface="+mn-ea"/>
                <a:cs typeface="Times New Roman" pitchFamily="18" charset="0"/>
              </a:rPr>
              <a:t>F.0.3 </a:t>
            </a:r>
            <a:r>
              <a:rPr kumimoji="0" lang="zh-CN" altLang="en-US" b="0" dirty="0" smtClean="0">
                <a:solidFill>
                  <a:schemeClr val="tx1"/>
                </a:solidFill>
                <a:latin typeface="+mn-ea"/>
                <a:ea typeface="+mn-ea"/>
                <a:cs typeface="Times New Roman" pitchFamily="18" charset="0"/>
              </a:rPr>
              <a:t>竣工结算编制说明可按表</a:t>
            </a:r>
            <a:r>
              <a:rPr kumimoji="0" lang="en-US" altLang="zh-CN" b="0" dirty="0" smtClean="0">
                <a:solidFill>
                  <a:schemeClr val="tx1"/>
                </a:solidFill>
                <a:latin typeface="+mn-ea"/>
                <a:ea typeface="+mn-ea"/>
                <a:cs typeface="Times New Roman" pitchFamily="18" charset="0"/>
              </a:rPr>
              <a:t>F.0.3</a:t>
            </a:r>
            <a:r>
              <a:rPr kumimoji="0" lang="zh-CN" altLang="en-US" b="0" dirty="0" smtClean="0">
                <a:solidFill>
                  <a:schemeClr val="tx1"/>
                </a:solidFill>
                <a:latin typeface="+mn-ea"/>
                <a:ea typeface="+mn-ea"/>
                <a:cs typeface="Times New Roman" pitchFamily="18" charset="0"/>
              </a:rPr>
              <a:t>编制。</a:t>
            </a:r>
          </a:p>
          <a:p>
            <a:endParaRPr kumimoji="0" lang="zh-CN" altLang="en-US" b="0" dirty="0" smtClean="0">
              <a:solidFill>
                <a:schemeClr val="tx1"/>
              </a:solidFill>
              <a:latin typeface="+mn-ea"/>
              <a:ea typeface="+mn-ea"/>
              <a:cs typeface="Times New Roman" pitchFamily="18" charset="0"/>
            </a:endParaRPr>
          </a:p>
        </p:txBody>
      </p:sp>
      <p:sp>
        <p:nvSpPr>
          <p:cNvPr id="13" name="Rectangle 1"/>
          <p:cNvSpPr>
            <a:spLocks noChangeArrowheads="1"/>
          </p:cNvSpPr>
          <p:nvPr/>
        </p:nvSpPr>
        <p:spPr bwMode="auto">
          <a:xfrm>
            <a:off x="3385030" y="1906778"/>
            <a:ext cx="3363081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kumimoji="0" lang="zh-CN" altLang="en-US" sz="1400" dirty="0" smtClean="0">
                <a:solidFill>
                  <a:schemeClr val="tx1"/>
                </a:solidFill>
                <a:latin typeface="+mn-ea"/>
                <a:ea typeface="+mn-ea"/>
                <a:cs typeface="宋体" pitchFamily="2" charset="-122"/>
              </a:rPr>
              <a:t>表</a:t>
            </a:r>
            <a:r>
              <a:rPr kumimoji="0" lang="en-US" altLang="zh-CN" sz="1400" dirty="0" smtClean="0">
                <a:solidFill>
                  <a:schemeClr val="tx1"/>
                </a:solidFill>
                <a:latin typeface="+mn-ea"/>
                <a:ea typeface="+mn-ea"/>
                <a:cs typeface="宋体" pitchFamily="2" charset="-122"/>
              </a:rPr>
              <a:t>F.0.3     </a:t>
            </a:r>
            <a:r>
              <a:rPr kumimoji="0" lang="zh-CN" altLang="en-US" sz="1400" dirty="0" smtClean="0">
                <a:solidFill>
                  <a:schemeClr val="tx1"/>
                </a:solidFill>
                <a:latin typeface="+mn-ea"/>
                <a:ea typeface="+mn-ea"/>
                <a:cs typeface="宋体" pitchFamily="2" charset="-122"/>
              </a:rPr>
              <a:t>竣工结算编制说明</a:t>
            </a:r>
          </a:p>
        </p:txBody>
      </p:sp>
      <p:graphicFrame>
        <p:nvGraphicFramePr>
          <p:cNvPr id="16" name="表格 15"/>
          <p:cNvGraphicFramePr>
            <a:graphicFrameLocks noGrp="1"/>
          </p:cNvGraphicFramePr>
          <p:nvPr/>
        </p:nvGraphicFramePr>
        <p:xfrm>
          <a:off x="3450973" y="2285993"/>
          <a:ext cx="3231196" cy="4143404"/>
        </p:xfrm>
        <a:graphic>
          <a:graphicData uri="http://schemas.openxmlformats.org/drawingml/2006/table">
            <a:tbl>
              <a:tblPr/>
              <a:tblGrid>
                <a:gridCol w="3231196"/>
              </a:tblGrid>
              <a:tr h="4143404"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7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1200" b="1" kern="100" dirty="0">
                          <a:latin typeface="Times New Roman"/>
                          <a:ea typeface="宋体"/>
                          <a:cs typeface="Times New Roman"/>
                        </a:rPr>
                        <a:t>编 制 说 </a:t>
                      </a:r>
                      <a:r>
                        <a:rPr lang="zh-CN" sz="1200" b="1" kern="100" dirty="0" smtClean="0">
                          <a:latin typeface="Times New Roman"/>
                          <a:ea typeface="宋体"/>
                          <a:cs typeface="Times New Roman"/>
                        </a:rPr>
                        <a:t>明</a:t>
                      </a:r>
                      <a:endParaRPr lang="en-US" altLang="zh-CN" sz="1200" b="1" kern="100" dirty="0" smtClean="0">
                        <a:latin typeface="Times New Roman"/>
                        <a:ea typeface="宋体"/>
                        <a:cs typeface="Times New Roman"/>
                      </a:endParaRPr>
                    </a:p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7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  <a:p>
                      <a:pPr marL="540000" indent="-328295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kern="0" spc="70" dirty="0" smtClean="0">
                          <a:latin typeface="宋体"/>
                          <a:ea typeface="宋体"/>
                          <a:cs typeface="Times New Roman"/>
                        </a:rPr>
                        <a:t> 1  </a:t>
                      </a:r>
                      <a:r>
                        <a:rPr lang="zh-CN" sz="1100" kern="0" spc="70" dirty="0">
                          <a:latin typeface="Times New Roman"/>
                          <a:ea typeface="宋体"/>
                          <a:cs typeface="Times New Roman"/>
                        </a:rPr>
                        <a:t>工程</a:t>
                      </a:r>
                      <a:r>
                        <a:rPr lang="zh-CN" sz="1100" kern="0" spc="95" dirty="0">
                          <a:latin typeface="Times New Roman"/>
                          <a:ea typeface="宋体"/>
                          <a:cs typeface="Times New Roman"/>
                        </a:rPr>
                        <a:t>概况</a:t>
                      </a:r>
                      <a:endParaRPr lang="zh-CN" sz="11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  <a:p>
                      <a:pPr marL="540000" indent="-340995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kern="0" spc="95" dirty="0" smtClean="0">
                          <a:latin typeface="宋体"/>
                          <a:ea typeface="宋体"/>
                          <a:cs typeface="Times New Roman"/>
                        </a:rPr>
                        <a:t> 2  </a:t>
                      </a:r>
                      <a:r>
                        <a:rPr lang="zh-CN" sz="1100" kern="0" spc="95" dirty="0">
                          <a:latin typeface="Times New Roman"/>
                          <a:ea typeface="宋体"/>
                          <a:cs typeface="Times New Roman"/>
                        </a:rPr>
                        <a:t>编制范围</a:t>
                      </a:r>
                      <a:endParaRPr lang="zh-CN" sz="11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  <a:p>
                      <a:pPr marL="540000" indent="-340995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kern="0" spc="95" dirty="0" smtClean="0">
                          <a:latin typeface="宋体"/>
                          <a:ea typeface="宋体"/>
                          <a:cs typeface="Times New Roman"/>
                        </a:rPr>
                        <a:t> 3  </a:t>
                      </a:r>
                      <a:r>
                        <a:rPr lang="zh-CN" sz="1100" kern="0" spc="95" dirty="0">
                          <a:latin typeface="Times New Roman"/>
                          <a:ea typeface="宋体"/>
                          <a:cs typeface="Times New Roman"/>
                        </a:rPr>
                        <a:t>编制依据</a:t>
                      </a:r>
                      <a:endParaRPr lang="zh-CN" sz="11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  <a:p>
                      <a:pPr marL="540000" indent="-340995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kern="0" spc="95" dirty="0" smtClean="0">
                          <a:latin typeface="宋体"/>
                          <a:ea typeface="宋体"/>
                          <a:cs typeface="Times New Roman"/>
                        </a:rPr>
                        <a:t> 4  </a:t>
                      </a:r>
                      <a:r>
                        <a:rPr lang="zh-CN" sz="1100" kern="0" spc="95" dirty="0">
                          <a:latin typeface="Times New Roman"/>
                          <a:ea typeface="宋体"/>
                          <a:cs typeface="Times New Roman"/>
                        </a:rPr>
                        <a:t>编制方法</a:t>
                      </a:r>
                      <a:endParaRPr lang="zh-CN" sz="11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  <a:p>
                      <a:pPr marL="540000" indent="-340995" algn="just">
                        <a:lnSpc>
                          <a:spcPct val="15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altLang="zh-CN" sz="1100" kern="0" spc="95" dirty="0" smtClean="0">
                          <a:latin typeface="Times New Roman"/>
                          <a:ea typeface="宋体"/>
                          <a:cs typeface="Times New Roman"/>
                        </a:rPr>
                        <a:t>  5  </a:t>
                      </a:r>
                      <a:r>
                        <a:rPr lang="zh-CN" sz="1100" kern="0" spc="95" dirty="0" smtClean="0">
                          <a:latin typeface="Times New Roman"/>
                          <a:ea typeface="宋体"/>
                          <a:cs typeface="Times New Roman"/>
                        </a:rPr>
                        <a:t>有关</a:t>
                      </a:r>
                      <a:r>
                        <a:rPr lang="zh-CN" sz="1100" kern="0" spc="95" dirty="0">
                          <a:latin typeface="Times New Roman"/>
                          <a:ea typeface="宋体"/>
                          <a:cs typeface="Times New Roman"/>
                        </a:rPr>
                        <a:t>工程计量、计价及人工、材料、设备</a:t>
                      </a:r>
                      <a:r>
                        <a:rPr lang="zh-CN" sz="1100" kern="0" spc="95" dirty="0" smtClean="0">
                          <a:latin typeface="Times New Roman"/>
                          <a:ea typeface="宋体"/>
                          <a:cs typeface="Times New Roman"/>
                        </a:rPr>
                        <a:t>等价格和</a:t>
                      </a:r>
                      <a:r>
                        <a:rPr lang="zh-CN" sz="1100" kern="0" spc="95" dirty="0">
                          <a:latin typeface="Times New Roman"/>
                          <a:ea typeface="宋体"/>
                          <a:cs typeface="Times New Roman"/>
                        </a:rPr>
                        <a:t>费率取定的说明</a:t>
                      </a:r>
                      <a:endParaRPr lang="zh-CN" sz="11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  <a:p>
                      <a:pPr marL="540000" indent="-340995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kern="0" spc="95" dirty="0" smtClean="0">
                          <a:latin typeface="宋体"/>
                          <a:ea typeface="宋体"/>
                          <a:cs typeface="Times New Roman"/>
                        </a:rPr>
                        <a:t> 6  </a:t>
                      </a:r>
                      <a:r>
                        <a:rPr lang="zh-CN" sz="1100" kern="0" spc="95" dirty="0">
                          <a:latin typeface="Times New Roman"/>
                          <a:ea typeface="宋体"/>
                          <a:cs typeface="Times New Roman"/>
                        </a:rPr>
                        <a:t>应予说明的其他事项</a:t>
                      </a:r>
                      <a:endParaRPr lang="zh-CN" sz="11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2633" marR="426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4"/>
          <p:cNvGrpSpPr>
            <a:grpSpLocks/>
          </p:cNvGrpSpPr>
          <p:nvPr/>
        </p:nvGrpSpPr>
        <p:grpSpPr bwMode="auto">
          <a:xfrm>
            <a:off x="633046" y="422275"/>
            <a:ext cx="4868008" cy="642938"/>
            <a:chOff x="632383" y="422260"/>
            <a:chExt cx="4868311" cy="642941"/>
          </a:xfrm>
        </p:grpSpPr>
        <p:pic>
          <p:nvPicPr>
            <p:cNvPr id="74765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632383" y="422260"/>
              <a:ext cx="969760" cy="642941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</p:spPr>
        </p:pic>
        <p:sp>
          <p:nvSpPr>
            <p:cNvPr id="74766" name="TextBox 6"/>
            <p:cNvSpPr txBox="1">
              <a:spLocks noChangeArrowheads="1"/>
            </p:cNvSpPr>
            <p:nvPr/>
          </p:nvSpPr>
          <p:spPr bwMode="auto">
            <a:xfrm>
              <a:off x="1503067" y="430185"/>
              <a:ext cx="3926189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2400">
                  <a:solidFill>
                    <a:srgbClr val="1D8AC8"/>
                  </a:solidFill>
                  <a:latin typeface="华文新魏" pitchFamily="2" charset="-122"/>
                  <a:ea typeface="华文新魏" pitchFamily="2" charset="-122"/>
                </a:rPr>
                <a:t>中国建设工程造价管理协会</a:t>
              </a:r>
            </a:p>
          </p:txBody>
        </p:sp>
        <p:sp>
          <p:nvSpPr>
            <p:cNvPr id="8" name="矩形 7"/>
            <p:cNvSpPr/>
            <p:nvPr/>
          </p:nvSpPr>
          <p:spPr>
            <a:xfrm>
              <a:off x="1502876" y="1008051"/>
              <a:ext cx="3997818" cy="46037"/>
            </a:xfrm>
            <a:prstGeom prst="rect">
              <a:avLst/>
            </a:prstGeom>
            <a:solidFill>
              <a:srgbClr val="1D8AC8"/>
            </a:solidFill>
            <a:ln>
              <a:solidFill>
                <a:srgbClr val="1D8AC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rgbClr val="FF0000"/>
                </a:solidFill>
              </a:endParaRPr>
            </a:p>
          </p:txBody>
        </p:sp>
      </p:grpSp>
      <p:sp>
        <p:nvSpPr>
          <p:cNvPr id="9" name="同侧圆角矩形 4"/>
          <p:cNvSpPr/>
          <p:nvPr/>
        </p:nvSpPr>
        <p:spPr bwMode="auto">
          <a:xfrm>
            <a:off x="6879997" y="428605"/>
            <a:ext cx="1450741" cy="714359"/>
          </a:xfrm>
          <a:prstGeom prst="rect">
            <a:avLst/>
          </a:prstGeom>
          <a:ln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lIns="247650" tIns="123825" rIns="247650" bIns="123825" spcCol="1270" anchor="ctr"/>
          <a:lstStyle/>
          <a:p>
            <a:pPr>
              <a:defRPr/>
            </a:pPr>
            <a:r>
              <a:rPr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  附  录</a:t>
            </a:r>
            <a:endParaRPr lang="zh-CN" altLang="zh-CN" sz="2400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Rectangle 1"/>
          <p:cNvSpPr>
            <a:spLocks noChangeArrowheads="1"/>
          </p:cNvSpPr>
          <p:nvPr/>
        </p:nvSpPr>
        <p:spPr bwMode="auto">
          <a:xfrm>
            <a:off x="3121259" y="1071546"/>
            <a:ext cx="4615994" cy="6103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165048" rIns="91440" bIns="165048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kumimoji="0" lang="x-none" altLang="zh-CN" dirty="0" smtClean="0" bmk="_Toc385509759">
                <a:solidFill>
                  <a:schemeClr val="tx1"/>
                </a:solidFill>
                <a:latin typeface="Cambria" pitchFamily="18" charset="0"/>
                <a:cs typeface="宋体" pitchFamily="2" charset="-122"/>
              </a:rPr>
              <a:t>附录</a:t>
            </a:r>
            <a:r>
              <a:rPr kumimoji="0" lang="en-US" altLang="zh-CN" dirty="0" smtClean="0" bmk="_Toc385509759">
                <a:solidFill>
                  <a:schemeClr val="tx1"/>
                </a:solidFill>
                <a:latin typeface="Cambria" pitchFamily="18" charset="0"/>
                <a:cs typeface="宋体" pitchFamily="2" charset="-122"/>
              </a:rPr>
              <a:t>F</a:t>
            </a:r>
            <a:r>
              <a:rPr kumimoji="0" lang="x-none" altLang="zh-CN" dirty="0" smtClean="0" bmk="_Toc385509759">
                <a:solidFill>
                  <a:schemeClr val="tx1"/>
                </a:solidFill>
                <a:latin typeface="Cambria" pitchFamily="18" charset="0"/>
                <a:cs typeface="宋体" pitchFamily="2" charset="-122"/>
              </a:rPr>
              <a:t> </a:t>
            </a:r>
            <a:r>
              <a:rPr kumimoji="0" lang="en-US" altLang="zh-CN" dirty="0" smtClean="0" bmk="_Toc385509759">
                <a:solidFill>
                  <a:schemeClr val="tx1"/>
                </a:solidFill>
                <a:latin typeface="Cambria" pitchFamily="18" charset="0"/>
                <a:cs typeface="宋体" pitchFamily="2" charset="-122"/>
              </a:rPr>
              <a:t>  </a:t>
            </a:r>
            <a:r>
              <a:rPr kumimoji="0" lang="x-none" altLang="zh-CN" dirty="0" smtClean="0" bmk="_Toc385509759">
                <a:solidFill>
                  <a:schemeClr val="tx1"/>
                </a:solidFill>
                <a:latin typeface="Cambria" pitchFamily="18" charset="0"/>
                <a:cs typeface="宋体" pitchFamily="2" charset="-122"/>
              </a:rPr>
              <a:t>竣工结算成果文件的格式</a:t>
            </a:r>
            <a:endParaRPr kumimoji="0" lang="zh-CN" altLang="en-US" dirty="0" smtClean="0" bmk="_Toc385509759">
              <a:solidFill>
                <a:schemeClr val="tx1"/>
              </a:solidFill>
              <a:latin typeface="Cambria" pitchFamily="18" charset="0"/>
              <a:cs typeface="宋体" pitchFamily="2" charset="-122"/>
            </a:endParaRPr>
          </a:p>
        </p:txBody>
      </p:sp>
      <p:sp>
        <p:nvSpPr>
          <p:cNvPr id="567297" name="Rectangle 1"/>
          <p:cNvSpPr>
            <a:spLocks noChangeArrowheads="1"/>
          </p:cNvSpPr>
          <p:nvPr/>
        </p:nvSpPr>
        <p:spPr bwMode="auto">
          <a:xfrm>
            <a:off x="747319" y="1500174"/>
            <a:ext cx="7517476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kumimoji="0" lang="en-US" altLang="zh-CN" b="0" dirty="0" smtClean="0">
                <a:solidFill>
                  <a:schemeClr val="tx1"/>
                </a:solidFill>
                <a:latin typeface="+mn-ea"/>
                <a:ea typeface="+mn-ea"/>
                <a:cs typeface="Times New Roman" pitchFamily="18" charset="0"/>
              </a:rPr>
              <a:t>F.0.</a:t>
            </a:r>
            <a:r>
              <a:rPr lang="en-US" dirty="0" smtClean="0"/>
              <a:t> </a:t>
            </a:r>
            <a:r>
              <a:rPr kumimoji="0" lang="en-US" altLang="zh-CN" b="0" dirty="0" smtClean="0">
                <a:solidFill>
                  <a:schemeClr val="tx1"/>
                </a:solidFill>
                <a:latin typeface="+mn-ea"/>
                <a:ea typeface="+mn-ea"/>
                <a:cs typeface="Times New Roman" pitchFamily="18" charset="0"/>
              </a:rPr>
              <a:t>4 </a:t>
            </a:r>
            <a:r>
              <a:rPr kumimoji="0" lang="zh-CN" altLang="en-US" b="0" dirty="0" smtClean="0">
                <a:solidFill>
                  <a:schemeClr val="tx1"/>
                </a:solidFill>
                <a:latin typeface="+mn-ea"/>
                <a:ea typeface="+mn-ea"/>
                <a:cs typeface="Times New Roman" pitchFamily="18" charset="0"/>
              </a:rPr>
              <a:t>竣工结算汇总表可按表</a:t>
            </a:r>
            <a:r>
              <a:rPr kumimoji="0" lang="en-US" altLang="zh-CN" b="0" dirty="0" smtClean="0">
                <a:solidFill>
                  <a:schemeClr val="tx1"/>
                </a:solidFill>
                <a:latin typeface="+mn-ea"/>
                <a:ea typeface="+mn-ea"/>
                <a:cs typeface="Times New Roman" pitchFamily="18" charset="0"/>
              </a:rPr>
              <a:t>F.0.4</a:t>
            </a:r>
            <a:r>
              <a:rPr kumimoji="0" lang="zh-CN" altLang="en-US" b="0" dirty="0" smtClean="0">
                <a:solidFill>
                  <a:schemeClr val="tx1"/>
                </a:solidFill>
                <a:latin typeface="+mn-ea"/>
                <a:ea typeface="+mn-ea"/>
                <a:cs typeface="Times New Roman" pitchFamily="18" charset="0"/>
              </a:rPr>
              <a:t>编制。</a:t>
            </a:r>
          </a:p>
          <a:p>
            <a:endParaRPr kumimoji="0" lang="zh-CN" altLang="en-US" b="0" dirty="0" smtClean="0">
              <a:solidFill>
                <a:schemeClr val="tx1"/>
              </a:solidFill>
              <a:latin typeface="+mn-ea"/>
              <a:ea typeface="+mn-ea"/>
              <a:cs typeface="Times New Roman" pitchFamily="18" charset="0"/>
            </a:endParaRPr>
          </a:p>
        </p:txBody>
      </p:sp>
      <p:sp>
        <p:nvSpPr>
          <p:cNvPr id="13" name="Rectangle 1"/>
          <p:cNvSpPr>
            <a:spLocks noChangeArrowheads="1"/>
          </p:cNvSpPr>
          <p:nvPr/>
        </p:nvSpPr>
        <p:spPr bwMode="auto">
          <a:xfrm>
            <a:off x="3385030" y="1906778"/>
            <a:ext cx="3363081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kumimoji="0" lang="zh-CN" altLang="en-US" sz="1400" dirty="0" smtClean="0">
                <a:solidFill>
                  <a:schemeClr val="tx1"/>
                </a:solidFill>
                <a:latin typeface="+mn-ea"/>
                <a:ea typeface="+mn-ea"/>
                <a:cs typeface="宋体" pitchFamily="2" charset="-122"/>
              </a:rPr>
              <a:t>表</a:t>
            </a:r>
            <a:r>
              <a:rPr kumimoji="0" lang="en-US" altLang="zh-CN" sz="1400" dirty="0" smtClean="0">
                <a:solidFill>
                  <a:schemeClr val="tx1"/>
                </a:solidFill>
                <a:latin typeface="+mn-ea"/>
                <a:ea typeface="+mn-ea"/>
                <a:cs typeface="宋体" pitchFamily="2" charset="-122"/>
              </a:rPr>
              <a:t>F.0.4    </a:t>
            </a:r>
            <a:r>
              <a:rPr kumimoji="0" lang="zh-CN" altLang="en-US" sz="1400" dirty="0" smtClean="0">
                <a:solidFill>
                  <a:schemeClr val="tx1"/>
                </a:solidFill>
                <a:latin typeface="+mn-ea"/>
                <a:ea typeface="+mn-ea"/>
                <a:cs typeface="宋体" pitchFamily="2" charset="-122"/>
              </a:rPr>
              <a:t>竣工结算汇总表</a:t>
            </a:r>
          </a:p>
        </p:txBody>
      </p:sp>
      <p:sp>
        <p:nvSpPr>
          <p:cNvPr id="15" name="Rectangle 1"/>
          <p:cNvSpPr>
            <a:spLocks noChangeArrowheads="1"/>
          </p:cNvSpPr>
          <p:nvPr/>
        </p:nvSpPr>
        <p:spPr bwMode="auto">
          <a:xfrm>
            <a:off x="2461831" y="2214555"/>
            <a:ext cx="5209479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>
              <a:spcBef>
                <a:spcPct val="0"/>
              </a:spcBef>
            </a:pPr>
            <a:r>
              <a:rPr lang="zh-CN" altLang="en-US" sz="1000" dirty="0" smtClean="0">
                <a:solidFill>
                  <a:schemeClr val="tx1"/>
                </a:solidFill>
                <a:latin typeface="+mn-ea"/>
                <a:ea typeface="+mn-ea"/>
              </a:rPr>
              <a:t>工程名称</a:t>
            </a:r>
            <a:r>
              <a:rPr lang="en-US" sz="1000" dirty="0" smtClean="0">
                <a:solidFill>
                  <a:schemeClr val="tx1"/>
                </a:solidFill>
                <a:latin typeface="+mn-ea"/>
                <a:ea typeface="+mn-ea"/>
              </a:rPr>
              <a:t>: </a:t>
            </a:r>
            <a:r>
              <a:rPr kumimoji="0" lang="zh-CN" sz="10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ea typeface="+mn-ea"/>
                <a:cs typeface="Times New Roman" pitchFamily="18" charset="0"/>
              </a:rPr>
              <a:t>：</a:t>
            </a:r>
            <a:r>
              <a:rPr kumimoji="0" lang="en-US" altLang="zh-CN" sz="10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ea typeface="+mn-ea"/>
                <a:cs typeface="Times New Roman" pitchFamily="18" charset="0"/>
              </a:rPr>
              <a:t>                                                     </a:t>
            </a:r>
            <a:r>
              <a:rPr lang="zh-CN" altLang="en-US" sz="1000" dirty="0" smtClean="0">
                <a:solidFill>
                  <a:schemeClr val="tx1"/>
                </a:solidFill>
                <a:latin typeface="+mn-ea"/>
                <a:ea typeface="+mn-ea"/>
              </a:rPr>
              <a:t>第</a:t>
            </a:r>
            <a:r>
              <a:rPr lang="en-US" sz="1000" dirty="0" smtClean="0">
                <a:solidFill>
                  <a:schemeClr val="tx1"/>
                </a:solidFill>
                <a:latin typeface="+mn-ea"/>
                <a:ea typeface="+mn-ea"/>
              </a:rPr>
              <a:t>  </a:t>
            </a:r>
            <a:r>
              <a:rPr lang="zh-CN" altLang="en-US" sz="1000" dirty="0" smtClean="0">
                <a:solidFill>
                  <a:schemeClr val="tx1"/>
                </a:solidFill>
                <a:latin typeface="+mn-ea"/>
                <a:ea typeface="+mn-ea"/>
              </a:rPr>
              <a:t>页</a:t>
            </a:r>
            <a:r>
              <a:rPr lang="en-US" sz="1000" dirty="0" smtClean="0">
                <a:solidFill>
                  <a:schemeClr val="tx1"/>
                </a:solidFill>
                <a:latin typeface="+mn-ea"/>
                <a:ea typeface="+mn-ea"/>
              </a:rPr>
              <a:t>   </a:t>
            </a:r>
            <a:r>
              <a:rPr lang="zh-CN" altLang="en-US" sz="1000" dirty="0" smtClean="0">
                <a:solidFill>
                  <a:schemeClr val="tx1"/>
                </a:solidFill>
                <a:latin typeface="+mn-ea"/>
                <a:ea typeface="+mn-ea"/>
              </a:rPr>
              <a:t>共</a:t>
            </a:r>
            <a:r>
              <a:rPr lang="en-US" sz="1000" dirty="0" smtClean="0">
                <a:solidFill>
                  <a:schemeClr val="tx1"/>
                </a:solidFill>
                <a:latin typeface="+mn-ea"/>
                <a:ea typeface="+mn-ea"/>
              </a:rPr>
              <a:t>  </a:t>
            </a:r>
            <a:r>
              <a:rPr lang="zh-CN" altLang="en-US" sz="1000" dirty="0" smtClean="0">
                <a:solidFill>
                  <a:schemeClr val="tx1"/>
                </a:solidFill>
                <a:latin typeface="+mn-ea"/>
                <a:ea typeface="+mn-ea"/>
              </a:rPr>
              <a:t>页</a:t>
            </a:r>
            <a:endParaRPr kumimoji="0" lang="zh-CN" altLang="en-US" sz="18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n-ea"/>
              <a:ea typeface="+mn-ea"/>
              <a:cs typeface="宋体" pitchFamily="2" charset="-122"/>
            </a:endParaRPr>
          </a:p>
        </p:txBody>
      </p:sp>
      <p:graphicFrame>
        <p:nvGraphicFramePr>
          <p:cNvPr id="17" name="表格 16"/>
          <p:cNvGraphicFramePr>
            <a:graphicFrameLocks noGrp="1"/>
          </p:cNvGraphicFramePr>
          <p:nvPr/>
        </p:nvGraphicFramePr>
        <p:xfrm>
          <a:off x="1736462" y="2500307"/>
          <a:ext cx="6132677" cy="4071969"/>
        </p:xfrm>
        <a:graphic>
          <a:graphicData uri="http://schemas.openxmlformats.org/drawingml/2006/table">
            <a:tbl>
              <a:tblPr/>
              <a:tblGrid>
                <a:gridCol w="1320251"/>
                <a:gridCol w="1783943"/>
                <a:gridCol w="1058928"/>
                <a:gridCol w="1320251"/>
                <a:gridCol w="649304"/>
              </a:tblGrid>
              <a:tr h="183767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00" b="1" kern="0" dirty="0">
                          <a:latin typeface="Times New Roman"/>
                          <a:ea typeface="宋体"/>
                          <a:cs typeface="宋体"/>
                        </a:rPr>
                        <a:t>序号</a:t>
                      </a:r>
                      <a:endParaRPr lang="zh-CN" sz="1000" b="1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5416" marR="354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00" b="1" kern="0" dirty="0">
                          <a:latin typeface="Times New Roman"/>
                          <a:ea typeface="宋体"/>
                          <a:cs typeface="宋体"/>
                        </a:rPr>
                        <a:t>单项工程名称</a:t>
                      </a:r>
                      <a:endParaRPr lang="zh-CN" sz="1000" b="1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5416" marR="354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00" b="1" kern="0" dirty="0">
                          <a:latin typeface="Times New Roman"/>
                          <a:ea typeface="宋体"/>
                          <a:cs typeface="宋体"/>
                        </a:rPr>
                        <a:t>金额</a:t>
                      </a:r>
                      <a:r>
                        <a:rPr lang="en-US" sz="1000" b="1" kern="0" dirty="0">
                          <a:latin typeface="Times New Roman"/>
                          <a:ea typeface="宋体"/>
                          <a:cs typeface="宋体"/>
                        </a:rPr>
                        <a:t>(</a:t>
                      </a:r>
                      <a:r>
                        <a:rPr lang="zh-CN" sz="1000" b="1" kern="0" dirty="0">
                          <a:latin typeface="Times New Roman"/>
                          <a:ea typeface="宋体"/>
                          <a:cs typeface="宋体"/>
                        </a:rPr>
                        <a:t>元</a:t>
                      </a:r>
                      <a:r>
                        <a:rPr lang="en-US" sz="1000" b="1" kern="0" dirty="0">
                          <a:latin typeface="Times New Roman"/>
                          <a:ea typeface="宋体"/>
                          <a:cs typeface="宋体"/>
                        </a:rPr>
                        <a:t>)</a:t>
                      </a:r>
                      <a:endParaRPr lang="zh-CN" sz="1000" b="1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5416" marR="354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00" b="1" kern="0" dirty="0">
                          <a:latin typeface="Times New Roman"/>
                          <a:ea typeface="宋体"/>
                          <a:cs typeface="宋体"/>
                        </a:rPr>
                        <a:t>其</a:t>
                      </a:r>
                      <a:r>
                        <a:rPr lang="en-US" sz="1000" b="1" kern="0" dirty="0">
                          <a:latin typeface="Times New Roman"/>
                          <a:ea typeface="宋体"/>
                          <a:cs typeface="宋体"/>
                        </a:rPr>
                        <a:t>    </a:t>
                      </a:r>
                      <a:r>
                        <a:rPr lang="zh-CN" sz="1000" b="1" kern="0" dirty="0">
                          <a:latin typeface="Times New Roman"/>
                          <a:ea typeface="宋体"/>
                          <a:cs typeface="宋体"/>
                        </a:rPr>
                        <a:t>中</a:t>
                      </a:r>
                      <a:endParaRPr lang="zh-CN" sz="1000" b="1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5416" marR="354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398387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00" b="1" kern="0" dirty="0">
                          <a:latin typeface="Times New Roman"/>
                          <a:ea typeface="宋体"/>
                          <a:cs typeface="宋体"/>
                        </a:rPr>
                        <a:t>安全文明施工费</a:t>
                      </a:r>
                      <a:r>
                        <a:rPr lang="en-US" sz="1000" b="1" kern="0" dirty="0">
                          <a:latin typeface="Times New Roman"/>
                          <a:ea typeface="宋体"/>
                          <a:cs typeface="宋体"/>
                        </a:rPr>
                        <a:t>(</a:t>
                      </a:r>
                      <a:r>
                        <a:rPr lang="zh-CN" sz="1000" b="1" kern="0" dirty="0">
                          <a:latin typeface="Times New Roman"/>
                          <a:ea typeface="宋体"/>
                          <a:cs typeface="宋体"/>
                        </a:rPr>
                        <a:t>元</a:t>
                      </a:r>
                      <a:r>
                        <a:rPr lang="en-US" sz="1000" b="1" kern="0" dirty="0">
                          <a:latin typeface="Times New Roman"/>
                          <a:ea typeface="宋体"/>
                          <a:cs typeface="宋体"/>
                        </a:rPr>
                        <a:t>)</a:t>
                      </a:r>
                      <a:endParaRPr lang="zh-CN" sz="1000" b="1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5416" marR="354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00" b="1" kern="0" dirty="0">
                          <a:latin typeface="Times New Roman"/>
                          <a:ea typeface="宋体"/>
                          <a:cs typeface="宋体"/>
                        </a:rPr>
                        <a:t>规费</a:t>
                      </a:r>
                      <a:r>
                        <a:rPr lang="en-US" sz="1000" b="1" kern="0" dirty="0">
                          <a:latin typeface="Times New Roman"/>
                          <a:ea typeface="宋体"/>
                          <a:cs typeface="宋体"/>
                        </a:rPr>
                        <a:t>(</a:t>
                      </a:r>
                      <a:r>
                        <a:rPr lang="zh-CN" sz="1000" b="1" kern="0" dirty="0">
                          <a:latin typeface="Times New Roman"/>
                          <a:ea typeface="宋体"/>
                          <a:cs typeface="宋体"/>
                        </a:rPr>
                        <a:t>元</a:t>
                      </a:r>
                      <a:r>
                        <a:rPr lang="en-US" sz="1000" b="1" kern="0" dirty="0">
                          <a:latin typeface="Times New Roman"/>
                          <a:ea typeface="宋体"/>
                          <a:cs typeface="宋体"/>
                        </a:rPr>
                        <a:t>)</a:t>
                      </a:r>
                      <a:endParaRPr lang="zh-CN" sz="1000" b="1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5416" marR="354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5577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5416" marR="3541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5416" marR="3541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5416" marR="3541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5416" marR="3541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5416" marR="3541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5577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5416" marR="3541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5416" marR="3541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5416" marR="3541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5416" marR="3541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5416" marR="3541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5577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5416" marR="3541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5416" marR="3541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5416" marR="3541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5416" marR="3541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5416" marR="3541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5577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5416" marR="3541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5416" marR="3541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5416" marR="3541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5416" marR="3541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5416" marR="3541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5577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5416" marR="3541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5416" marR="3541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6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5416" marR="3541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5416" marR="3541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5416" marR="3541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5577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5416" marR="3541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5416" marR="3541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5416" marR="3541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5416" marR="3541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5416" marR="3541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5577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5416" marR="3541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5416" marR="3541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5416" marR="3541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5416" marR="3541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5416" marR="3541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5577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5416" marR="3541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5416" marR="3541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5416" marR="3541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5416" marR="3541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5416" marR="3541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5577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6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5416" marR="3541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5416" marR="3541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5416" marR="3541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5416" marR="3541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5416" marR="3541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5577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5416" marR="3541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5416" marR="3541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5416" marR="3541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5416" marR="3541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5416" marR="3541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0278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5416" marR="3541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6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5416" marR="3541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5416" marR="3541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5416" marR="3541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5416" marR="3541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3767">
                <a:tc gridSpan="5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700" kern="0" dirty="0" smtClean="0">
                          <a:latin typeface="宋体"/>
                          <a:ea typeface="宋体"/>
                          <a:cs typeface="宋体"/>
                        </a:rPr>
                        <a:t> </a:t>
                      </a:r>
                      <a:r>
                        <a:rPr lang="zh-CN" sz="1000" b="1" kern="0" dirty="0" smtClean="0">
                          <a:latin typeface="Times New Roman"/>
                          <a:ea typeface="宋体"/>
                          <a:cs typeface="宋体"/>
                        </a:rPr>
                        <a:t>编制人：</a:t>
                      </a:r>
                      <a:r>
                        <a:rPr lang="en-US" sz="1000" b="1" kern="0" dirty="0" smtClean="0">
                          <a:latin typeface="Times New Roman"/>
                          <a:ea typeface="宋体"/>
                          <a:cs typeface="宋体"/>
                        </a:rPr>
                        <a:t>                                                                </a:t>
                      </a:r>
                      <a:r>
                        <a:rPr lang="zh-CN" sz="1000" b="1" kern="0" dirty="0" smtClean="0">
                          <a:latin typeface="Times New Roman"/>
                          <a:ea typeface="宋体"/>
                          <a:cs typeface="宋体"/>
                        </a:rPr>
                        <a:t>审核</a:t>
                      </a:r>
                      <a:r>
                        <a:rPr lang="zh-CN" sz="1000" b="1" kern="0" dirty="0">
                          <a:latin typeface="Times New Roman"/>
                          <a:ea typeface="宋体"/>
                          <a:cs typeface="宋体"/>
                        </a:rPr>
                        <a:t>人：</a:t>
                      </a:r>
                      <a:r>
                        <a:rPr lang="en-US" sz="1000" b="1" kern="0" dirty="0">
                          <a:latin typeface="Times New Roman"/>
                          <a:ea typeface="宋体"/>
                          <a:cs typeface="宋体"/>
                        </a:rPr>
                        <a:t>                        </a:t>
                      </a:r>
                      <a:r>
                        <a:rPr lang="en-US" sz="1000" b="1" kern="0" dirty="0" smtClean="0">
                          <a:latin typeface="Times New Roman"/>
                          <a:ea typeface="宋体"/>
                          <a:cs typeface="宋体"/>
                        </a:rPr>
                        <a:t>                                  </a:t>
                      </a:r>
                      <a:r>
                        <a:rPr lang="zh-CN" sz="1000" b="1" kern="0" dirty="0" smtClean="0">
                          <a:latin typeface="Times New Roman"/>
                          <a:ea typeface="宋体"/>
                          <a:cs typeface="宋体"/>
                        </a:rPr>
                        <a:t>审定</a:t>
                      </a:r>
                      <a:r>
                        <a:rPr lang="zh-CN" sz="1000" b="1" kern="0" dirty="0">
                          <a:latin typeface="Times New Roman"/>
                          <a:ea typeface="宋体"/>
                          <a:cs typeface="宋体"/>
                        </a:rPr>
                        <a:t>人：</a:t>
                      </a:r>
                      <a:endParaRPr lang="zh-CN" sz="1000" b="1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5416" marR="35416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4"/>
          <p:cNvGrpSpPr>
            <a:grpSpLocks/>
          </p:cNvGrpSpPr>
          <p:nvPr/>
        </p:nvGrpSpPr>
        <p:grpSpPr bwMode="auto">
          <a:xfrm>
            <a:off x="633046" y="422275"/>
            <a:ext cx="4868008" cy="642938"/>
            <a:chOff x="632383" y="422260"/>
            <a:chExt cx="4868311" cy="642941"/>
          </a:xfrm>
        </p:grpSpPr>
        <p:pic>
          <p:nvPicPr>
            <p:cNvPr id="74765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632383" y="422260"/>
              <a:ext cx="969760" cy="642941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</p:spPr>
        </p:pic>
        <p:sp>
          <p:nvSpPr>
            <p:cNvPr id="74766" name="TextBox 6"/>
            <p:cNvSpPr txBox="1">
              <a:spLocks noChangeArrowheads="1"/>
            </p:cNvSpPr>
            <p:nvPr/>
          </p:nvSpPr>
          <p:spPr bwMode="auto">
            <a:xfrm>
              <a:off x="1503067" y="430185"/>
              <a:ext cx="3926189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2400">
                  <a:solidFill>
                    <a:srgbClr val="1D8AC8"/>
                  </a:solidFill>
                  <a:latin typeface="华文新魏" pitchFamily="2" charset="-122"/>
                  <a:ea typeface="华文新魏" pitchFamily="2" charset="-122"/>
                </a:rPr>
                <a:t>中国建设工程造价管理协会</a:t>
              </a:r>
            </a:p>
          </p:txBody>
        </p:sp>
        <p:sp>
          <p:nvSpPr>
            <p:cNvPr id="8" name="矩形 7"/>
            <p:cNvSpPr/>
            <p:nvPr/>
          </p:nvSpPr>
          <p:spPr>
            <a:xfrm>
              <a:off x="1502876" y="1008051"/>
              <a:ext cx="3997818" cy="46037"/>
            </a:xfrm>
            <a:prstGeom prst="rect">
              <a:avLst/>
            </a:prstGeom>
            <a:solidFill>
              <a:srgbClr val="1D8AC8"/>
            </a:solidFill>
            <a:ln>
              <a:solidFill>
                <a:srgbClr val="1D8AC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rgbClr val="FF0000"/>
                </a:solidFill>
              </a:endParaRPr>
            </a:p>
          </p:txBody>
        </p:sp>
      </p:grpSp>
      <p:sp>
        <p:nvSpPr>
          <p:cNvPr id="9" name="同侧圆角矩形 4"/>
          <p:cNvSpPr/>
          <p:nvPr/>
        </p:nvSpPr>
        <p:spPr bwMode="auto">
          <a:xfrm>
            <a:off x="6879997" y="428605"/>
            <a:ext cx="1450741" cy="714359"/>
          </a:xfrm>
          <a:prstGeom prst="rect">
            <a:avLst/>
          </a:prstGeom>
          <a:ln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lIns="247650" tIns="123825" rIns="247650" bIns="123825" spcCol="1270" anchor="ctr"/>
          <a:lstStyle/>
          <a:p>
            <a:pPr>
              <a:defRPr/>
            </a:pPr>
            <a:r>
              <a:rPr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  附  录</a:t>
            </a:r>
            <a:endParaRPr lang="zh-CN" altLang="zh-CN" sz="2400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Rectangle 1"/>
          <p:cNvSpPr>
            <a:spLocks noChangeArrowheads="1"/>
          </p:cNvSpPr>
          <p:nvPr/>
        </p:nvSpPr>
        <p:spPr bwMode="auto">
          <a:xfrm>
            <a:off x="3121259" y="1071546"/>
            <a:ext cx="4615994" cy="6103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165048" rIns="91440" bIns="165048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kumimoji="0" lang="x-none" altLang="zh-CN" dirty="0" smtClean="0" bmk="_Toc385509759">
                <a:solidFill>
                  <a:schemeClr val="tx1"/>
                </a:solidFill>
                <a:latin typeface="Cambria" pitchFamily="18" charset="0"/>
                <a:cs typeface="宋体" pitchFamily="2" charset="-122"/>
              </a:rPr>
              <a:t>附录</a:t>
            </a:r>
            <a:r>
              <a:rPr kumimoji="0" lang="en-US" altLang="zh-CN" dirty="0" smtClean="0" bmk="_Toc385509759">
                <a:solidFill>
                  <a:schemeClr val="tx1"/>
                </a:solidFill>
                <a:latin typeface="Cambria" pitchFamily="18" charset="0"/>
                <a:cs typeface="宋体" pitchFamily="2" charset="-122"/>
              </a:rPr>
              <a:t>F</a:t>
            </a:r>
            <a:r>
              <a:rPr kumimoji="0" lang="x-none" altLang="zh-CN" dirty="0" smtClean="0" bmk="_Toc385509759">
                <a:solidFill>
                  <a:schemeClr val="tx1"/>
                </a:solidFill>
                <a:latin typeface="Cambria" pitchFamily="18" charset="0"/>
                <a:cs typeface="宋体" pitchFamily="2" charset="-122"/>
              </a:rPr>
              <a:t> </a:t>
            </a:r>
            <a:r>
              <a:rPr kumimoji="0" lang="en-US" altLang="zh-CN" dirty="0" smtClean="0" bmk="_Toc385509759">
                <a:solidFill>
                  <a:schemeClr val="tx1"/>
                </a:solidFill>
                <a:latin typeface="Cambria" pitchFamily="18" charset="0"/>
                <a:cs typeface="宋体" pitchFamily="2" charset="-122"/>
              </a:rPr>
              <a:t>  </a:t>
            </a:r>
            <a:r>
              <a:rPr kumimoji="0" lang="x-none" altLang="zh-CN" dirty="0" smtClean="0" bmk="_Toc385509759">
                <a:solidFill>
                  <a:schemeClr val="tx1"/>
                </a:solidFill>
                <a:latin typeface="Cambria" pitchFamily="18" charset="0"/>
                <a:cs typeface="宋体" pitchFamily="2" charset="-122"/>
              </a:rPr>
              <a:t>竣工结算成果文件的格式</a:t>
            </a:r>
            <a:endParaRPr kumimoji="0" lang="zh-CN" altLang="en-US" dirty="0" smtClean="0" bmk="_Toc385509759">
              <a:solidFill>
                <a:schemeClr val="tx1"/>
              </a:solidFill>
              <a:latin typeface="Cambria" pitchFamily="18" charset="0"/>
              <a:cs typeface="宋体" pitchFamily="2" charset="-122"/>
            </a:endParaRPr>
          </a:p>
        </p:txBody>
      </p:sp>
      <p:sp>
        <p:nvSpPr>
          <p:cNvPr id="567297" name="Rectangle 1"/>
          <p:cNvSpPr>
            <a:spLocks noChangeArrowheads="1"/>
          </p:cNvSpPr>
          <p:nvPr/>
        </p:nvSpPr>
        <p:spPr bwMode="auto">
          <a:xfrm>
            <a:off x="747319" y="1500174"/>
            <a:ext cx="7517476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kumimoji="0" lang="en-US" altLang="zh-CN" b="0" dirty="0" smtClean="0">
                <a:solidFill>
                  <a:schemeClr val="tx1"/>
                </a:solidFill>
                <a:latin typeface="+mn-ea"/>
                <a:ea typeface="+mn-ea"/>
                <a:cs typeface="Times New Roman" pitchFamily="18" charset="0"/>
              </a:rPr>
              <a:t>F.0.</a:t>
            </a:r>
            <a:r>
              <a:rPr lang="en-US" dirty="0" smtClean="0"/>
              <a:t> </a:t>
            </a:r>
            <a:r>
              <a:rPr kumimoji="0" lang="en-US" altLang="zh-CN" b="0" dirty="0" smtClean="0">
                <a:solidFill>
                  <a:schemeClr val="tx1"/>
                </a:solidFill>
                <a:latin typeface="+mn-ea"/>
                <a:ea typeface="+mn-ea"/>
                <a:cs typeface="Times New Roman" pitchFamily="18" charset="0"/>
              </a:rPr>
              <a:t>5 </a:t>
            </a:r>
            <a:r>
              <a:rPr kumimoji="0" lang="zh-CN" altLang="en-US" b="0" dirty="0" smtClean="0">
                <a:solidFill>
                  <a:schemeClr val="tx1"/>
                </a:solidFill>
                <a:latin typeface="+mn-ea"/>
                <a:ea typeface="+mn-ea"/>
                <a:cs typeface="Times New Roman" pitchFamily="18" charset="0"/>
              </a:rPr>
              <a:t>单项工程竣工结算汇总表可按表</a:t>
            </a:r>
            <a:r>
              <a:rPr kumimoji="0" lang="en-US" altLang="zh-CN" b="0" dirty="0" smtClean="0">
                <a:solidFill>
                  <a:schemeClr val="tx1"/>
                </a:solidFill>
                <a:latin typeface="+mn-ea"/>
                <a:ea typeface="+mn-ea"/>
                <a:cs typeface="Times New Roman" pitchFamily="18" charset="0"/>
              </a:rPr>
              <a:t>F.0.5</a:t>
            </a:r>
            <a:r>
              <a:rPr kumimoji="0" lang="zh-CN" altLang="en-US" b="0" dirty="0" smtClean="0">
                <a:solidFill>
                  <a:schemeClr val="tx1"/>
                </a:solidFill>
                <a:latin typeface="+mn-ea"/>
                <a:ea typeface="+mn-ea"/>
                <a:cs typeface="Times New Roman" pitchFamily="18" charset="0"/>
              </a:rPr>
              <a:t>编制。</a:t>
            </a:r>
          </a:p>
          <a:p>
            <a:endParaRPr kumimoji="0" lang="zh-CN" altLang="en-US" b="0" dirty="0" smtClean="0">
              <a:solidFill>
                <a:schemeClr val="tx1"/>
              </a:solidFill>
              <a:latin typeface="+mn-ea"/>
              <a:ea typeface="+mn-ea"/>
              <a:cs typeface="Times New Roman" pitchFamily="18" charset="0"/>
            </a:endParaRPr>
          </a:p>
        </p:txBody>
      </p:sp>
      <p:sp>
        <p:nvSpPr>
          <p:cNvPr id="13" name="Rectangle 1"/>
          <p:cNvSpPr>
            <a:spLocks noChangeArrowheads="1"/>
          </p:cNvSpPr>
          <p:nvPr/>
        </p:nvSpPr>
        <p:spPr bwMode="auto">
          <a:xfrm>
            <a:off x="3385030" y="1906778"/>
            <a:ext cx="3363081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kumimoji="0" lang="zh-CN" altLang="en-US" sz="1400" dirty="0" smtClean="0">
                <a:solidFill>
                  <a:schemeClr val="tx1"/>
                </a:solidFill>
                <a:latin typeface="+mn-ea"/>
                <a:ea typeface="+mn-ea"/>
                <a:cs typeface="宋体" pitchFamily="2" charset="-122"/>
              </a:rPr>
              <a:t>表</a:t>
            </a:r>
            <a:r>
              <a:rPr kumimoji="0" lang="en-US" altLang="zh-CN" sz="1400" dirty="0" smtClean="0">
                <a:solidFill>
                  <a:schemeClr val="tx1"/>
                </a:solidFill>
                <a:latin typeface="+mn-ea"/>
                <a:ea typeface="+mn-ea"/>
                <a:cs typeface="宋体" pitchFamily="2" charset="-122"/>
              </a:rPr>
              <a:t>F.0.5  </a:t>
            </a:r>
            <a:r>
              <a:rPr kumimoji="0" lang="zh-CN" altLang="en-US" sz="1400" dirty="0" smtClean="0">
                <a:solidFill>
                  <a:schemeClr val="tx1"/>
                </a:solidFill>
                <a:latin typeface="+mn-ea"/>
                <a:ea typeface="+mn-ea"/>
                <a:cs typeface="宋体" pitchFamily="2" charset="-122"/>
              </a:rPr>
              <a:t>单项工程竣工结算汇总表</a:t>
            </a:r>
          </a:p>
        </p:txBody>
      </p:sp>
      <p:sp>
        <p:nvSpPr>
          <p:cNvPr id="15" name="Rectangle 1"/>
          <p:cNvSpPr>
            <a:spLocks noChangeArrowheads="1"/>
          </p:cNvSpPr>
          <p:nvPr/>
        </p:nvSpPr>
        <p:spPr bwMode="auto">
          <a:xfrm>
            <a:off x="2461831" y="2214555"/>
            <a:ext cx="5209479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>
              <a:spcBef>
                <a:spcPct val="0"/>
              </a:spcBef>
            </a:pPr>
            <a:r>
              <a:rPr lang="zh-CN" altLang="en-US" sz="1000" dirty="0" smtClean="0">
                <a:solidFill>
                  <a:schemeClr val="tx1"/>
                </a:solidFill>
                <a:latin typeface="+mn-ea"/>
                <a:ea typeface="+mn-ea"/>
              </a:rPr>
              <a:t>工程名称</a:t>
            </a:r>
            <a:r>
              <a:rPr lang="en-US" sz="1000" dirty="0" smtClean="0">
                <a:solidFill>
                  <a:schemeClr val="tx1"/>
                </a:solidFill>
                <a:latin typeface="+mn-ea"/>
                <a:ea typeface="+mn-ea"/>
              </a:rPr>
              <a:t>: </a:t>
            </a:r>
            <a:r>
              <a:rPr kumimoji="0" lang="zh-CN" sz="10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ea typeface="+mn-ea"/>
                <a:cs typeface="Times New Roman" pitchFamily="18" charset="0"/>
              </a:rPr>
              <a:t>：</a:t>
            </a:r>
            <a:r>
              <a:rPr kumimoji="0" lang="en-US" altLang="zh-CN" sz="10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ea typeface="+mn-ea"/>
                <a:cs typeface="Times New Roman" pitchFamily="18" charset="0"/>
              </a:rPr>
              <a:t>                                                     </a:t>
            </a:r>
            <a:r>
              <a:rPr lang="zh-CN" altLang="en-US" sz="1000" dirty="0" smtClean="0">
                <a:solidFill>
                  <a:schemeClr val="tx1"/>
                </a:solidFill>
                <a:latin typeface="+mn-ea"/>
                <a:ea typeface="+mn-ea"/>
              </a:rPr>
              <a:t>第</a:t>
            </a:r>
            <a:r>
              <a:rPr lang="en-US" sz="1000" dirty="0" smtClean="0">
                <a:solidFill>
                  <a:schemeClr val="tx1"/>
                </a:solidFill>
                <a:latin typeface="+mn-ea"/>
                <a:ea typeface="+mn-ea"/>
              </a:rPr>
              <a:t>  </a:t>
            </a:r>
            <a:r>
              <a:rPr lang="zh-CN" altLang="en-US" sz="1000" dirty="0" smtClean="0">
                <a:solidFill>
                  <a:schemeClr val="tx1"/>
                </a:solidFill>
                <a:latin typeface="+mn-ea"/>
                <a:ea typeface="+mn-ea"/>
              </a:rPr>
              <a:t>页</a:t>
            </a:r>
            <a:r>
              <a:rPr lang="en-US" sz="1000" dirty="0" smtClean="0">
                <a:solidFill>
                  <a:schemeClr val="tx1"/>
                </a:solidFill>
                <a:latin typeface="+mn-ea"/>
                <a:ea typeface="+mn-ea"/>
              </a:rPr>
              <a:t>   </a:t>
            </a:r>
            <a:r>
              <a:rPr lang="zh-CN" altLang="en-US" sz="1000" dirty="0" smtClean="0">
                <a:solidFill>
                  <a:schemeClr val="tx1"/>
                </a:solidFill>
                <a:latin typeface="+mn-ea"/>
                <a:ea typeface="+mn-ea"/>
              </a:rPr>
              <a:t>共</a:t>
            </a:r>
            <a:r>
              <a:rPr lang="en-US" sz="1000" dirty="0" smtClean="0">
                <a:solidFill>
                  <a:schemeClr val="tx1"/>
                </a:solidFill>
                <a:latin typeface="+mn-ea"/>
                <a:ea typeface="+mn-ea"/>
              </a:rPr>
              <a:t>  </a:t>
            </a:r>
            <a:r>
              <a:rPr lang="zh-CN" altLang="en-US" sz="1000" dirty="0" smtClean="0">
                <a:solidFill>
                  <a:schemeClr val="tx1"/>
                </a:solidFill>
                <a:latin typeface="+mn-ea"/>
                <a:ea typeface="+mn-ea"/>
              </a:rPr>
              <a:t>页</a:t>
            </a:r>
            <a:endParaRPr kumimoji="0" lang="zh-CN" altLang="en-US" sz="18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n-ea"/>
              <a:ea typeface="+mn-ea"/>
              <a:cs typeface="宋体" pitchFamily="2" charset="-122"/>
            </a:endParaRPr>
          </a:p>
        </p:txBody>
      </p:sp>
      <p:graphicFrame>
        <p:nvGraphicFramePr>
          <p:cNvPr id="12" name="表格 11"/>
          <p:cNvGraphicFramePr>
            <a:graphicFrameLocks noGrp="1"/>
          </p:cNvGraphicFramePr>
          <p:nvPr/>
        </p:nvGraphicFramePr>
        <p:xfrm>
          <a:off x="1802404" y="2500306"/>
          <a:ext cx="6066734" cy="4000528"/>
        </p:xfrm>
        <a:graphic>
          <a:graphicData uri="http://schemas.openxmlformats.org/drawingml/2006/table">
            <a:tbl>
              <a:tblPr/>
              <a:tblGrid>
                <a:gridCol w="1306055"/>
                <a:gridCol w="2169978"/>
                <a:gridCol w="642323"/>
                <a:gridCol w="1306055"/>
                <a:gridCol w="642323"/>
              </a:tblGrid>
              <a:tr h="117609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00" b="1" kern="0" dirty="0">
                          <a:latin typeface="Times New Roman"/>
                          <a:ea typeface="宋体"/>
                          <a:cs typeface="宋体"/>
                        </a:rPr>
                        <a:t>序号</a:t>
                      </a:r>
                      <a:endParaRPr lang="zh-CN" sz="1000" b="1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3985" marR="339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00" b="1" kern="0" dirty="0">
                          <a:latin typeface="Times New Roman"/>
                          <a:ea typeface="宋体"/>
                          <a:cs typeface="宋体"/>
                        </a:rPr>
                        <a:t>单位工程名称</a:t>
                      </a:r>
                      <a:endParaRPr lang="zh-CN" sz="1000" b="1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3985" marR="339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00" b="1" kern="0" dirty="0">
                          <a:latin typeface="Times New Roman"/>
                          <a:ea typeface="宋体"/>
                          <a:cs typeface="宋体"/>
                        </a:rPr>
                        <a:t>金额</a:t>
                      </a:r>
                      <a:r>
                        <a:rPr lang="en-US" sz="1000" b="1" kern="0" dirty="0">
                          <a:latin typeface="Times New Roman"/>
                          <a:ea typeface="宋体"/>
                          <a:cs typeface="宋体"/>
                        </a:rPr>
                        <a:t>(</a:t>
                      </a:r>
                      <a:r>
                        <a:rPr lang="zh-CN" sz="1000" b="1" kern="0" dirty="0">
                          <a:latin typeface="Times New Roman"/>
                          <a:ea typeface="宋体"/>
                          <a:cs typeface="宋体"/>
                        </a:rPr>
                        <a:t>元</a:t>
                      </a:r>
                      <a:r>
                        <a:rPr lang="en-US" sz="1000" b="1" kern="0" dirty="0">
                          <a:latin typeface="Times New Roman"/>
                          <a:ea typeface="宋体"/>
                          <a:cs typeface="宋体"/>
                        </a:rPr>
                        <a:t>)</a:t>
                      </a:r>
                      <a:endParaRPr lang="zh-CN" sz="1000" b="1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3985" marR="339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00" b="1" kern="0" dirty="0">
                          <a:latin typeface="Times New Roman"/>
                          <a:ea typeface="宋体"/>
                          <a:cs typeface="宋体"/>
                        </a:rPr>
                        <a:t>其</a:t>
                      </a:r>
                      <a:r>
                        <a:rPr lang="en-US" sz="1000" b="1" kern="0" dirty="0">
                          <a:latin typeface="Times New Roman"/>
                          <a:ea typeface="宋体"/>
                          <a:cs typeface="宋体"/>
                        </a:rPr>
                        <a:t>    </a:t>
                      </a:r>
                      <a:r>
                        <a:rPr lang="zh-CN" sz="1000" b="1" kern="0" dirty="0">
                          <a:latin typeface="Times New Roman"/>
                          <a:ea typeface="宋体"/>
                          <a:cs typeface="宋体"/>
                        </a:rPr>
                        <a:t>中</a:t>
                      </a:r>
                      <a:endParaRPr lang="zh-CN" sz="1000" b="1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3985" marR="339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317033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00" b="1" kern="0" dirty="0">
                          <a:latin typeface="Times New Roman"/>
                          <a:ea typeface="宋体"/>
                          <a:cs typeface="宋体"/>
                        </a:rPr>
                        <a:t>安全文明施工费</a:t>
                      </a:r>
                      <a:r>
                        <a:rPr lang="en-US" sz="1000" b="1" kern="0" dirty="0">
                          <a:latin typeface="Times New Roman"/>
                          <a:ea typeface="宋体"/>
                          <a:cs typeface="宋体"/>
                        </a:rPr>
                        <a:t>(</a:t>
                      </a:r>
                      <a:r>
                        <a:rPr lang="zh-CN" sz="1000" b="1" kern="0" dirty="0">
                          <a:latin typeface="Times New Roman"/>
                          <a:ea typeface="宋体"/>
                          <a:cs typeface="宋体"/>
                        </a:rPr>
                        <a:t>元</a:t>
                      </a:r>
                      <a:r>
                        <a:rPr lang="en-US" sz="1000" b="1" kern="0" dirty="0">
                          <a:latin typeface="Times New Roman"/>
                          <a:ea typeface="宋体"/>
                          <a:cs typeface="宋体"/>
                        </a:rPr>
                        <a:t>)</a:t>
                      </a:r>
                      <a:endParaRPr lang="zh-CN" sz="1000" b="1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3985" marR="339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00" b="1" kern="0" dirty="0">
                          <a:latin typeface="Times New Roman"/>
                          <a:ea typeface="宋体"/>
                          <a:cs typeface="宋体"/>
                        </a:rPr>
                        <a:t>规费</a:t>
                      </a:r>
                      <a:r>
                        <a:rPr lang="en-US" sz="1000" b="1" kern="0" dirty="0">
                          <a:latin typeface="Times New Roman"/>
                          <a:ea typeface="宋体"/>
                          <a:cs typeface="宋体"/>
                        </a:rPr>
                        <a:t>(</a:t>
                      </a:r>
                      <a:r>
                        <a:rPr lang="zh-CN" sz="1000" b="1" kern="0" dirty="0">
                          <a:latin typeface="Times New Roman"/>
                          <a:ea typeface="宋体"/>
                          <a:cs typeface="宋体"/>
                        </a:rPr>
                        <a:t>元</a:t>
                      </a:r>
                      <a:r>
                        <a:rPr lang="en-US" sz="1000" b="1" kern="0" dirty="0">
                          <a:latin typeface="Times New Roman"/>
                          <a:ea typeface="宋体"/>
                          <a:cs typeface="宋体"/>
                        </a:rPr>
                        <a:t>)</a:t>
                      </a:r>
                      <a:endParaRPr lang="zh-CN" sz="1000" b="1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3985" marR="339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5218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3985" marR="339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3985" marR="339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3985" marR="339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3985" marR="339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3985" marR="339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5218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3985" marR="339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3985" marR="339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3985" marR="339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3985" marR="339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6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3985" marR="339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5218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3985" marR="339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3985" marR="339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3985" marR="339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3985" marR="339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3985" marR="339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5218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3985" marR="339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3985" marR="339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3985" marR="339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3985" marR="339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3985" marR="339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5218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6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3985" marR="339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3985" marR="339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3985" marR="339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3985" marR="339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3985" marR="339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5218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3985" marR="339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3985" marR="339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3985" marR="339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3985" marR="339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3985" marR="339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5218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3985" marR="339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3985" marR="339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3985" marR="339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3985" marR="339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3985" marR="339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5218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3985" marR="339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3985" marR="339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3985" marR="339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3985" marR="339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3985" marR="339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5218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3985" marR="339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3985" marR="339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3985" marR="339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3985" marR="339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3985" marR="339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5218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3985" marR="339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3985" marR="339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3985" marR="339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3985" marR="339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3985" marR="339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5218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3985" marR="339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3985" marR="339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3985" marR="339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3985" marR="339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3985" marR="339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5218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3985" marR="339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3985" marR="339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3985" marR="339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3985" marR="339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3985" marR="339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5218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3985" marR="339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3985" marR="339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3985" marR="339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3985" marR="339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3985" marR="339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5218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3985" marR="339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3985" marR="339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3985" marR="339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3985" marR="339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3985" marR="339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8043">
                <a:tc gridSpan="5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b="1" kern="0" dirty="0">
                          <a:latin typeface="宋体"/>
                          <a:ea typeface="宋体"/>
                          <a:cs typeface="宋体"/>
                        </a:rPr>
                        <a:t>    </a:t>
                      </a:r>
                      <a:r>
                        <a:rPr lang="en-US" sz="1000" b="1" kern="0" dirty="0" smtClean="0">
                          <a:latin typeface="宋体"/>
                          <a:ea typeface="宋体"/>
                          <a:cs typeface="宋体"/>
                        </a:rPr>
                        <a:t>       </a:t>
                      </a:r>
                      <a:r>
                        <a:rPr lang="zh-CN" sz="1000" b="1" kern="0" dirty="0" smtClean="0">
                          <a:latin typeface="Times New Roman"/>
                          <a:ea typeface="宋体"/>
                          <a:cs typeface="宋体"/>
                        </a:rPr>
                        <a:t>编制人：</a:t>
                      </a:r>
                      <a:r>
                        <a:rPr lang="en-US" sz="1000" b="1" kern="0" dirty="0" smtClean="0">
                          <a:latin typeface="Times New Roman"/>
                          <a:ea typeface="宋体"/>
                          <a:cs typeface="宋体"/>
                        </a:rPr>
                        <a:t>                                                </a:t>
                      </a:r>
                      <a:r>
                        <a:rPr lang="zh-CN" sz="1000" b="1" kern="0" dirty="0" smtClean="0">
                          <a:latin typeface="Times New Roman"/>
                          <a:ea typeface="宋体"/>
                          <a:cs typeface="宋体"/>
                        </a:rPr>
                        <a:t>审核</a:t>
                      </a:r>
                      <a:r>
                        <a:rPr lang="zh-CN" sz="1000" b="1" kern="0" dirty="0">
                          <a:latin typeface="Times New Roman"/>
                          <a:ea typeface="宋体"/>
                          <a:cs typeface="宋体"/>
                        </a:rPr>
                        <a:t>人：</a:t>
                      </a:r>
                      <a:r>
                        <a:rPr lang="en-US" sz="1000" b="1" kern="0" dirty="0">
                          <a:latin typeface="Times New Roman"/>
                          <a:ea typeface="宋体"/>
                          <a:cs typeface="宋体"/>
                        </a:rPr>
                        <a:t>                        </a:t>
                      </a:r>
                      <a:r>
                        <a:rPr lang="en-US" sz="1000" b="1" kern="0" dirty="0" smtClean="0">
                          <a:latin typeface="Times New Roman"/>
                          <a:ea typeface="宋体"/>
                          <a:cs typeface="宋体"/>
                        </a:rPr>
                        <a:t>                               </a:t>
                      </a:r>
                      <a:r>
                        <a:rPr lang="zh-CN" sz="1000" b="1" kern="0" dirty="0" smtClean="0">
                          <a:latin typeface="Times New Roman"/>
                          <a:ea typeface="宋体"/>
                          <a:cs typeface="宋体"/>
                        </a:rPr>
                        <a:t>审定</a:t>
                      </a:r>
                      <a:r>
                        <a:rPr lang="zh-CN" sz="1000" b="1" kern="0" dirty="0">
                          <a:latin typeface="Times New Roman"/>
                          <a:ea typeface="宋体"/>
                          <a:cs typeface="宋体"/>
                        </a:rPr>
                        <a:t>人：</a:t>
                      </a:r>
                      <a:endParaRPr lang="zh-CN" sz="1000" b="1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3985" marR="33985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4"/>
          <p:cNvGrpSpPr>
            <a:grpSpLocks/>
          </p:cNvGrpSpPr>
          <p:nvPr/>
        </p:nvGrpSpPr>
        <p:grpSpPr bwMode="auto">
          <a:xfrm>
            <a:off x="633046" y="422275"/>
            <a:ext cx="4868008" cy="642938"/>
            <a:chOff x="632383" y="422260"/>
            <a:chExt cx="4868311" cy="642941"/>
          </a:xfrm>
        </p:grpSpPr>
        <p:pic>
          <p:nvPicPr>
            <p:cNvPr id="74765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632383" y="422260"/>
              <a:ext cx="969760" cy="642941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</p:spPr>
        </p:pic>
        <p:sp>
          <p:nvSpPr>
            <p:cNvPr id="74766" name="TextBox 6"/>
            <p:cNvSpPr txBox="1">
              <a:spLocks noChangeArrowheads="1"/>
            </p:cNvSpPr>
            <p:nvPr/>
          </p:nvSpPr>
          <p:spPr bwMode="auto">
            <a:xfrm>
              <a:off x="1503067" y="430185"/>
              <a:ext cx="3926189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2400">
                  <a:solidFill>
                    <a:srgbClr val="1D8AC8"/>
                  </a:solidFill>
                  <a:latin typeface="华文新魏" pitchFamily="2" charset="-122"/>
                  <a:ea typeface="华文新魏" pitchFamily="2" charset="-122"/>
                </a:rPr>
                <a:t>中国建设工程造价管理协会</a:t>
              </a:r>
            </a:p>
          </p:txBody>
        </p:sp>
        <p:sp>
          <p:nvSpPr>
            <p:cNvPr id="8" name="矩形 7"/>
            <p:cNvSpPr/>
            <p:nvPr/>
          </p:nvSpPr>
          <p:spPr>
            <a:xfrm>
              <a:off x="1502876" y="1008051"/>
              <a:ext cx="3997818" cy="46037"/>
            </a:xfrm>
            <a:prstGeom prst="rect">
              <a:avLst/>
            </a:prstGeom>
            <a:solidFill>
              <a:srgbClr val="1D8AC8"/>
            </a:solidFill>
            <a:ln>
              <a:solidFill>
                <a:srgbClr val="1D8AC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rgbClr val="FF0000"/>
                </a:solidFill>
              </a:endParaRPr>
            </a:p>
          </p:txBody>
        </p:sp>
      </p:grpSp>
      <p:sp>
        <p:nvSpPr>
          <p:cNvPr id="9" name="同侧圆角矩形 4"/>
          <p:cNvSpPr/>
          <p:nvPr/>
        </p:nvSpPr>
        <p:spPr bwMode="auto">
          <a:xfrm>
            <a:off x="6879997" y="428605"/>
            <a:ext cx="1450741" cy="714359"/>
          </a:xfrm>
          <a:prstGeom prst="rect">
            <a:avLst/>
          </a:prstGeom>
          <a:ln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lIns="247650" tIns="123825" rIns="247650" bIns="123825" spcCol="1270" anchor="ctr"/>
          <a:lstStyle/>
          <a:p>
            <a:pPr>
              <a:defRPr/>
            </a:pPr>
            <a:r>
              <a:rPr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  附  录</a:t>
            </a:r>
            <a:endParaRPr lang="zh-CN" altLang="zh-CN" sz="2400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Rectangle 1"/>
          <p:cNvSpPr>
            <a:spLocks noChangeArrowheads="1"/>
          </p:cNvSpPr>
          <p:nvPr/>
        </p:nvSpPr>
        <p:spPr bwMode="auto">
          <a:xfrm>
            <a:off x="3121259" y="1071546"/>
            <a:ext cx="4615994" cy="6103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165048" rIns="91440" bIns="165048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kumimoji="0" lang="x-none" altLang="zh-CN" dirty="0" smtClean="0" bmk="_Toc385509759">
                <a:solidFill>
                  <a:schemeClr val="tx1"/>
                </a:solidFill>
                <a:latin typeface="Cambria" pitchFamily="18" charset="0"/>
                <a:cs typeface="宋体" pitchFamily="2" charset="-122"/>
              </a:rPr>
              <a:t>附录</a:t>
            </a:r>
            <a:r>
              <a:rPr kumimoji="0" lang="en-US" altLang="zh-CN" dirty="0" smtClean="0" bmk="_Toc385509759">
                <a:solidFill>
                  <a:schemeClr val="tx1"/>
                </a:solidFill>
                <a:latin typeface="Cambria" pitchFamily="18" charset="0"/>
                <a:cs typeface="宋体" pitchFamily="2" charset="-122"/>
              </a:rPr>
              <a:t>F</a:t>
            </a:r>
            <a:r>
              <a:rPr kumimoji="0" lang="x-none" altLang="zh-CN" dirty="0" smtClean="0" bmk="_Toc385509759">
                <a:solidFill>
                  <a:schemeClr val="tx1"/>
                </a:solidFill>
                <a:latin typeface="Cambria" pitchFamily="18" charset="0"/>
                <a:cs typeface="宋体" pitchFamily="2" charset="-122"/>
              </a:rPr>
              <a:t> </a:t>
            </a:r>
            <a:r>
              <a:rPr kumimoji="0" lang="en-US" altLang="zh-CN" dirty="0" smtClean="0" bmk="_Toc385509759">
                <a:solidFill>
                  <a:schemeClr val="tx1"/>
                </a:solidFill>
                <a:latin typeface="Cambria" pitchFamily="18" charset="0"/>
                <a:cs typeface="宋体" pitchFamily="2" charset="-122"/>
              </a:rPr>
              <a:t>  </a:t>
            </a:r>
            <a:r>
              <a:rPr kumimoji="0" lang="x-none" altLang="zh-CN" dirty="0" smtClean="0" bmk="_Toc385509759">
                <a:solidFill>
                  <a:schemeClr val="tx1"/>
                </a:solidFill>
                <a:latin typeface="Cambria" pitchFamily="18" charset="0"/>
                <a:cs typeface="宋体" pitchFamily="2" charset="-122"/>
              </a:rPr>
              <a:t>竣工结算成果文件的格式</a:t>
            </a:r>
            <a:endParaRPr kumimoji="0" lang="zh-CN" altLang="en-US" dirty="0" smtClean="0" bmk="_Toc385509759">
              <a:solidFill>
                <a:schemeClr val="tx1"/>
              </a:solidFill>
              <a:latin typeface="Cambria" pitchFamily="18" charset="0"/>
              <a:cs typeface="宋体" pitchFamily="2" charset="-122"/>
            </a:endParaRPr>
          </a:p>
        </p:txBody>
      </p:sp>
      <p:sp>
        <p:nvSpPr>
          <p:cNvPr id="567297" name="Rectangle 1"/>
          <p:cNvSpPr>
            <a:spLocks noChangeArrowheads="1"/>
          </p:cNvSpPr>
          <p:nvPr/>
        </p:nvSpPr>
        <p:spPr bwMode="auto">
          <a:xfrm>
            <a:off x="747319" y="1500175"/>
            <a:ext cx="7517476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kumimoji="0" lang="en-US" altLang="zh-CN" b="0" dirty="0" smtClean="0">
                <a:solidFill>
                  <a:schemeClr val="tx1"/>
                </a:solidFill>
                <a:latin typeface="+mn-ea"/>
                <a:ea typeface="+mn-ea"/>
                <a:cs typeface="Times New Roman" pitchFamily="18" charset="0"/>
              </a:rPr>
              <a:t>F.0.6 </a:t>
            </a:r>
            <a:r>
              <a:rPr kumimoji="0" lang="zh-CN" altLang="en-US" b="0" dirty="0" smtClean="0">
                <a:solidFill>
                  <a:schemeClr val="tx1"/>
                </a:solidFill>
                <a:latin typeface="+mn-ea"/>
                <a:ea typeface="+mn-ea"/>
                <a:cs typeface="Times New Roman" pitchFamily="18" charset="0"/>
              </a:rPr>
              <a:t>单位工程竣工结算汇总表可按表</a:t>
            </a:r>
            <a:r>
              <a:rPr kumimoji="0" lang="en-US" altLang="zh-CN" b="0" dirty="0" smtClean="0">
                <a:solidFill>
                  <a:schemeClr val="tx1"/>
                </a:solidFill>
                <a:latin typeface="+mn-ea"/>
                <a:ea typeface="+mn-ea"/>
                <a:cs typeface="Times New Roman" pitchFamily="18" charset="0"/>
              </a:rPr>
              <a:t>F.0.6</a:t>
            </a:r>
            <a:r>
              <a:rPr kumimoji="0" lang="zh-CN" altLang="en-US" b="0" dirty="0" smtClean="0">
                <a:solidFill>
                  <a:schemeClr val="tx1"/>
                </a:solidFill>
                <a:latin typeface="+mn-ea"/>
                <a:ea typeface="+mn-ea"/>
                <a:cs typeface="Times New Roman" pitchFamily="18" charset="0"/>
              </a:rPr>
              <a:t>编制。</a:t>
            </a:r>
          </a:p>
          <a:p>
            <a:endParaRPr kumimoji="0" lang="zh-CN" altLang="en-US" b="0" dirty="0" smtClean="0">
              <a:solidFill>
                <a:schemeClr val="tx1"/>
              </a:solidFill>
              <a:latin typeface="+mn-ea"/>
              <a:ea typeface="+mn-ea"/>
              <a:cs typeface="Times New Roman" pitchFamily="18" charset="0"/>
            </a:endParaRPr>
          </a:p>
          <a:p>
            <a:endParaRPr kumimoji="0" lang="zh-CN" altLang="en-US" b="0" dirty="0" smtClean="0">
              <a:solidFill>
                <a:schemeClr val="tx1"/>
              </a:solidFill>
              <a:latin typeface="+mn-ea"/>
              <a:ea typeface="+mn-ea"/>
              <a:cs typeface="Times New Roman" pitchFamily="18" charset="0"/>
            </a:endParaRPr>
          </a:p>
        </p:txBody>
      </p:sp>
      <p:sp>
        <p:nvSpPr>
          <p:cNvPr id="13" name="Rectangle 1"/>
          <p:cNvSpPr>
            <a:spLocks noChangeArrowheads="1"/>
          </p:cNvSpPr>
          <p:nvPr/>
        </p:nvSpPr>
        <p:spPr bwMode="auto">
          <a:xfrm>
            <a:off x="3385030" y="1906778"/>
            <a:ext cx="3363081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kumimoji="0" lang="zh-CN" altLang="en-US" sz="1400" dirty="0" smtClean="0">
                <a:solidFill>
                  <a:schemeClr val="tx1"/>
                </a:solidFill>
                <a:latin typeface="+mn-ea"/>
                <a:ea typeface="+mn-ea"/>
                <a:cs typeface="宋体" pitchFamily="2" charset="-122"/>
              </a:rPr>
              <a:t>表</a:t>
            </a:r>
            <a:r>
              <a:rPr kumimoji="0" lang="en-US" altLang="zh-CN" sz="1400" dirty="0" smtClean="0">
                <a:solidFill>
                  <a:schemeClr val="tx1"/>
                </a:solidFill>
                <a:latin typeface="+mn-ea"/>
                <a:cs typeface="宋体" pitchFamily="2" charset="-122"/>
              </a:rPr>
              <a:t>F.0.6  </a:t>
            </a:r>
            <a:r>
              <a:rPr kumimoji="0" lang="en-US" altLang="en-US" sz="1400" dirty="0" smtClean="0">
                <a:solidFill>
                  <a:schemeClr val="tx1"/>
                </a:solidFill>
                <a:latin typeface="+mn-ea"/>
                <a:ea typeface="+mn-ea"/>
                <a:cs typeface="宋体" pitchFamily="2" charset="-122"/>
              </a:rPr>
              <a:t> </a:t>
            </a:r>
            <a:r>
              <a:rPr kumimoji="0" lang="zh-CN" altLang="en-US" sz="1400" dirty="0" smtClean="0">
                <a:solidFill>
                  <a:schemeClr val="tx1"/>
                </a:solidFill>
                <a:latin typeface="+mn-ea"/>
                <a:ea typeface="+mn-ea"/>
                <a:cs typeface="宋体" pitchFamily="2" charset="-122"/>
              </a:rPr>
              <a:t>单位工程竣工结算汇总表</a:t>
            </a:r>
          </a:p>
        </p:txBody>
      </p:sp>
      <p:sp>
        <p:nvSpPr>
          <p:cNvPr id="15" name="Rectangle 1"/>
          <p:cNvSpPr>
            <a:spLocks noChangeArrowheads="1"/>
          </p:cNvSpPr>
          <p:nvPr/>
        </p:nvSpPr>
        <p:spPr bwMode="auto">
          <a:xfrm>
            <a:off x="1868346" y="2214555"/>
            <a:ext cx="580296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>
              <a:spcBef>
                <a:spcPct val="0"/>
              </a:spcBef>
            </a:pPr>
            <a:r>
              <a:rPr lang="zh-CN" altLang="en-US" sz="1000" dirty="0" smtClean="0">
                <a:solidFill>
                  <a:schemeClr val="tx1"/>
                </a:solidFill>
                <a:latin typeface="+mn-ea"/>
                <a:ea typeface="+mn-ea"/>
              </a:rPr>
              <a:t>工程名称</a:t>
            </a:r>
            <a:r>
              <a:rPr lang="en-US" sz="1000" dirty="0" smtClean="0">
                <a:solidFill>
                  <a:schemeClr val="tx1"/>
                </a:solidFill>
                <a:latin typeface="+mn-ea"/>
                <a:ea typeface="+mn-ea"/>
              </a:rPr>
              <a:t>: </a:t>
            </a:r>
            <a:r>
              <a:rPr kumimoji="0" lang="en-US" altLang="zh-CN" sz="10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ea typeface="+mn-ea"/>
                <a:cs typeface="Times New Roman" pitchFamily="18" charset="0"/>
              </a:rPr>
              <a:t>                              </a:t>
            </a:r>
            <a:r>
              <a:rPr lang="zh-CN" altLang="en-US" sz="1000" dirty="0" smtClean="0">
                <a:solidFill>
                  <a:schemeClr val="tx1"/>
                </a:solidFill>
                <a:latin typeface="+mn-ea"/>
                <a:ea typeface="+mn-ea"/>
              </a:rPr>
              <a:t>标段：</a:t>
            </a:r>
            <a:r>
              <a:rPr lang="en-US" altLang="zh-CN" sz="1000" dirty="0" smtClean="0">
                <a:solidFill>
                  <a:schemeClr val="tx1"/>
                </a:solidFill>
                <a:latin typeface="+mn-ea"/>
                <a:ea typeface="+mn-ea"/>
              </a:rPr>
              <a:t>                                  </a:t>
            </a:r>
            <a:r>
              <a:rPr lang="zh-CN" altLang="en-US" sz="1000" dirty="0" smtClean="0">
                <a:solidFill>
                  <a:schemeClr val="tx1"/>
                </a:solidFill>
                <a:latin typeface="+mn-ea"/>
                <a:ea typeface="+mn-ea"/>
              </a:rPr>
              <a:t>第</a:t>
            </a:r>
            <a:r>
              <a:rPr lang="en-US" altLang="en-US" sz="1000" dirty="0" smtClean="0">
                <a:solidFill>
                  <a:schemeClr val="tx1"/>
                </a:solidFill>
                <a:latin typeface="+mn-ea"/>
                <a:ea typeface="+mn-ea"/>
              </a:rPr>
              <a:t>  </a:t>
            </a:r>
            <a:r>
              <a:rPr lang="zh-CN" altLang="en-US" sz="1000" dirty="0" smtClean="0">
                <a:solidFill>
                  <a:schemeClr val="tx1"/>
                </a:solidFill>
                <a:latin typeface="+mn-ea"/>
                <a:ea typeface="+mn-ea"/>
              </a:rPr>
              <a:t>页</a:t>
            </a:r>
            <a:r>
              <a:rPr lang="en-US" altLang="en-US" sz="1000" dirty="0" smtClean="0">
                <a:solidFill>
                  <a:schemeClr val="tx1"/>
                </a:solidFill>
                <a:latin typeface="+mn-ea"/>
                <a:ea typeface="+mn-ea"/>
              </a:rPr>
              <a:t>   </a:t>
            </a:r>
            <a:r>
              <a:rPr lang="zh-CN" altLang="en-US" sz="1000" dirty="0" smtClean="0">
                <a:solidFill>
                  <a:schemeClr val="tx1"/>
                </a:solidFill>
                <a:latin typeface="+mn-ea"/>
                <a:ea typeface="+mn-ea"/>
              </a:rPr>
              <a:t>共</a:t>
            </a:r>
            <a:r>
              <a:rPr lang="en-US" altLang="en-US" sz="1000" dirty="0" smtClean="0">
                <a:solidFill>
                  <a:schemeClr val="tx1"/>
                </a:solidFill>
                <a:latin typeface="+mn-ea"/>
                <a:ea typeface="+mn-ea"/>
              </a:rPr>
              <a:t>  </a:t>
            </a:r>
            <a:r>
              <a:rPr lang="zh-CN" altLang="en-US" sz="1000" dirty="0" smtClean="0">
                <a:solidFill>
                  <a:schemeClr val="tx1"/>
                </a:solidFill>
                <a:latin typeface="+mn-ea"/>
                <a:ea typeface="+mn-ea"/>
              </a:rPr>
              <a:t>页</a:t>
            </a:r>
          </a:p>
        </p:txBody>
      </p:sp>
      <p:graphicFrame>
        <p:nvGraphicFramePr>
          <p:cNvPr id="14" name="表格 13"/>
          <p:cNvGraphicFramePr>
            <a:graphicFrameLocks noGrp="1"/>
          </p:cNvGraphicFramePr>
          <p:nvPr/>
        </p:nvGraphicFramePr>
        <p:xfrm>
          <a:off x="1472690" y="2500308"/>
          <a:ext cx="6594277" cy="4182860"/>
        </p:xfrm>
        <a:graphic>
          <a:graphicData uri="http://schemas.openxmlformats.org/drawingml/2006/table">
            <a:tbl>
              <a:tblPr/>
              <a:tblGrid>
                <a:gridCol w="882915"/>
                <a:gridCol w="4235237"/>
                <a:gridCol w="1476125"/>
              </a:tblGrid>
              <a:tr h="19390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00" b="1" kern="0" dirty="0">
                          <a:latin typeface="Times New Roman"/>
                          <a:ea typeface="宋体"/>
                          <a:cs typeface="宋体"/>
                        </a:rPr>
                        <a:t>序号</a:t>
                      </a:r>
                      <a:endParaRPr lang="zh-CN" sz="1000" b="1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3289" marR="332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00" b="1" kern="0" dirty="0">
                          <a:latin typeface="Times New Roman"/>
                          <a:ea typeface="宋体"/>
                          <a:cs typeface="宋体"/>
                        </a:rPr>
                        <a:t>汇 总 内 容</a:t>
                      </a:r>
                      <a:endParaRPr lang="zh-CN" sz="1000" b="1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3289" marR="332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00" b="1" kern="0" dirty="0">
                          <a:latin typeface="Times New Roman"/>
                          <a:ea typeface="宋体"/>
                          <a:cs typeface="宋体"/>
                        </a:rPr>
                        <a:t>金额（元）</a:t>
                      </a:r>
                      <a:endParaRPr lang="zh-CN" sz="1000" b="1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3289" marR="332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390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latin typeface="宋体"/>
                          <a:ea typeface="宋体"/>
                          <a:cs typeface="宋体"/>
                        </a:rPr>
                        <a:t>1</a:t>
                      </a: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3289" marR="332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000" kern="0" dirty="0">
                          <a:latin typeface="Times New Roman"/>
                          <a:ea typeface="宋体"/>
                          <a:cs typeface="宋体"/>
                        </a:rPr>
                        <a:t>分部分项工程</a:t>
                      </a: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3289" marR="332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kern="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33289" marR="332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390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0">
                          <a:latin typeface="宋体"/>
                          <a:ea typeface="宋体"/>
                          <a:cs typeface="宋体"/>
                        </a:rPr>
                        <a:t>1.1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3289" marR="332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kern="0" dirty="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33289" marR="332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kern="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33289" marR="332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390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0">
                          <a:latin typeface="宋体"/>
                          <a:ea typeface="宋体"/>
                          <a:cs typeface="宋体"/>
                        </a:rPr>
                        <a:t>1.2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3289" marR="332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kern="0" dirty="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33289" marR="332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kern="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33289" marR="332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390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0">
                          <a:latin typeface="宋体"/>
                          <a:ea typeface="宋体"/>
                          <a:cs typeface="宋体"/>
                        </a:rPr>
                        <a:t>1.3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3289" marR="332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kern="0" dirty="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33289" marR="332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kern="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33289" marR="332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390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0">
                          <a:latin typeface="宋体"/>
                          <a:ea typeface="宋体"/>
                          <a:cs typeface="宋体"/>
                        </a:rPr>
                        <a:t>1.4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3289" marR="332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kern="0" dirty="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33289" marR="332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kern="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33289" marR="332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390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0">
                          <a:latin typeface="宋体"/>
                          <a:ea typeface="宋体"/>
                          <a:cs typeface="宋体"/>
                        </a:rPr>
                        <a:t>1.5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3289" marR="332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kern="0" dirty="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33289" marR="332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kern="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33289" marR="332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390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kern="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33289" marR="332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000" kern="0" dirty="0">
                          <a:latin typeface="Times New Roman"/>
                          <a:ea typeface="宋体"/>
                          <a:cs typeface="宋体"/>
                        </a:rPr>
                        <a:t>…</a:t>
                      </a: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3289" marR="332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kern="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33289" marR="332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390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0">
                          <a:latin typeface="宋体"/>
                          <a:ea typeface="宋体"/>
                          <a:cs typeface="宋体"/>
                        </a:rPr>
                        <a:t>2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3289" marR="332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000" kern="0" dirty="0">
                          <a:latin typeface="Times New Roman"/>
                          <a:ea typeface="宋体"/>
                          <a:cs typeface="宋体"/>
                        </a:rPr>
                        <a:t>措施项目</a:t>
                      </a: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3289" marR="332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kern="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33289" marR="332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390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0">
                          <a:latin typeface="宋体"/>
                          <a:ea typeface="宋体"/>
                          <a:cs typeface="宋体"/>
                        </a:rPr>
                        <a:t>2.1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3289" marR="332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000" kern="0" dirty="0">
                          <a:latin typeface="Times New Roman"/>
                          <a:ea typeface="宋体"/>
                          <a:cs typeface="宋体"/>
                        </a:rPr>
                        <a:t>安全文明施工费</a:t>
                      </a: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3289" marR="332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kern="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33289" marR="332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390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kern="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33289" marR="332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latin typeface="宋体"/>
                          <a:ea typeface="宋体"/>
                          <a:cs typeface="宋体"/>
                        </a:rPr>
                        <a:t>…</a:t>
                      </a: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3289" marR="332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kern="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33289" marR="332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390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0">
                          <a:latin typeface="宋体"/>
                          <a:ea typeface="宋体"/>
                          <a:cs typeface="宋体"/>
                        </a:rPr>
                        <a:t>3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3289" marR="332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000" kern="0" dirty="0">
                          <a:latin typeface="Times New Roman"/>
                          <a:ea typeface="宋体"/>
                          <a:cs typeface="宋体"/>
                        </a:rPr>
                        <a:t>其他项目</a:t>
                      </a: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3289" marR="332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kern="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33289" marR="332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390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0">
                          <a:latin typeface="宋体"/>
                          <a:ea typeface="宋体"/>
                          <a:cs typeface="宋体"/>
                        </a:rPr>
                        <a:t>3.1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3289" marR="332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000" kern="0" dirty="0">
                          <a:latin typeface="Times New Roman"/>
                          <a:ea typeface="宋体"/>
                          <a:cs typeface="宋体"/>
                        </a:rPr>
                        <a:t>专业工程结算价</a:t>
                      </a: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3289" marR="332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kern="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33289" marR="332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390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0">
                          <a:latin typeface="宋体"/>
                          <a:ea typeface="宋体"/>
                          <a:cs typeface="宋体"/>
                        </a:rPr>
                        <a:t>3.2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3289" marR="332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000" kern="0" dirty="0">
                          <a:latin typeface="Times New Roman"/>
                          <a:ea typeface="宋体"/>
                          <a:cs typeface="宋体"/>
                        </a:rPr>
                        <a:t>计日工</a:t>
                      </a: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3289" marR="332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kern="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33289" marR="332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390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0">
                          <a:latin typeface="宋体"/>
                          <a:ea typeface="宋体"/>
                          <a:cs typeface="宋体"/>
                        </a:rPr>
                        <a:t>3.3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3289" marR="332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000" kern="0" dirty="0">
                          <a:latin typeface="Times New Roman"/>
                          <a:ea typeface="宋体"/>
                          <a:cs typeface="宋体"/>
                        </a:rPr>
                        <a:t>总承包服务费</a:t>
                      </a: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3289" marR="332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kern="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33289" marR="332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390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0">
                          <a:latin typeface="宋体"/>
                          <a:ea typeface="宋体"/>
                          <a:cs typeface="宋体"/>
                        </a:rPr>
                        <a:t>3.4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3289" marR="332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000" kern="0" dirty="0">
                          <a:latin typeface="Times New Roman"/>
                          <a:ea typeface="宋体"/>
                          <a:cs typeface="宋体"/>
                        </a:rPr>
                        <a:t>索赔及现场签证</a:t>
                      </a: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3289" marR="332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kern="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33289" marR="332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390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kern="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33289" marR="332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latin typeface="宋体"/>
                          <a:ea typeface="宋体"/>
                          <a:cs typeface="宋体"/>
                        </a:rPr>
                        <a:t>…</a:t>
                      </a: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3289" marR="332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kern="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33289" marR="332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390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kern="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33289" marR="332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33289" marR="332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kern="0" dirty="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33289" marR="332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390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kern="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33289" marR="332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33289" marR="332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kern="0" dirty="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33289" marR="332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3903">
                <a:tc gridSpan="2">
                  <a:txBody>
                    <a:bodyPr/>
                    <a:lstStyle/>
                    <a:p>
                      <a:pPr indent="152400" algn="just">
                        <a:spcAft>
                          <a:spcPts val="0"/>
                        </a:spcAft>
                      </a:pPr>
                      <a:r>
                        <a:rPr lang="zh-CN" sz="1000" kern="0" dirty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  <a:cs typeface="宋体"/>
                        </a:rPr>
                        <a:t>竣工结算总价合计</a:t>
                      </a:r>
                      <a:r>
                        <a:rPr lang="en-US" sz="1000" kern="0" dirty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  <a:cs typeface="宋体"/>
                        </a:rPr>
                        <a:t>=1+2+3</a:t>
                      </a:r>
                      <a:endParaRPr lang="zh-CN" sz="1000" kern="0" dirty="0">
                        <a:solidFill>
                          <a:schemeClr val="tx1"/>
                        </a:solidFill>
                        <a:latin typeface="Times New Roman"/>
                        <a:ea typeface="宋体"/>
                        <a:cs typeface="宋体"/>
                      </a:endParaRPr>
                    </a:p>
                  </a:txBody>
                  <a:tcPr marL="33289" marR="332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kern="0" dirty="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33289" marR="332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3903">
                <a:tc gridSpan="3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  <a:cs typeface="宋体"/>
                        </a:rPr>
                        <a:t>    </a:t>
                      </a:r>
                      <a:endParaRPr lang="en-US" sz="1000" kern="0" dirty="0" smtClean="0">
                        <a:solidFill>
                          <a:schemeClr val="tx1"/>
                        </a:solidFill>
                        <a:latin typeface="Times New Roman"/>
                        <a:ea typeface="宋体"/>
                        <a:cs typeface="宋体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altLang="zh-CN" sz="1000" kern="0" dirty="0" smtClean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  <a:cs typeface="宋体"/>
                        </a:rPr>
                        <a:t>          </a:t>
                      </a:r>
                      <a:r>
                        <a:rPr lang="zh-CN" sz="1000" kern="0" dirty="0" smtClean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  <a:cs typeface="宋体"/>
                        </a:rPr>
                        <a:t>编制</a:t>
                      </a:r>
                      <a:r>
                        <a:rPr lang="zh-CN" sz="1000" kern="0" dirty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  <a:cs typeface="宋体"/>
                        </a:rPr>
                        <a:t>人：</a:t>
                      </a:r>
                      <a:r>
                        <a:rPr lang="en-US" sz="1000" kern="0" dirty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  <a:cs typeface="宋体"/>
                        </a:rPr>
                        <a:t>                  </a:t>
                      </a:r>
                      <a:r>
                        <a:rPr lang="en-US" sz="1000" kern="0" dirty="0" smtClean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  <a:cs typeface="宋体"/>
                        </a:rPr>
                        <a:t>                                            </a:t>
                      </a:r>
                      <a:r>
                        <a:rPr lang="zh-CN" sz="1000" kern="0" dirty="0" smtClean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  <a:cs typeface="宋体"/>
                        </a:rPr>
                        <a:t>审核</a:t>
                      </a:r>
                      <a:r>
                        <a:rPr lang="zh-CN" sz="1000" kern="0" dirty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  <a:cs typeface="宋体"/>
                        </a:rPr>
                        <a:t>人：</a:t>
                      </a:r>
                      <a:r>
                        <a:rPr lang="en-US" sz="1000" kern="0" dirty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  <a:cs typeface="宋体"/>
                        </a:rPr>
                        <a:t>                        </a:t>
                      </a:r>
                      <a:r>
                        <a:rPr lang="en-US" sz="1000" kern="0" dirty="0" smtClean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  <a:cs typeface="宋体"/>
                        </a:rPr>
                        <a:t>                                           </a:t>
                      </a:r>
                      <a:r>
                        <a:rPr lang="zh-CN" sz="1000" kern="0" dirty="0" smtClean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  <a:cs typeface="宋体"/>
                        </a:rPr>
                        <a:t>审定</a:t>
                      </a:r>
                      <a:r>
                        <a:rPr lang="zh-CN" sz="1000" kern="0" dirty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  <a:cs typeface="宋体"/>
                        </a:rPr>
                        <a:t>人：</a:t>
                      </a:r>
                    </a:p>
                  </a:txBody>
                  <a:tcPr marL="33289" marR="33289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4"/>
          <p:cNvGrpSpPr>
            <a:grpSpLocks/>
          </p:cNvGrpSpPr>
          <p:nvPr/>
        </p:nvGrpSpPr>
        <p:grpSpPr bwMode="auto">
          <a:xfrm>
            <a:off x="633046" y="422275"/>
            <a:ext cx="4868008" cy="642938"/>
            <a:chOff x="632383" y="422260"/>
            <a:chExt cx="4868311" cy="642941"/>
          </a:xfrm>
        </p:grpSpPr>
        <p:pic>
          <p:nvPicPr>
            <p:cNvPr id="74765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632383" y="422260"/>
              <a:ext cx="969760" cy="642941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</p:spPr>
        </p:pic>
        <p:sp>
          <p:nvSpPr>
            <p:cNvPr id="74766" name="TextBox 6"/>
            <p:cNvSpPr txBox="1">
              <a:spLocks noChangeArrowheads="1"/>
            </p:cNvSpPr>
            <p:nvPr/>
          </p:nvSpPr>
          <p:spPr bwMode="auto">
            <a:xfrm>
              <a:off x="1503067" y="430185"/>
              <a:ext cx="3926189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2400">
                  <a:solidFill>
                    <a:srgbClr val="1D8AC8"/>
                  </a:solidFill>
                  <a:latin typeface="华文新魏" pitchFamily="2" charset="-122"/>
                  <a:ea typeface="华文新魏" pitchFamily="2" charset="-122"/>
                </a:rPr>
                <a:t>中国建设工程造价管理协会</a:t>
              </a:r>
            </a:p>
          </p:txBody>
        </p:sp>
        <p:sp>
          <p:nvSpPr>
            <p:cNvPr id="8" name="矩形 7"/>
            <p:cNvSpPr/>
            <p:nvPr/>
          </p:nvSpPr>
          <p:spPr>
            <a:xfrm>
              <a:off x="1502876" y="1008051"/>
              <a:ext cx="3997818" cy="46037"/>
            </a:xfrm>
            <a:prstGeom prst="rect">
              <a:avLst/>
            </a:prstGeom>
            <a:solidFill>
              <a:srgbClr val="1D8AC8"/>
            </a:solidFill>
            <a:ln>
              <a:solidFill>
                <a:srgbClr val="1D8AC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rgbClr val="FF0000"/>
                </a:solidFill>
              </a:endParaRPr>
            </a:p>
          </p:txBody>
        </p:sp>
      </p:grpSp>
      <p:sp>
        <p:nvSpPr>
          <p:cNvPr id="9" name="同侧圆角矩形 4"/>
          <p:cNvSpPr/>
          <p:nvPr/>
        </p:nvSpPr>
        <p:spPr bwMode="auto">
          <a:xfrm>
            <a:off x="6879997" y="428605"/>
            <a:ext cx="1450741" cy="714359"/>
          </a:xfrm>
          <a:prstGeom prst="rect">
            <a:avLst/>
          </a:prstGeom>
          <a:ln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lIns="247650" tIns="123825" rIns="247650" bIns="123825" spcCol="1270" anchor="ctr"/>
          <a:lstStyle/>
          <a:p>
            <a:pPr>
              <a:defRPr/>
            </a:pPr>
            <a:r>
              <a:rPr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  附  录</a:t>
            </a:r>
            <a:endParaRPr lang="zh-CN" altLang="zh-CN" sz="2400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Rectangle 1"/>
          <p:cNvSpPr>
            <a:spLocks noChangeArrowheads="1"/>
          </p:cNvSpPr>
          <p:nvPr/>
        </p:nvSpPr>
        <p:spPr bwMode="auto">
          <a:xfrm>
            <a:off x="3121259" y="1071546"/>
            <a:ext cx="4615994" cy="6103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165048" rIns="91440" bIns="165048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kumimoji="0" lang="x-none" altLang="zh-CN" dirty="0" smtClean="0" bmk="_Toc385509759">
                <a:solidFill>
                  <a:schemeClr val="tx1"/>
                </a:solidFill>
                <a:latin typeface="Cambria" pitchFamily="18" charset="0"/>
                <a:cs typeface="宋体" pitchFamily="2" charset="-122"/>
              </a:rPr>
              <a:t>附录</a:t>
            </a:r>
            <a:r>
              <a:rPr kumimoji="0" lang="en-US" altLang="zh-CN" dirty="0" smtClean="0" bmk="_Toc385509759">
                <a:solidFill>
                  <a:schemeClr val="tx1"/>
                </a:solidFill>
                <a:latin typeface="Cambria" pitchFamily="18" charset="0"/>
                <a:cs typeface="宋体" pitchFamily="2" charset="-122"/>
              </a:rPr>
              <a:t>F</a:t>
            </a:r>
            <a:r>
              <a:rPr kumimoji="0" lang="x-none" altLang="zh-CN" dirty="0" smtClean="0" bmk="_Toc385509759">
                <a:solidFill>
                  <a:schemeClr val="tx1"/>
                </a:solidFill>
                <a:latin typeface="Cambria" pitchFamily="18" charset="0"/>
                <a:cs typeface="宋体" pitchFamily="2" charset="-122"/>
              </a:rPr>
              <a:t> </a:t>
            </a:r>
            <a:r>
              <a:rPr kumimoji="0" lang="en-US" altLang="zh-CN" dirty="0" smtClean="0" bmk="_Toc385509759">
                <a:solidFill>
                  <a:schemeClr val="tx1"/>
                </a:solidFill>
                <a:latin typeface="Cambria" pitchFamily="18" charset="0"/>
                <a:cs typeface="宋体" pitchFamily="2" charset="-122"/>
              </a:rPr>
              <a:t>  </a:t>
            </a:r>
            <a:r>
              <a:rPr kumimoji="0" lang="x-none" altLang="zh-CN" dirty="0" smtClean="0" bmk="_Toc385509759">
                <a:solidFill>
                  <a:schemeClr val="tx1"/>
                </a:solidFill>
                <a:latin typeface="Cambria" pitchFamily="18" charset="0"/>
                <a:cs typeface="宋体" pitchFamily="2" charset="-122"/>
              </a:rPr>
              <a:t>竣工结算成果文件的格式</a:t>
            </a:r>
            <a:endParaRPr kumimoji="0" lang="zh-CN" altLang="en-US" dirty="0" smtClean="0" bmk="_Toc385509759">
              <a:solidFill>
                <a:schemeClr val="tx1"/>
              </a:solidFill>
              <a:latin typeface="Cambria" pitchFamily="18" charset="0"/>
              <a:cs typeface="宋体" pitchFamily="2" charset="-122"/>
            </a:endParaRPr>
          </a:p>
        </p:txBody>
      </p:sp>
      <p:sp>
        <p:nvSpPr>
          <p:cNvPr id="567297" name="Rectangle 1"/>
          <p:cNvSpPr>
            <a:spLocks noChangeArrowheads="1"/>
          </p:cNvSpPr>
          <p:nvPr/>
        </p:nvSpPr>
        <p:spPr bwMode="auto">
          <a:xfrm>
            <a:off x="747319" y="1500174"/>
            <a:ext cx="7517476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kumimoji="0" lang="en-US" altLang="zh-CN" b="0" dirty="0" smtClean="0">
                <a:solidFill>
                  <a:schemeClr val="tx1"/>
                </a:solidFill>
                <a:latin typeface="+mn-ea"/>
                <a:ea typeface="+mn-ea"/>
                <a:cs typeface="Times New Roman" pitchFamily="18" charset="0"/>
              </a:rPr>
              <a:t>F.0.7 </a:t>
            </a:r>
            <a:r>
              <a:rPr kumimoji="0" lang="zh-CN" altLang="en-US" b="0" dirty="0" smtClean="0">
                <a:solidFill>
                  <a:schemeClr val="tx1"/>
                </a:solidFill>
                <a:latin typeface="+mn-ea"/>
                <a:ea typeface="+mn-ea"/>
                <a:cs typeface="Times New Roman" pitchFamily="18" charset="0"/>
              </a:rPr>
              <a:t>分部分项工程和单价措施项目清单与计价表可按表</a:t>
            </a:r>
            <a:r>
              <a:rPr kumimoji="0" lang="en-US" altLang="zh-CN" b="0" dirty="0" smtClean="0">
                <a:solidFill>
                  <a:schemeClr val="tx1"/>
                </a:solidFill>
                <a:latin typeface="+mn-ea"/>
                <a:ea typeface="+mn-ea"/>
                <a:cs typeface="Times New Roman" pitchFamily="18" charset="0"/>
              </a:rPr>
              <a:t>F.0.7</a:t>
            </a:r>
            <a:r>
              <a:rPr kumimoji="0" lang="zh-CN" altLang="en-US" b="0" dirty="0" smtClean="0">
                <a:solidFill>
                  <a:schemeClr val="tx1"/>
                </a:solidFill>
                <a:latin typeface="+mn-ea"/>
                <a:ea typeface="+mn-ea"/>
                <a:cs typeface="Times New Roman" pitchFamily="18" charset="0"/>
              </a:rPr>
              <a:t>编制。</a:t>
            </a:r>
          </a:p>
          <a:p>
            <a:endParaRPr kumimoji="0" lang="zh-CN" altLang="en-US" b="0" dirty="0" smtClean="0">
              <a:solidFill>
                <a:schemeClr val="tx1"/>
              </a:solidFill>
              <a:latin typeface="+mn-ea"/>
              <a:ea typeface="+mn-ea"/>
              <a:cs typeface="Times New Roman" pitchFamily="18" charset="0"/>
            </a:endParaRPr>
          </a:p>
        </p:txBody>
      </p:sp>
      <p:sp>
        <p:nvSpPr>
          <p:cNvPr id="13" name="Rectangle 1"/>
          <p:cNvSpPr>
            <a:spLocks noChangeArrowheads="1"/>
          </p:cNvSpPr>
          <p:nvPr/>
        </p:nvSpPr>
        <p:spPr bwMode="auto">
          <a:xfrm>
            <a:off x="2923431" y="1906778"/>
            <a:ext cx="4945708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kumimoji="0" lang="zh-CN" altLang="en-US" sz="1400" dirty="0" smtClean="0">
                <a:solidFill>
                  <a:schemeClr val="tx1"/>
                </a:solidFill>
                <a:latin typeface="+mn-ea"/>
                <a:ea typeface="+mn-ea"/>
                <a:cs typeface="宋体" pitchFamily="2" charset="-122"/>
              </a:rPr>
              <a:t>表</a:t>
            </a:r>
            <a:r>
              <a:rPr kumimoji="0" lang="en-US" altLang="zh-CN" sz="1400" dirty="0" smtClean="0">
                <a:solidFill>
                  <a:schemeClr val="tx1"/>
                </a:solidFill>
                <a:latin typeface="+mn-ea"/>
                <a:cs typeface="宋体" pitchFamily="2" charset="-122"/>
              </a:rPr>
              <a:t>F.0.7</a:t>
            </a:r>
            <a:r>
              <a:rPr kumimoji="0" lang="en-US" altLang="en-US" sz="1400" dirty="0" smtClean="0">
                <a:solidFill>
                  <a:schemeClr val="tx1"/>
                </a:solidFill>
                <a:latin typeface="+mn-ea"/>
                <a:ea typeface="+mn-ea"/>
                <a:cs typeface="宋体" pitchFamily="2" charset="-122"/>
              </a:rPr>
              <a:t>    </a:t>
            </a:r>
            <a:r>
              <a:rPr kumimoji="0" lang="zh-CN" altLang="en-US" sz="1400" dirty="0" smtClean="0">
                <a:solidFill>
                  <a:schemeClr val="tx1"/>
                </a:solidFill>
                <a:latin typeface="+mn-ea"/>
                <a:ea typeface="+mn-ea"/>
                <a:cs typeface="宋体" pitchFamily="2" charset="-122"/>
              </a:rPr>
              <a:t>分部分项工程和单价措施项目清单与计价表</a:t>
            </a:r>
          </a:p>
        </p:txBody>
      </p:sp>
      <p:sp>
        <p:nvSpPr>
          <p:cNvPr id="15" name="Rectangle 1"/>
          <p:cNvSpPr>
            <a:spLocks noChangeArrowheads="1"/>
          </p:cNvSpPr>
          <p:nvPr/>
        </p:nvSpPr>
        <p:spPr bwMode="auto">
          <a:xfrm>
            <a:off x="1868346" y="2325524"/>
            <a:ext cx="580296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>
              <a:spcBef>
                <a:spcPct val="0"/>
              </a:spcBef>
            </a:pPr>
            <a:r>
              <a:rPr lang="zh-CN" altLang="en-US" sz="1000" dirty="0" smtClean="0">
                <a:solidFill>
                  <a:schemeClr val="tx1"/>
                </a:solidFill>
                <a:latin typeface="+mn-ea"/>
                <a:ea typeface="+mn-ea"/>
              </a:rPr>
              <a:t>工程名称</a:t>
            </a:r>
            <a:r>
              <a:rPr lang="en-US" sz="1000" dirty="0" smtClean="0">
                <a:solidFill>
                  <a:schemeClr val="tx1"/>
                </a:solidFill>
                <a:latin typeface="+mn-ea"/>
                <a:ea typeface="+mn-ea"/>
              </a:rPr>
              <a:t>: </a:t>
            </a:r>
            <a:r>
              <a:rPr kumimoji="0" lang="en-US" altLang="zh-CN" sz="10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ea typeface="+mn-ea"/>
                <a:cs typeface="Times New Roman" pitchFamily="18" charset="0"/>
              </a:rPr>
              <a:t>                              </a:t>
            </a:r>
            <a:r>
              <a:rPr lang="zh-CN" altLang="en-US" sz="1000" dirty="0" smtClean="0">
                <a:solidFill>
                  <a:schemeClr val="tx1"/>
                </a:solidFill>
                <a:latin typeface="+mn-ea"/>
                <a:ea typeface="+mn-ea"/>
              </a:rPr>
              <a:t>标段：</a:t>
            </a:r>
            <a:r>
              <a:rPr lang="en-US" altLang="zh-CN" sz="1000" dirty="0" smtClean="0">
                <a:solidFill>
                  <a:schemeClr val="tx1"/>
                </a:solidFill>
                <a:latin typeface="+mn-ea"/>
                <a:ea typeface="+mn-ea"/>
              </a:rPr>
              <a:t>                                  </a:t>
            </a:r>
            <a:r>
              <a:rPr lang="zh-CN" altLang="en-US" sz="1000" dirty="0" smtClean="0">
                <a:solidFill>
                  <a:schemeClr val="tx1"/>
                </a:solidFill>
                <a:latin typeface="+mn-ea"/>
                <a:ea typeface="+mn-ea"/>
              </a:rPr>
              <a:t>第</a:t>
            </a:r>
            <a:r>
              <a:rPr lang="en-US" altLang="en-US" sz="1000" dirty="0" smtClean="0">
                <a:solidFill>
                  <a:schemeClr val="tx1"/>
                </a:solidFill>
                <a:latin typeface="+mn-ea"/>
                <a:ea typeface="+mn-ea"/>
              </a:rPr>
              <a:t>  </a:t>
            </a:r>
            <a:r>
              <a:rPr lang="zh-CN" altLang="en-US" sz="1000" dirty="0" smtClean="0">
                <a:solidFill>
                  <a:schemeClr val="tx1"/>
                </a:solidFill>
                <a:latin typeface="+mn-ea"/>
                <a:ea typeface="+mn-ea"/>
              </a:rPr>
              <a:t>页</a:t>
            </a:r>
            <a:r>
              <a:rPr lang="en-US" altLang="en-US" sz="1000" dirty="0" smtClean="0">
                <a:solidFill>
                  <a:schemeClr val="tx1"/>
                </a:solidFill>
                <a:latin typeface="+mn-ea"/>
                <a:ea typeface="+mn-ea"/>
              </a:rPr>
              <a:t>   </a:t>
            </a:r>
            <a:r>
              <a:rPr lang="zh-CN" altLang="en-US" sz="1000" dirty="0" smtClean="0">
                <a:solidFill>
                  <a:schemeClr val="tx1"/>
                </a:solidFill>
                <a:latin typeface="+mn-ea"/>
                <a:ea typeface="+mn-ea"/>
              </a:rPr>
              <a:t>共</a:t>
            </a:r>
            <a:r>
              <a:rPr lang="en-US" altLang="en-US" sz="1000" dirty="0" smtClean="0">
                <a:solidFill>
                  <a:schemeClr val="tx1"/>
                </a:solidFill>
                <a:latin typeface="+mn-ea"/>
                <a:ea typeface="+mn-ea"/>
              </a:rPr>
              <a:t>  </a:t>
            </a:r>
            <a:r>
              <a:rPr lang="zh-CN" altLang="en-US" sz="1000" dirty="0" smtClean="0">
                <a:solidFill>
                  <a:schemeClr val="tx1"/>
                </a:solidFill>
                <a:latin typeface="+mn-ea"/>
                <a:ea typeface="+mn-ea"/>
              </a:rPr>
              <a:t>页</a:t>
            </a:r>
          </a:p>
        </p:txBody>
      </p:sp>
      <p:graphicFrame>
        <p:nvGraphicFramePr>
          <p:cNvPr id="12" name="表格 11"/>
          <p:cNvGraphicFramePr>
            <a:graphicFrameLocks noGrp="1"/>
          </p:cNvGraphicFramePr>
          <p:nvPr/>
        </p:nvGraphicFramePr>
        <p:xfrm>
          <a:off x="1472689" y="2571744"/>
          <a:ext cx="6594279" cy="3903570"/>
        </p:xfrm>
        <a:graphic>
          <a:graphicData uri="http://schemas.openxmlformats.org/drawingml/2006/table">
            <a:tbl>
              <a:tblPr/>
              <a:tblGrid>
                <a:gridCol w="640589"/>
                <a:gridCol w="825855"/>
                <a:gridCol w="791313"/>
                <a:gridCol w="791313"/>
                <a:gridCol w="904358"/>
                <a:gridCol w="744210"/>
                <a:gridCol w="640589"/>
                <a:gridCol w="628026"/>
                <a:gridCol w="628026"/>
              </a:tblGrid>
              <a:tr h="219598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00" b="1" kern="0" dirty="0">
                          <a:latin typeface="Times New Roman"/>
                          <a:ea typeface="宋体"/>
                          <a:cs typeface="宋体"/>
                        </a:rPr>
                        <a:t>序号</a:t>
                      </a:r>
                      <a:endParaRPr lang="zh-CN" sz="1000" b="1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5598" marR="355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00" b="1" kern="0" dirty="0">
                          <a:latin typeface="Times New Roman"/>
                          <a:ea typeface="宋体"/>
                          <a:cs typeface="宋体"/>
                        </a:rPr>
                        <a:t>项目编码</a:t>
                      </a:r>
                      <a:endParaRPr lang="zh-CN" sz="1000" b="1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5598" marR="355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00" b="1" kern="0" dirty="0">
                          <a:latin typeface="Times New Roman"/>
                          <a:ea typeface="宋体"/>
                          <a:cs typeface="宋体"/>
                        </a:rPr>
                        <a:t>项目名称</a:t>
                      </a:r>
                      <a:endParaRPr lang="zh-CN" sz="1000" b="1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5598" marR="355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00" b="1" kern="0" dirty="0">
                          <a:latin typeface="Times New Roman"/>
                          <a:ea typeface="宋体"/>
                          <a:cs typeface="宋体"/>
                        </a:rPr>
                        <a:t>项目特征描述</a:t>
                      </a:r>
                      <a:endParaRPr lang="zh-CN" sz="1000" b="1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5598" marR="355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00" b="1" kern="0" dirty="0">
                          <a:latin typeface="Times New Roman"/>
                          <a:ea typeface="宋体"/>
                          <a:cs typeface="宋体"/>
                        </a:rPr>
                        <a:t>计量单位</a:t>
                      </a:r>
                      <a:endParaRPr lang="zh-CN" sz="1000" b="1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5598" marR="355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00" b="1" kern="0" dirty="0">
                          <a:latin typeface="Times New Roman"/>
                          <a:ea typeface="宋体"/>
                          <a:cs typeface="宋体"/>
                        </a:rPr>
                        <a:t>工程量</a:t>
                      </a:r>
                      <a:endParaRPr lang="zh-CN" sz="1000" b="1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5598" marR="355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00" b="1" kern="0" dirty="0">
                          <a:latin typeface="Times New Roman"/>
                          <a:ea typeface="宋体"/>
                          <a:cs typeface="宋体"/>
                        </a:rPr>
                        <a:t>金额</a:t>
                      </a:r>
                      <a:r>
                        <a:rPr lang="en-US" sz="1000" b="1" kern="0" dirty="0">
                          <a:latin typeface="Times New Roman"/>
                          <a:ea typeface="宋体"/>
                          <a:cs typeface="宋体"/>
                        </a:rPr>
                        <a:t>(</a:t>
                      </a:r>
                      <a:r>
                        <a:rPr lang="zh-CN" sz="1000" b="1" kern="0" dirty="0">
                          <a:latin typeface="Times New Roman"/>
                          <a:ea typeface="宋体"/>
                          <a:cs typeface="宋体"/>
                        </a:rPr>
                        <a:t>元</a:t>
                      </a:r>
                      <a:r>
                        <a:rPr lang="en-US" sz="1000" b="1" kern="0" dirty="0">
                          <a:latin typeface="Times New Roman"/>
                          <a:ea typeface="宋体"/>
                          <a:cs typeface="宋体"/>
                        </a:rPr>
                        <a:t>)</a:t>
                      </a:r>
                      <a:endParaRPr lang="zh-CN" sz="1000" b="1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5598" marR="355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219598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00" b="1" kern="0">
                          <a:latin typeface="Times New Roman"/>
                          <a:ea typeface="宋体"/>
                          <a:cs typeface="宋体"/>
                        </a:rPr>
                        <a:t>综合</a:t>
                      </a:r>
                      <a:r>
                        <a:rPr lang="en-US" sz="1000" b="1" kern="0">
                          <a:latin typeface="Times New Roman"/>
                          <a:ea typeface="宋体"/>
                          <a:cs typeface="宋体"/>
                        </a:rPr>
                        <a:t/>
                      </a:r>
                      <a:br>
                        <a:rPr lang="en-US" sz="1000" b="1" kern="0">
                          <a:latin typeface="Times New Roman"/>
                          <a:ea typeface="宋体"/>
                          <a:cs typeface="宋体"/>
                        </a:rPr>
                      </a:br>
                      <a:r>
                        <a:rPr lang="zh-CN" sz="1000" b="1" kern="0">
                          <a:latin typeface="Times New Roman"/>
                          <a:ea typeface="宋体"/>
                          <a:cs typeface="宋体"/>
                        </a:rPr>
                        <a:t>单价</a:t>
                      </a:r>
                      <a:endParaRPr lang="zh-CN" sz="1000" b="1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5598" marR="355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00" b="1" kern="0">
                          <a:latin typeface="Times New Roman"/>
                          <a:ea typeface="宋体"/>
                          <a:cs typeface="宋体"/>
                        </a:rPr>
                        <a:t>合价</a:t>
                      </a:r>
                      <a:endParaRPr lang="zh-CN" sz="1000" b="1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5598" marR="355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00" b="1" kern="0" dirty="0">
                          <a:latin typeface="Times New Roman"/>
                          <a:ea typeface="宋体"/>
                          <a:cs typeface="宋体"/>
                        </a:rPr>
                        <a:t>其中 ：</a:t>
                      </a:r>
                      <a:r>
                        <a:rPr lang="en-US" sz="1000" b="1" kern="0" dirty="0">
                          <a:latin typeface="Times New Roman"/>
                          <a:ea typeface="宋体"/>
                          <a:cs typeface="宋体"/>
                        </a:rPr>
                        <a:t/>
                      </a:r>
                      <a:br>
                        <a:rPr lang="en-US" sz="1000" b="1" kern="0" dirty="0">
                          <a:latin typeface="Times New Roman"/>
                          <a:ea typeface="宋体"/>
                          <a:cs typeface="宋体"/>
                        </a:rPr>
                      </a:br>
                      <a:r>
                        <a:rPr lang="zh-CN" sz="1000" b="1" kern="0" dirty="0">
                          <a:latin typeface="Times New Roman"/>
                          <a:ea typeface="宋体"/>
                          <a:cs typeface="宋体"/>
                        </a:rPr>
                        <a:t>暂估价</a:t>
                      </a:r>
                      <a:endParaRPr lang="zh-CN" sz="1000" b="1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5598" marR="355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9598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5598" marR="355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5598" marR="355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5598" marR="355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5598" marR="355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5598" marR="355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5598" marR="355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5598" marR="355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5598" marR="355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5598" marR="355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9598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5598" marR="355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5598" marR="355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5598" marR="355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5598" marR="355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5598" marR="355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5598" marR="355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5598" marR="355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5598" marR="355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5598" marR="355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9598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5598" marR="355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5598" marR="355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5598" marR="355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5598" marR="355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5598" marR="355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5598" marR="355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5598" marR="355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5598" marR="355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5598" marR="355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9598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5598" marR="355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5598" marR="355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5598" marR="355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5598" marR="355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5598" marR="355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5598" marR="355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5598" marR="355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5598" marR="355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5598" marR="355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9598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5598" marR="355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5598" marR="355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5598" marR="355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5598" marR="355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5598" marR="355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5598" marR="355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5598" marR="355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5598" marR="355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5598" marR="355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9598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5598" marR="355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5598" marR="355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5598" marR="355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5598" marR="355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5598" marR="355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5598" marR="355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5598" marR="355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5598" marR="355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5598" marR="355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9598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5598" marR="355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5598" marR="355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5598" marR="355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5598" marR="355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5598" marR="355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5598" marR="355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5598" marR="355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5598" marR="355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5598" marR="355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9598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5598" marR="355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5598" marR="355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5598" marR="355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5598" marR="355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5598" marR="355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5598" marR="355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5598" marR="355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5598" marR="355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5598" marR="355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9598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5598" marR="355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5598" marR="355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5598" marR="355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5598" marR="355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5598" marR="355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5598" marR="355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5598" marR="355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5598" marR="355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5598" marR="355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9598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5598" marR="355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5598" marR="355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5598" marR="355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5598" marR="355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5598" marR="355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5598" marR="355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5598" marR="355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5598" marR="355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5598" marR="355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9598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5598" marR="355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5598" marR="355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5598" marR="355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5598" marR="355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5598" marR="355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5598" marR="355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5598" marR="355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5598" marR="355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5598" marR="355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9598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5598" marR="355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5598" marR="355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5598" marR="355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5598" marR="355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5598" marR="355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5598" marR="355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5598" marR="355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5598" marR="355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5598" marR="355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9598">
                <a:tc gridSpan="7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00" kern="0" dirty="0">
                          <a:latin typeface="Times New Roman"/>
                          <a:ea typeface="宋体"/>
                          <a:cs typeface="宋体"/>
                        </a:rPr>
                        <a:t>本页小计</a:t>
                      </a: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5598" marR="355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5598" marR="355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5598" marR="355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9598">
                <a:tc gridSpan="7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00" kern="0" dirty="0">
                          <a:latin typeface="Times New Roman"/>
                          <a:ea typeface="宋体"/>
                          <a:cs typeface="宋体"/>
                        </a:rPr>
                        <a:t>合</a:t>
                      </a:r>
                      <a:r>
                        <a:rPr lang="en-US" sz="1000" kern="0" dirty="0">
                          <a:latin typeface="Times New Roman"/>
                          <a:ea typeface="宋体"/>
                          <a:cs typeface="宋体"/>
                        </a:rPr>
                        <a:t>  </a:t>
                      </a:r>
                      <a:r>
                        <a:rPr lang="zh-CN" sz="1000" kern="0" dirty="0">
                          <a:latin typeface="Times New Roman"/>
                          <a:ea typeface="宋体"/>
                          <a:cs typeface="宋体"/>
                        </a:rPr>
                        <a:t>计</a:t>
                      </a: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5598" marR="355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5598" marR="355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5598" marR="355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0310">
                <a:tc gridSpan="9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latin typeface="宋体"/>
                          <a:ea typeface="宋体"/>
                          <a:cs typeface="宋体"/>
                        </a:rPr>
                        <a:t>    </a:t>
                      </a:r>
                      <a:r>
                        <a:rPr lang="en-US" sz="1000" kern="0" dirty="0" smtClean="0">
                          <a:latin typeface="宋体"/>
                          <a:ea typeface="宋体"/>
                          <a:cs typeface="宋体"/>
                        </a:rPr>
                        <a:t> </a:t>
                      </a:r>
                      <a:endParaRPr lang="en-US" sz="1000" b="1" kern="0" dirty="0" smtClean="0">
                        <a:latin typeface="宋体"/>
                        <a:ea typeface="宋体"/>
                        <a:cs typeface="宋体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altLang="zh-CN" sz="1000" b="1" kern="0" dirty="0" smtClean="0">
                          <a:latin typeface="宋体"/>
                          <a:ea typeface="宋体"/>
                          <a:cs typeface="宋体"/>
                        </a:rPr>
                        <a:t>              </a:t>
                      </a:r>
                      <a:r>
                        <a:rPr lang="zh-CN" sz="1000" b="1" kern="0" dirty="0" smtClean="0">
                          <a:latin typeface="Times New Roman"/>
                          <a:ea typeface="宋体"/>
                          <a:cs typeface="宋体"/>
                        </a:rPr>
                        <a:t>编制</a:t>
                      </a:r>
                      <a:r>
                        <a:rPr lang="zh-CN" sz="1000" b="1" kern="0" dirty="0">
                          <a:latin typeface="Times New Roman"/>
                          <a:ea typeface="宋体"/>
                          <a:cs typeface="宋体"/>
                        </a:rPr>
                        <a:t>人：</a:t>
                      </a:r>
                      <a:r>
                        <a:rPr lang="en-US" sz="1000" b="1" kern="0" dirty="0">
                          <a:latin typeface="Times New Roman"/>
                          <a:ea typeface="宋体"/>
                          <a:cs typeface="宋体"/>
                        </a:rPr>
                        <a:t>                                       </a:t>
                      </a:r>
                      <a:r>
                        <a:rPr lang="en-US" sz="1000" b="1" kern="0" dirty="0" smtClean="0">
                          <a:latin typeface="Times New Roman"/>
                          <a:ea typeface="宋体"/>
                          <a:cs typeface="宋体"/>
                        </a:rPr>
                        <a:t>                                                                            </a:t>
                      </a:r>
                      <a:r>
                        <a:rPr lang="zh-CN" sz="1000" b="1" kern="0" dirty="0">
                          <a:latin typeface="Times New Roman"/>
                          <a:ea typeface="宋体"/>
                          <a:cs typeface="宋体"/>
                        </a:rPr>
                        <a:t>审核人：</a:t>
                      </a:r>
                      <a:r>
                        <a:rPr lang="en-US" sz="1000" b="1" kern="0" dirty="0">
                          <a:latin typeface="Times New Roman"/>
                          <a:ea typeface="宋体"/>
                          <a:cs typeface="宋体"/>
                        </a:rPr>
                        <a:t>             </a:t>
                      </a:r>
                      <a:endParaRPr lang="zh-CN" sz="1000" b="1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5598" marR="35598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4"/>
          <p:cNvGrpSpPr>
            <a:grpSpLocks/>
          </p:cNvGrpSpPr>
          <p:nvPr/>
        </p:nvGrpSpPr>
        <p:grpSpPr bwMode="auto">
          <a:xfrm>
            <a:off x="633046" y="422275"/>
            <a:ext cx="4868008" cy="642938"/>
            <a:chOff x="632383" y="422260"/>
            <a:chExt cx="4868311" cy="642941"/>
          </a:xfrm>
        </p:grpSpPr>
        <p:pic>
          <p:nvPicPr>
            <p:cNvPr id="74765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632383" y="422260"/>
              <a:ext cx="969760" cy="642941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</p:spPr>
        </p:pic>
        <p:sp>
          <p:nvSpPr>
            <p:cNvPr id="74766" name="TextBox 6"/>
            <p:cNvSpPr txBox="1">
              <a:spLocks noChangeArrowheads="1"/>
            </p:cNvSpPr>
            <p:nvPr/>
          </p:nvSpPr>
          <p:spPr bwMode="auto">
            <a:xfrm>
              <a:off x="1503067" y="430185"/>
              <a:ext cx="3926189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2400">
                  <a:solidFill>
                    <a:srgbClr val="1D8AC8"/>
                  </a:solidFill>
                  <a:latin typeface="华文新魏" pitchFamily="2" charset="-122"/>
                  <a:ea typeface="华文新魏" pitchFamily="2" charset="-122"/>
                </a:rPr>
                <a:t>中国建设工程造价管理协会</a:t>
              </a:r>
            </a:p>
          </p:txBody>
        </p:sp>
        <p:sp>
          <p:nvSpPr>
            <p:cNvPr id="8" name="矩形 7"/>
            <p:cNvSpPr/>
            <p:nvPr/>
          </p:nvSpPr>
          <p:spPr>
            <a:xfrm>
              <a:off x="1502876" y="1008051"/>
              <a:ext cx="3997818" cy="46037"/>
            </a:xfrm>
            <a:prstGeom prst="rect">
              <a:avLst/>
            </a:prstGeom>
            <a:solidFill>
              <a:srgbClr val="1D8AC8"/>
            </a:solidFill>
            <a:ln>
              <a:solidFill>
                <a:srgbClr val="1D8AC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rgbClr val="FF0000"/>
                </a:solidFill>
              </a:endParaRPr>
            </a:p>
          </p:txBody>
        </p:sp>
      </p:grpSp>
      <p:sp>
        <p:nvSpPr>
          <p:cNvPr id="9" name="同侧圆角矩形 4"/>
          <p:cNvSpPr/>
          <p:nvPr/>
        </p:nvSpPr>
        <p:spPr bwMode="auto">
          <a:xfrm>
            <a:off x="6879997" y="428605"/>
            <a:ext cx="1450741" cy="714359"/>
          </a:xfrm>
          <a:prstGeom prst="rect">
            <a:avLst/>
          </a:prstGeom>
          <a:ln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lIns="247650" tIns="123825" rIns="247650" bIns="123825" spcCol="1270" anchor="ctr"/>
          <a:lstStyle/>
          <a:p>
            <a:pPr>
              <a:defRPr/>
            </a:pPr>
            <a:r>
              <a:rPr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  附  录</a:t>
            </a:r>
            <a:endParaRPr lang="zh-CN" altLang="zh-CN" sz="2400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Rectangle 1"/>
          <p:cNvSpPr>
            <a:spLocks noChangeArrowheads="1"/>
          </p:cNvSpPr>
          <p:nvPr/>
        </p:nvSpPr>
        <p:spPr bwMode="auto">
          <a:xfrm>
            <a:off x="3121259" y="1071546"/>
            <a:ext cx="4615994" cy="6103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165048" rIns="91440" bIns="165048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kumimoji="0" lang="x-none" altLang="zh-CN" dirty="0" smtClean="0" bmk="_Toc385509759">
                <a:solidFill>
                  <a:schemeClr val="tx1"/>
                </a:solidFill>
                <a:latin typeface="Cambria" pitchFamily="18" charset="0"/>
                <a:cs typeface="宋体" pitchFamily="2" charset="-122"/>
              </a:rPr>
              <a:t>附录</a:t>
            </a:r>
            <a:r>
              <a:rPr kumimoji="0" lang="en-US" altLang="zh-CN" dirty="0" smtClean="0" bmk="_Toc385509759">
                <a:solidFill>
                  <a:schemeClr val="tx1"/>
                </a:solidFill>
                <a:latin typeface="Cambria" pitchFamily="18" charset="0"/>
                <a:cs typeface="宋体" pitchFamily="2" charset="-122"/>
              </a:rPr>
              <a:t>F</a:t>
            </a:r>
            <a:r>
              <a:rPr kumimoji="0" lang="x-none" altLang="zh-CN" dirty="0" smtClean="0" bmk="_Toc385509759">
                <a:solidFill>
                  <a:schemeClr val="tx1"/>
                </a:solidFill>
                <a:latin typeface="Cambria" pitchFamily="18" charset="0"/>
                <a:cs typeface="宋体" pitchFamily="2" charset="-122"/>
              </a:rPr>
              <a:t> </a:t>
            </a:r>
            <a:r>
              <a:rPr kumimoji="0" lang="en-US" altLang="zh-CN" dirty="0" smtClean="0" bmk="_Toc385509759">
                <a:solidFill>
                  <a:schemeClr val="tx1"/>
                </a:solidFill>
                <a:latin typeface="Cambria" pitchFamily="18" charset="0"/>
                <a:cs typeface="宋体" pitchFamily="2" charset="-122"/>
              </a:rPr>
              <a:t>  </a:t>
            </a:r>
            <a:r>
              <a:rPr kumimoji="0" lang="x-none" altLang="zh-CN" dirty="0" smtClean="0" bmk="_Toc385509759">
                <a:solidFill>
                  <a:schemeClr val="tx1"/>
                </a:solidFill>
                <a:latin typeface="Cambria" pitchFamily="18" charset="0"/>
                <a:cs typeface="宋体" pitchFamily="2" charset="-122"/>
              </a:rPr>
              <a:t>竣工结算成果文件的格式</a:t>
            </a:r>
            <a:endParaRPr kumimoji="0" lang="zh-CN" altLang="en-US" dirty="0" smtClean="0" bmk="_Toc385509759">
              <a:solidFill>
                <a:schemeClr val="tx1"/>
              </a:solidFill>
              <a:latin typeface="Cambria" pitchFamily="18" charset="0"/>
              <a:cs typeface="宋体" pitchFamily="2" charset="-122"/>
            </a:endParaRPr>
          </a:p>
        </p:txBody>
      </p:sp>
      <p:sp>
        <p:nvSpPr>
          <p:cNvPr id="567297" name="Rectangle 1"/>
          <p:cNvSpPr>
            <a:spLocks noChangeArrowheads="1"/>
          </p:cNvSpPr>
          <p:nvPr/>
        </p:nvSpPr>
        <p:spPr bwMode="auto">
          <a:xfrm>
            <a:off x="747319" y="1500174"/>
            <a:ext cx="751747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kumimoji="0" lang="en-US" altLang="zh-CN" b="0" dirty="0" smtClean="0">
                <a:solidFill>
                  <a:schemeClr val="tx1"/>
                </a:solidFill>
                <a:latin typeface="+mn-ea"/>
                <a:ea typeface="+mn-ea"/>
                <a:cs typeface="Times New Roman" pitchFamily="18" charset="0"/>
              </a:rPr>
              <a:t>F.0.</a:t>
            </a:r>
            <a:r>
              <a:rPr lang="en-US" dirty="0" smtClean="0"/>
              <a:t> </a:t>
            </a:r>
            <a:r>
              <a:rPr kumimoji="0" lang="en-US" altLang="zh-CN" b="0" dirty="0" smtClean="0">
                <a:solidFill>
                  <a:schemeClr val="tx1"/>
                </a:solidFill>
                <a:latin typeface="+mn-ea"/>
                <a:ea typeface="+mn-ea"/>
                <a:cs typeface="Times New Roman" pitchFamily="18" charset="0"/>
              </a:rPr>
              <a:t>8 </a:t>
            </a:r>
            <a:r>
              <a:rPr kumimoji="0" lang="zh-CN" altLang="en-US" b="0" dirty="0" smtClean="0">
                <a:solidFill>
                  <a:schemeClr val="tx1"/>
                </a:solidFill>
                <a:latin typeface="+mn-ea"/>
                <a:ea typeface="+mn-ea"/>
                <a:cs typeface="Times New Roman" pitchFamily="18" charset="0"/>
              </a:rPr>
              <a:t>总价措施项目清单与计价表可按表</a:t>
            </a:r>
            <a:r>
              <a:rPr kumimoji="0" lang="en-US" altLang="zh-CN" b="0" dirty="0" smtClean="0">
                <a:solidFill>
                  <a:schemeClr val="tx1"/>
                </a:solidFill>
                <a:latin typeface="+mn-ea"/>
                <a:ea typeface="+mn-ea"/>
                <a:cs typeface="Times New Roman" pitchFamily="18" charset="0"/>
              </a:rPr>
              <a:t>F.0.8</a:t>
            </a:r>
            <a:r>
              <a:rPr kumimoji="0" lang="zh-CN" altLang="en-US" b="0" dirty="0" smtClean="0">
                <a:solidFill>
                  <a:schemeClr val="tx1"/>
                </a:solidFill>
                <a:latin typeface="+mn-ea"/>
                <a:ea typeface="+mn-ea"/>
                <a:cs typeface="Times New Roman" pitchFamily="18" charset="0"/>
              </a:rPr>
              <a:t>编制。</a:t>
            </a:r>
          </a:p>
        </p:txBody>
      </p:sp>
      <p:sp>
        <p:nvSpPr>
          <p:cNvPr id="13" name="Rectangle 1"/>
          <p:cNvSpPr>
            <a:spLocks noChangeArrowheads="1"/>
          </p:cNvSpPr>
          <p:nvPr/>
        </p:nvSpPr>
        <p:spPr bwMode="auto">
          <a:xfrm>
            <a:off x="2923431" y="1978216"/>
            <a:ext cx="4945708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kumimoji="0" lang="zh-CN" altLang="en-US" sz="1400" dirty="0" smtClean="0">
                <a:solidFill>
                  <a:schemeClr val="tx1"/>
                </a:solidFill>
                <a:latin typeface="+mn-ea"/>
                <a:ea typeface="+mn-ea"/>
                <a:cs typeface="宋体" pitchFamily="2" charset="-122"/>
              </a:rPr>
              <a:t>表</a:t>
            </a:r>
            <a:r>
              <a:rPr kumimoji="0" lang="en-US" altLang="zh-CN" sz="1400" dirty="0" smtClean="0">
                <a:solidFill>
                  <a:schemeClr val="tx1"/>
                </a:solidFill>
                <a:latin typeface="+mn-ea"/>
                <a:cs typeface="宋体" pitchFamily="2" charset="-122"/>
              </a:rPr>
              <a:t>F.0.8</a:t>
            </a:r>
            <a:r>
              <a:rPr kumimoji="0" lang="en-US" altLang="en-US" sz="1400" dirty="0" smtClean="0">
                <a:solidFill>
                  <a:schemeClr val="tx1"/>
                </a:solidFill>
                <a:latin typeface="+mn-ea"/>
                <a:ea typeface="+mn-ea"/>
                <a:cs typeface="宋体" pitchFamily="2" charset="-122"/>
              </a:rPr>
              <a:t>     </a:t>
            </a:r>
            <a:r>
              <a:rPr kumimoji="0" lang="zh-CN" altLang="en-US" sz="1400" dirty="0" smtClean="0">
                <a:solidFill>
                  <a:schemeClr val="tx1"/>
                </a:solidFill>
                <a:latin typeface="+mn-ea"/>
                <a:ea typeface="+mn-ea"/>
                <a:cs typeface="宋体" pitchFamily="2" charset="-122"/>
              </a:rPr>
              <a:t>总价措施项目清单与计价表</a:t>
            </a:r>
          </a:p>
        </p:txBody>
      </p:sp>
      <p:sp>
        <p:nvSpPr>
          <p:cNvPr id="15" name="Rectangle 1"/>
          <p:cNvSpPr>
            <a:spLocks noChangeArrowheads="1"/>
          </p:cNvSpPr>
          <p:nvPr/>
        </p:nvSpPr>
        <p:spPr bwMode="auto">
          <a:xfrm>
            <a:off x="1868346" y="2285993"/>
            <a:ext cx="580296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>
              <a:spcBef>
                <a:spcPct val="0"/>
              </a:spcBef>
            </a:pPr>
            <a:r>
              <a:rPr lang="zh-CN" altLang="en-US" sz="1000" dirty="0" smtClean="0">
                <a:solidFill>
                  <a:schemeClr val="tx1"/>
                </a:solidFill>
                <a:latin typeface="+mn-ea"/>
                <a:ea typeface="+mn-ea"/>
              </a:rPr>
              <a:t>工程名称</a:t>
            </a:r>
            <a:r>
              <a:rPr lang="en-US" sz="1000" dirty="0" smtClean="0">
                <a:solidFill>
                  <a:schemeClr val="tx1"/>
                </a:solidFill>
                <a:latin typeface="+mn-ea"/>
                <a:ea typeface="+mn-ea"/>
              </a:rPr>
              <a:t>: </a:t>
            </a:r>
            <a:r>
              <a:rPr kumimoji="0" lang="en-US" altLang="zh-CN" sz="10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ea typeface="+mn-ea"/>
                <a:cs typeface="Times New Roman" pitchFamily="18" charset="0"/>
              </a:rPr>
              <a:t>                              </a:t>
            </a:r>
            <a:r>
              <a:rPr lang="zh-CN" altLang="en-US" sz="1000" dirty="0" smtClean="0">
                <a:solidFill>
                  <a:schemeClr val="tx1"/>
                </a:solidFill>
                <a:latin typeface="+mn-ea"/>
                <a:ea typeface="+mn-ea"/>
              </a:rPr>
              <a:t>标段：</a:t>
            </a:r>
            <a:r>
              <a:rPr lang="en-US" altLang="zh-CN" sz="1000" dirty="0" smtClean="0">
                <a:solidFill>
                  <a:schemeClr val="tx1"/>
                </a:solidFill>
                <a:latin typeface="+mn-ea"/>
                <a:ea typeface="+mn-ea"/>
              </a:rPr>
              <a:t>                                  </a:t>
            </a:r>
            <a:r>
              <a:rPr lang="zh-CN" altLang="en-US" sz="1000" dirty="0" smtClean="0">
                <a:solidFill>
                  <a:schemeClr val="tx1"/>
                </a:solidFill>
                <a:latin typeface="+mn-ea"/>
                <a:ea typeface="+mn-ea"/>
              </a:rPr>
              <a:t>第</a:t>
            </a:r>
            <a:r>
              <a:rPr lang="en-US" altLang="en-US" sz="1000" dirty="0" smtClean="0">
                <a:solidFill>
                  <a:schemeClr val="tx1"/>
                </a:solidFill>
                <a:latin typeface="+mn-ea"/>
                <a:ea typeface="+mn-ea"/>
              </a:rPr>
              <a:t>  </a:t>
            </a:r>
            <a:r>
              <a:rPr lang="zh-CN" altLang="en-US" sz="1000" dirty="0" smtClean="0">
                <a:solidFill>
                  <a:schemeClr val="tx1"/>
                </a:solidFill>
                <a:latin typeface="+mn-ea"/>
                <a:ea typeface="+mn-ea"/>
              </a:rPr>
              <a:t>页</a:t>
            </a:r>
            <a:r>
              <a:rPr lang="en-US" altLang="en-US" sz="1000" dirty="0" smtClean="0">
                <a:solidFill>
                  <a:schemeClr val="tx1"/>
                </a:solidFill>
                <a:latin typeface="+mn-ea"/>
                <a:ea typeface="+mn-ea"/>
              </a:rPr>
              <a:t>   </a:t>
            </a:r>
            <a:r>
              <a:rPr lang="zh-CN" altLang="en-US" sz="1000" dirty="0" smtClean="0">
                <a:solidFill>
                  <a:schemeClr val="tx1"/>
                </a:solidFill>
                <a:latin typeface="+mn-ea"/>
                <a:ea typeface="+mn-ea"/>
              </a:rPr>
              <a:t>共</a:t>
            </a:r>
            <a:r>
              <a:rPr lang="en-US" altLang="en-US" sz="1000" dirty="0" smtClean="0">
                <a:solidFill>
                  <a:schemeClr val="tx1"/>
                </a:solidFill>
                <a:latin typeface="+mn-ea"/>
                <a:ea typeface="+mn-ea"/>
              </a:rPr>
              <a:t>  </a:t>
            </a:r>
            <a:r>
              <a:rPr lang="zh-CN" altLang="en-US" sz="1000" dirty="0" smtClean="0">
                <a:solidFill>
                  <a:schemeClr val="tx1"/>
                </a:solidFill>
                <a:latin typeface="+mn-ea"/>
                <a:ea typeface="+mn-ea"/>
              </a:rPr>
              <a:t>页</a:t>
            </a:r>
          </a:p>
        </p:txBody>
      </p:sp>
      <p:graphicFrame>
        <p:nvGraphicFramePr>
          <p:cNvPr id="14" name="表格 13"/>
          <p:cNvGraphicFramePr>
            <a:graphicFrameLocks noGrp="1"/>
          </p:cNvGraphicFramePr>
          <p:nvPr/>
        </p:nvGraphicFramePr>
        <p:xfrm>
          <a:off x="1604575" y="2571744"/>
          <a:ext cx="6132675" cy="4143400"/>
        </p:xfrm>
        <a:graphic>
          <a:graphicData uri="http://schemas.openxmlformats.org/drawingml/2006/table">
            <a:tbl>
              <a:tblPr/>
              <a:tblGrid>
                <a:gridCol w="625891"/>
                <a:gridCol w="1049970"/>
                <a:gridCol w="1950991"/>
                <a:gridCol w="1055084"/>
                <a:gridCol w="593485"/>
                <a:gridCol w="725674"/>
                <a:gridCol w="131580"/>
              </a:tblGrid>
              <a:tr h="50231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00" b="1" kern="0" dirty="0">
                          <a:latin typeface="Times New Roman"/>
                          <a:ea typeface="宋体"/>
                          <a:cs typeface="宋体"/>
                        </a:rPr>
                        <a:t>序号</a:t>
                      </a:r>
                      <a:endParaRPr lang="zh-CN" sz="1000" b="1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3438" marR="3343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00" b="1" kern="0" dirty="0">
                          <a:latin typeface="Times New Roman"/>
                          <a:ea typeface="宋体"/>
                          <a:cs typeface="宋体"/>
                        </a:rPr>
                        <a:t>项目编码</a:t>
                      </a:r>
                      <a:endParaRPr lang="zh-CN" sz="1000" b="1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3438" marR="3343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00" b="1" kern="0" dirty="0">
                          <a:latin typeface="Times New Roman"/>
                          <a:ea typeface="宋体"/>
                          <a:cs typeface="宋体"/>
                        </a:rPr>
                        <a:t>项 目 名 称</a:t>
                      </a:r>
                      <a:endParaRPr lang="zh-CN" sz="1000" b="1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3438" marR="3343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00" b="1" kern="0" dirty="0">
                          <a:latin typeface="Times New Roman"/>
                          <a:ea typeface="宋体"/>
                          <a:cs typeface="宋体"/>
                        </a:rPr>
                        <a:t>计算</a:t>
                      </a:r>
                      <a:endParaRPr lang="zh-CN" sz="1000" b="1" kern="100" dirty="0">
                        <a:latin typeface="Times New Roman"/>
                        <a:ea typeface="宋体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00" b="1" kern="0" dirty="0">
                          <a:latin typeface="Times New Roman"/>
                          <a:ea typeface="宋体"/>
                          <a:cs typeface="宋体"/>
                        </a:rPr>
                        <a:t>基础</a:t>
                      </a:r>
                      <a:endParaRPr lang="zh-CN" sz="1000" b="1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3438" marR="3343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00" b="1" kern="0" dirty="0">
                          <a:latin typeface="Times New Roman"/>
                          <a:ea typeface="宋体"/>
                          <a:cs typeface="宋体"/>
                        </a:rPr>
                        <a:t>费率</a:t>
                      </a:r>
                      <a:endParaRPr lang="zh-CN" sz="1000" b="1" kern="100" dirty="0">
                        <a:latin typeface="Times New Roman"/>
                        <a:ea typeface="宋体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00" b="1" kern="0" dirty="0">
                          <a:latin typeface="Times New Roman"/>
                          <a:ea typeface="宋体"/>
                          <a:cs typeface="宋体"/>
                        </a:rPr>
                        <a:t>（</a:t>
                      </a:r>
                      <a:r>
                        <a:rPr lang="en-US" sz="1000" b="1" kern="0" dirty="0">
                          <a:latin typeface="Times New Roman"/>
                          <a:ea typeface="宋体"/>
                          <a:cs typeface="宋体"/>
                        </a:rPr>
                        <a:t>%</a:t>
                      </a:r>
                      <a:r>
                        <a:rPr lang="zh-CN" sz="1000" b="1" kern="0" dirty="0">
                          <a:latin typeface="Times New Roman"/>
                          <a:ea typeface="宋体"/>
                          <a:cs typeface="宋体"/>
                        </a:rPr>
                        <a:t>）</a:t>
                      </a:r>
                      <a:endParaRPr lang="zh-CN" sz="1000" b="1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3438" marR="3343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00" b="1" kern="0" dirty="0">
                          <a:latin typeface="Times New Roman"/>
                          <a:ea typeface="宋体"/>
                          <a:cs typeface="宋体"/>
                        </a:rPr>
                        <a:t>金额</a:t>
                      </a:r>
                      <a:endParaRPr lang="zh-CN" sz="1000" b="1" kern="100" dirty="0">
                        <a:latin typeface="Times New Roman"/>
                        <a:ea typeface="宋体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00" b="1" kern="0" dirty="0">
                          <a:latin typeface="Times New Roman"/>
                          <a:ea typeface="宋体"/>
                          <a:cs typeface="宋体"/>
                        </a:rPr>
                        <a:t>（元）</a:t>
                      </a:r>
                      <a:endParaRPr lang="zh-CN" sz="1000" b="1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3438" marR="3343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600" kern="100">
                          <a:latin typeface="Times New Roman"/>
                          <a:ea typeface="宋体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6197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600" kern="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33438" marR="3343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600" kern="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33438" marR="3343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00" kern="0" dirty="0">
                          <a:latin typeface="Times New Roman"/>
                          <a:ea typeface="宋体"/>
                          <a:cs typeface="宋体"/>
                        </a:rPr>
                        <a:t>安全文明施工费</a:t>
                      </a: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3438" marR="3343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6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3438" marR="3343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6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3438" marR="3343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3438" marR="3343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600" kern="100">
                          <a:latin typeface="Times New Roman"/>
                          <a:ea typeface="宋体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6197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600" kern="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33438" marR="3343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600" kern="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33438" marR="3343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00" kern="0" dirty="0">
                          <a:latin typeface="Times New Roman"/>
                          <a:ea typeface="宋体"/>
                          <a:cs typeface="宋体"/>
                        </a:rPr>
                        <a:t>夜间施工费</a:t>
                      </a: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3438" marR="3343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3438" marR="3343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3438" marR="3343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3438" marR="3343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600" kern="100">
                          <a:latin typeface="Times New Roman"/>
                          <a:ea typeface="宋体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6197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600" kern="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33438" marR="3343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600" kern="0" dirty="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33438" marR="3343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00" kern="0" dirty="0">
                          <a:latin typeface="Times New Roman"/>
                          <a:ea typeface="宋体"/>
                          <a:cs typeface="宋体"/>
                        </a:rPr>
                        <a:t>二次搬运费</a:t>
                      </a: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3438" marR="3343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3438" marR="3343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3438" marR="3343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3438" marR="3343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600" kern="100">
                          <a:latin typeface="Times New Roman"/>
                          <a:ea typeface="宋体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6197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600" kern="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33438" marR="3343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600" kern="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33438" marR="3343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00" kern="0" dirty="0">
                          <a:latin typeface="Times New Roman"/>
                          <a:ea typeface="宋体"/>
                          <a:cs typeface="宋体"/>
                        </a:rPr>
                        <a:t>冬雨季施工费</a:t>
                      </a: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3438" marR="3343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3438" marR="3343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3438" marR="3343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3438" marR="3343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600" kern="100">
                          <a:latin typeface="Times New Roman"/>
                          <a:ea typeface="宋体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6197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600" kern="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33438" marR="3343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600" kern="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33438" marR="3343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00" kern="0" dirty="0">
                          <a:latin typeface="Times New Roman"/>
                          <a:ea typeface="宋体"/>
                          <a:cs typeface="宋体"/>
                        </a:rPr>
                        <a:t>已完工程及设备</a:t>
                      </a:r>
                      <a:r>
                        <a:rPr lang="zh-CN" sz="1000" kern="0" dirty="0" smtClean="0">
                          <a:latin typeface="Times New Roman"/>
                          <a:ea typeface="宋体"/>
                          <a:cs typeface="宋体"/>
                        </a:rPr>
                        <a:t>保护</a:t>
                      </a:r>
                      <a:r>
                        <a:rPr lang="zh-CN" altLang="en-US" sz="1000" kern="0" dirty="0" smtClean="0">
                          <a:latin typeface="Times New Roman"/>
                          <a:ea typeface="宋体"/>
                          <a:cs typeface="宋体"/>
                        </a:rPr>
                        <a:t>费</a:t>
                      </a: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3438" marR="3343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3438" marR="3343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3438" marR="3343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3438" marR="3343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600" kern="100">
                          <a:latin typeface="Times New Roman"/>
                          <a:ea typeface="宋体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6197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600" kern="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33438" marR="3343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600" kern="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33438" marR="3343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00" kern="0" dirty="0">
                          <a:latin typeface="Times New Roman"/>
                          <a:ea typeface="宋体"/>
                          <a:cs typeface="宋体"/>
                        </a:rPr>
                        <a:t>各专业工程的措施项目</a:t>
                      </a: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3438" marR="3343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3438" marR="3343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3438" marR="3343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3438" marR="3343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600" kern="100">
                          <a:latin typeface="Times New Roman"/>
                          <a:ea typeface="宋体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6197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600" kern="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33438" marR="3343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600" kern="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33438" marR="3343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kern="0" dirty="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33438" marR="3343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3438" marR="3343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3438" marR="3343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3438" marR="3343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600" kern="100">
                          <a:latin typeface="Times New Roman"/>
                          <a:ea typeface="宋体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6197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600" kern="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33438" marR="3343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600" kern="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33438" marR="3343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kern="0" dirty="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33438" marR="3343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3438" marR="3343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3438" marR="3343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3438" marR="3343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600" kern="100">
                          <a:latin typeface="Times New Roman"/>
                          <a:ea typeface="宋体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6197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600" kern="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33438" marR="3343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600" kern="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33438" marR="3343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kern="0" dirty="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33438" marR="3343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3438" marR="3343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3438" marR="3343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3438" marR="3343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600" kern="100">
                          <a:latin typeface="Times New Roman"/>
                          <a:ea typeface="宋体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6197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600" kern="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33438" marR="3343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600" kern="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33438" marR="3343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kern="0" dirty="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33438" marR="3343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3438" marR="3343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3438" marR="3343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3438" marR="3343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600" kern="100">
                          <a:latin typeface="Times New Roman"/>
                          <a:ea typeface="宋体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6197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600" kern="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33438" marR="3343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600" kern="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33438" marR="3343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kern="0" dirty="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33438" marR="3343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3438" marR="3343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3438" marR="3343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3438" marR="3343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600" kern="100">
                          <a:latin typeface="Times New Roman"/>
                          <a:ea typeface="宋体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6197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600" kern="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33438" marR="3343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600" kern="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33438" marR="3343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kern="0" dirty="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33438" marR="3343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3438" marR="3343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3438" marR="3343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3438" marR="3343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600" kern="100">
                          <a:latin typeface="Times New Roman"/>
                          <a:ea typeface="宋体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61971">
                <a:tc gridSpan="5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00" kern="0" dirty="0">
                          <a:latin typeface="Times New Roman"/>
                          <a:ea typeface="宋体"/>
                          <a:cs typeface="宋体"/>
                        </a:rPr>
                        <a:t>合</a:t>
                      </a:r>
                      <a:r>
                        <a:rPr lang="en-US" sz="1000" kern="0" dirty="0">
                          <a:latin typeface="Times New Roman"/>
                          <a:ea typeface="宋体"/>
                          <a:cs typeface="宋体"/>
                        </a:rPr>
                        <a:t>  </a:t>
                      </a:r>
                      <a:r>
                        <a:rPr lang="zh-CN" sz="1000" kern="0" dirty="0">
                          <a:latin typeface="Times New Roman"/>
                          <a:ea typeface="宋体"/>
                          <a:cs typeface="宋体"/>
                        </a:rPr>
                        <a:t>计</a:t>
                      </a: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3438" marR="3343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600" kern="0" dirty="0">
                          <a:latin typeface="Times New Roman"/>
                          <a:ea typeface="宋体"/>
                          <a:cs typeface="宋体"/>
                        </a:rPr>
                        <a:t>　</a:t>
                      </a:r>
                      <a:endParaRPr lang="zh-CN" sz="6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3438" marR="3343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600" kern="100" dirty="0">
                          <a:latin typeface="Times New Roman"/>
                          <a:ea typeface="宋体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5461">
                <a:tc gridSpan="7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latin typeface="宋体"/>
                          <a:ea typeface="宋体"/>
                          <a:cs typeface="宋体"/>
                        </a:rPr>
                        <a:t>    </a:t>
                      </a:r>
                      <a:r>
                        <a:rPr lang="en-US" sz="1000" kern="0" dirty="0" smtClean="0">
                          <a:latin typeface="宋体"/>
                          <a:ea typeface="宋体"/>
                          <a:cs typeface="宋体"/>
                        </a:rPr>
                        <a:t>   </a:t>
                      </a:r>
                      <a:r>
                        <a:rPr lang="zh-CN" sz="1000" b="1" kern="0" dirty="0" smtClean="0">
                          <a:latin typeface="Times New Roman"/>
                          <a:ea typeface="宋体"/>
                          <a:cs typeface="宋体"/>
                        </a:rPr>
                        <a:t>编制</a:t>
                      </a:r>
                      <a:r>
                        <a:rPr lang="zh-CN" sz="1000" b="1" kern="0" dirty="0">
                          <a:latin typeface="Times New Roman"/>
                          <a:ea typeface="宋体"/>
                          <a:cs typeface="宋体"/>
                        </a:rPr>
                        <a:t>人：</a:t>
                      </a:r>
                      <a:r>
                        <a:rPr lang="en-US" sz="1000" b="1" kern="0" dirty="0">
                          <a:latin typeface="Times New Roman"/>
                          <a:ea typeface="宋体"/>
                          <a:cs typeface="宋体"/>
                        </a:rPr>
                        <a:t>                                  </a:t>
                      </a:r>
                      <a:r>
                        <a:rPr lang="en-US" sz="1000" b="1" kern="0" dirty="0" smtClean="0">
                          <a:latin typeface="Times New Roman"/>
                          <a:ea typeface="宋体"/>
                          <a:cs typeface="宋体"/>
                        </a:rPr>
                        <a:t>                                                                              </a:t>
                      </a:r>
                      <a:r>
                        <a:rPr lang="zh-CN" sz="1000" b="1" kern="0" dirty="0" smtClean="0">
                          <a:latin typeface="Times New Roman"/>
                          <a:ea typeface="宋体"/>
                          <a:cs typeface="宋体"/>
                        </a:rPr>
                        <a:t>审核</a:t>
                      </a:r>
                      <a:r>
                        <a:rPr lang="zh-CN" sz="1000" b="1" kern="0" dirty="0">
                          <a:latin typeface="Times New Roman"/>
                          <a:ea typeface="宋体"/>
                          <a:cs typeface="宋体"/>
                        </a:rPr>
                        <a:t>人：</a:t>
                      </a:r>
                      <a:r>
                        <a:rPr lang="en-US" sz="1000" b="1" kern="0" dirty="0">
                          <a:latin typeface="Times New Roman"/>
                          <a:ea typeface="宋体"/>
                          <a:cs typeface="宋体"/>
                        </a:rPr>
                        <a:t>  </a:t>
                      </a:r>
                      <a:endParaRPr lang="zh-CN" sz="1000" b="1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3438" marR="33438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4"/>
          <p:cNvGrpSpPr>
            <a:grpSpLocks/>
          </p:cNvGrpSpPr>
          <p:nvPr/>
        </p:nvGrpSpPr>
        <p:grpSpPr bwMode="auto">
          <a:xfrm>
            <a:off x="633046" y="422275"/>
            <a:ext cx="4868008" cy="642938"/>
            <a:chOff x="632383" y="422260"/>
            <a:chExt cx="4868311" cy="642941"/>
          </a:xfrm>
        </p:grpSpPr>
        <p:pic>
          <p:nvPicPr>
            <p:cNvPr id="74765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632383" y="422260"/>
              <a:ext cx="969760" cy="642941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</p:spPr>
        </p:pic>
        <p:sp>
          <p:nvSpPr>
            <p:cNvPr id="74766" name="TextBox 6"/>
            <p:cNvSpPr txBox="1">
              <a:spLocks noChangeArrowheads="1"/>
            </p:cNvSpPr>
            <p:nvPr/>
          </p:nvSpPr>
          <p:spPr bwMode="auto">
            <a:xfrm>
              <a:off x="1503067" y="430185"/>
              <a:ext cx="3926189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2400">
                  <a:solidFill>
                    <a:srgbClr val="1D8AC8"/>
                  </a:solidFill>
                  <a:latin typeface="华文新魏" pitchFamily="2" charset="-122"/>
                  <a:ea typeface="华文新魏" pitchFamily="2" charset="-122"/>
                </a:rPr>
                <a:t>中国建设工程造价管理协会</a:t>
              </a:r>
            </a:p>
          </p:txBody>
        </p:sp>
        <p:sp>
          <p:nvSpPr>
            <p:cNvPr id="8" name="矩形 7"/>
            <p:cNvSpPr/>
            <p:nvPr/>
          </p:nvSpPr>
          <p:spPr>
            <a:xfrm>
              <a:off x="1502876" y="1008051"/>
              <a:ext cx="3997818" cy="46037"/>
            </a:xfrm>
            <a:prstGeom prst="rect">
              <a:avLst/>
            </a:prstGeom>
            <a:solidFill>
              <a:srgbClr val="1D8AC8"/>
            </a:solidFill>
            <a:ln>
              <a:solidFill>
                <a:srgbClr val="1D8AC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rgbClr val="FF0000"/>
                </a:solidFill>
              </a:endParaRPr>
            </a:p>
          </p:txBody>
        </p:sp>
      </p:grpSp>
      <p:sp>
        <p:nvSpPr>
          <p:cNvPr id="9" name="同侧圆角矩形 4"/>
          <p:cNvSpPr/>
          <p:nvPr/>
        </p:nvSpPr>
        <p:spPr bwMode="auto">
          <a:xfrm>
            <a:off x="6879997" y="428605"/>
            <a:ext cx="1450741" cy="714359"/>
          </a:xfrm>
          <a:prstGeom prst="rect">
            <a:avLst/>
          </a:prstGeom>
          <a:ln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lIns="247650" tIns="123825" rIns="247650" bIns="123825" spcCol="1270" anchor="ctr"/>
          <a:lstStyle/>
          <a:p>
            <a:pPr>
              <a:defRPr/>
            </a:pPr>
            <a:r>
              <a:rPr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  附  录</a:t>
            </a:r>
            <a:endParaRPr lang="zh-CN" altLang="zh-CN" sz="2400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Rectangle 1"/>
          <p:cNvSpPr>
            <a:spLocks noChangeArrowheads="1"/>
          </p:cNvSpPr>
          <p:nvPr/>
        </p:nvSpPr>
        <p:spPr bwMode="auto">
          <a:xfrm>
            <a:off x="3121259" y="1071546"/>
            <a:ext cx="4615994" cy="6103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165048" rIns="91440" bIns="165048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kumimoji="0" lang="x-none" altLang="zh-CN" dirty="0" smtClean="0" bmk="_Toc385509759">
                <a:solidFill>
                  <a:schemeClr val="tx1"/>
                </a:solidFill>
                <a:latin typeface="Cambria" pitchFamily="18" charset="0"/>
                <a:cs typeface="宋体" pitchFamily="2" charset="-122"/>
              </a:rPr>
              <a:t>附录</a:t>
            </a:r>
            <a:r>
              <a:rPr kumimoji="0" lang="en-US" altLang="zh-CN" dirty="0" smtClean="0" bmk="_Toc385509759">
                <a:solidFill>
                  <a:schemeClr val="tx1"/>
                </a:solidFill>
                <a:latin typeface="Cambria" pitchFamily="18" charset="0"/>
                <a:cs typeface="宋体" pitchFamily="2" charset="-122"/>
              </a:rPr>
              <a:t>F</a:t>
            </a:r>
            <a:r>
              <a:rPr kumimoji="0" lang="x-none" altLang="zh-CN" dirty="0" smtClean="0" bmk="_Toc385509759">
                <a:solidFill>
                  <a:schemeClr val="tx1"/>
                </a:solidFill>
                <a:latin typeface="Cambria" pitchFamily="18" charset="0"/>
                <a:cs typeface="宋体" pitchFamily="2" charset="-122"/>
              </a:rPr>
              <a:t> </a:t>
            </a:r>
            <a:r>
              <a:rPr kumimoji="0" lang="en-US" altLang="zh-CN" dirty="0" smtClean="0" bmk="_Toc385509759">
                <a:solidFill>
                  <a:schemeClr val="tx1"/>
                </a:solidFill>
                <a:latin typeface="Cambria" pitchFamily="18" charset="0"/>
                <a:cs typeface="宋体" pitchFamily="2" charset="-122"/>
              </a:rPr>
              <a:t>  </a:t>
            </a:r>
            <a:r>
              <a:rPr kumimoji="0" lang="x-none" altLang="zh-CN" dirty="0" smtClean="0" bmk="_Toc385509759">
                <a:solidFill>
                  <a:schemeClr val="tx1"/>
                </a:solidFill>
                <a:latin typeface="Cambria" pitchFamily="18" charset="0"/>
                <a:cs typeface="宋体" pitchFamily="2" charset="-122"/>
              </a:rPr>
              <a:t>竣工结算成果文件的格式</a:t>
            </a:r>
            <a:endParaRPr kumimoji="0" lang="zh-CN" altLang="en-US" dirty="0" smtClean="0" bmk="_Toc385509759">
              <a:solidFill>
                <a:schemeClr val="tx1"/>
              </a:solidFill>
              <a:latin typeface="Cambria" pitchFamily="18" charset="0"/>
              <a:cs typeface="宋体" pitchFamily="2" charset="-122"/>
            </a:endParaRPr>
          </a:p>
        </p:txBody>
      </p:sp>
      <p:sp>
        <p:nvSpPr>
          <p:cNvPr id="567297" name="Rectangle 1"/>
          <p:cNvSpPr>
            <a:spLocks noChangeArrowheads="1"/>
          </p:cNvSpPr>
          <p:nvPr/>
        </p:nvSpPr>
        <p:spPr bwMode="auto">
          <a:xfrm>
            <a:off x="747319" y="1500174"/>
            <a:ext cx="751747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kumimoji="0" lang="en-US" altLang="zh-CN" b="0" dirty="0" smtClean="0">
                <a:solidFill>
                  <a:schemeClr val="tx1"/>
                </a:solidFill>
                <a:latin typeface="+mn-ea"/>
                <a:ea typeface="+mn-ea"/>
                <a:cs typeface="Times New Roman" pitchFamily="18" charset="0"/>
              </a:rPr>
              <a:t>F.0.</a:t>
            </a:r>
            <a:r>
              <a:rPr lang="en-US" dirty="0" smtClean="0"/>
              <a:t> </a:t>
            </a:r>
            <a:r>
              <a:rPr kumimoji="0" lang="en-US" altLang="zh-CN" b="0" dirty="0" smtClean="0">
                <a:solidFill>
                  <a:schemeClr val="tx1"/>
                </a:solidFill>
                <a:latin typeface="+mn-ea"/>
                <a:ea typeface="+mn-ea"/>
                <a:cs typeface="Times New Roman" pitchFamily="18" charset="0"/>
              </a:rPr>
              <a:t>9 </a:t>
            </a:r>
            <a:r>
              <a:rPr kumimoji="0" lang="zh-CN" altLang="en-US" b="0" dirty="0" smtClean="0">
                <a:solidFill>
                  <a:schemeClr val="tx1"/>
                </a:solidFill>
                <a:latin typeface="+mn-ea"/>
                <a:ea typeface="+mn-ea"/>
                <a:cs typeface="Times New Roman" pitchFamily="18" charset="0"/>
              </a:rPr>
              <a:t>其他项目清单与计价汇总表可按表</a:t>
            </a:r>
            <a:r>
              <a:rPr kumimoji="0" lang="en-US" altLang="zh-CN" b="0" dirty="0" smtClean="0">
                <a:solidFill>
                  <a:schemeClr val="tx1"/>
                </a:solidFill>
                <a:latin typeface="+mn-ea"/>
                <a:ea typeface="+mn-ea"/>
                <a:cs typeface="Times New Roman" pitchFamily="18" charset="0"/>
              </a:rPr>
              <a:t>F.0.9</a:t>
            </a:r>
            <a:r>
              <a:rPr kumimoji="0" lang="zh-CN" altLang="en-US" b="0" dirty="0" smtClean="0">
                <a:solidFill>
                  <a:schemeClr val="tx1"/>
                </a:solidFill>
                <a:latin typeface="+mn-ea"/>
                <a:ea typeface="+mn-ea"/>
                <a:cs typeface="Times New Roman" pitchFamily="18" charset="0"/>
              </a:rPr>
              <a:t>编制。</a:t>
            </a:r>
          </a:p>
        </p:txBody>
      </p:sp>
      <p:sp>
        <p:nvSpPr>
          <p:cNvPr id="13" name="Rectangle 1"/>
          <p:cNvSpPr>
            <a:spLocks noChangeArrowheads="1"/>
          </p:cNvSpPr>
          <p:nvPr/>
        </p:nvSpPr>
        <p:spPr bwMode="auto">
          <a:xfrm>
            <a:off x="2923431" y="1978216"/>
            <a:ext cx="4945708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kumimoji="0" lang="zh-CN" altLang="en-US" sz="1400" dirty="0" smtClean="0">
                <a:solidFill>
                  <a:schemeClr val="tx1"/>
                </a:solidFill>
                <a:latin typeface="+mn-ea"/>
                <a:ea typeface="+mn-ea"/>
                <a:cs typeface="宋体" pitchFamily="2" charset="-122"/>
              </a:rPr>
              <a:t>表</a:t>
            </a:r>
            <a:r>
              <a:rPr kumimoji="0" lang="en-US" altLang="zh-CN" sz="1400" dirty="0" smtClean="0">
                <a:solidFill>
                  <a:schemeClr val="tx1"/>
                </a:solidFill>
                <a:latin typeface="+mn-ea"/>
                <a:cs typeface="宋体" pitchFamily="2" charset="-122"/>
              </a:rPr>
              <a:t>F.0.9  </a:t>
            </a:r>
            <a:r>
              <a:rPr kumimoji="0" lang="zh-CN" altLang="en-US" sz="1400" dirty="0" smtClean="0">
                <a:solidFill>
                  <a:schemeClr val="tx1"/>
                </a:solidFill>
                <a:latin typeface="+mn-ea"/>
                <a:ea typeface="+mn-ea"/>
                <a:cs typeface="宋体" pitchFamily="2" charset="-122"/>
              </a:rPr>
              <a:t>其他项目清单与计价汇总表</a:t>
            </a:r>
          </a:p>
        </p:txBody>
      </p:sp>
      <p:sp>
        <p:nvSpPr>
          <p:cNvPr id="15" name="Rectangle 1"/>
          <p:cNvSpPr>
            <a:spLocks noChangeArrowheads="1"/>
          </p:cNvSpPr>
          <p:nvPr/>
        </p:nvSpPr>
        <p:spPr bwMode="auto">
          <a:xfrm>
            <a:off x="1868346" y="2285993"/>
            <a:ext cx="580296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>
              <a:spcBef>
                <a:spcPct val="0"/>
              </a:spcBef>
            </a:pPr>
            <a:r>
              <a:rPr lang="zh-CN" altLang="en-US" sz="1000" dirty="0" smtClean="0">
                <a:solidFill>
                  <a:schemeClr val="tx1"/>
                </a:solidFill>
                <a:latin typeface="+mn-ea"/>
                <a:ea typeface="+mn-ea"/>
              </a:rPr>
              <a:t>工程名称</a:t>
            </a:r>
            <a:r>
              <a:rPr lang="en-US" sz="1000" dirty="0" smtClean="0">
                <a:solidFill>
                  <a:schemeClr val="tx1"/>
                </a:solidFill>
                <a:latin typeface="+mn-ea"/>
                <a:ea typeface="+mn-ea"/>
              </a:rPr>
              <a:t>: </a:t>
            </a:r>
            <a:r>
              <a:rPr kumimoji="0" lang="en-US" altLang="zh-CN" sz="10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ea typeface="+mn-ea"/>
                <a:cs typeface="Times New Roman" pitchFamily="18" charset="0"/>
              </a:rPr>
              <a:t>                              </a:t>
            </a:r>
            <a:r>
              <a:rPr lang="zh-CN" altLang="en-US" sz="1000" dirty="0" smtClean="0">
                <a:solidFill>
                  <a:schemeClr val="tx1"/>
                </a:solidFill>
                <a:latin typeface="+mn-ea"/>
                <a:ea typeface="+mn-ea"/>
              </a:rPr>
              <a:t>标段：</a:t>
            </a:r>
            <a:r>
              <a:rPr lang="en-US" altLang="zh-CN" sz="1000" dirty="0" smtClean="0">
                <a:solidFill>
                  <a:schemeClr val="tx1"/>
                </a:solidFill>
                <a:latin typeface="+mn-ea"/>
                <a:ea typeface="+mn-ea"/>
              </a:rPr>
              <a:t>                                  </a:t>
            </a:r>
            <a:r>
              <a:rPr lang="zh-CN" altLang="en-US" sz="1000" dirty="0" smtClean="0">
                <a:solidFill>
                  <a:schemeClr val="tx1"/>
                </a:solidFill>
                <a:latin typeface="+mn-ea"/>
                <a:ea typeface="+mn-ea"/>
              </a:rPr>
              <a:t>第</a:t>
            </a:r>
            <a:r>
              <a:rPr lang="en-US" altLang="en-US" sz="1000" dirty="0" smtClean="0">
                <a:solidFill>
                  <a:schemeClr val="tx1"/>
                </a:solidFill>
                <a:latin typeface="+mn-ea"/>
                <a:ea typeface="+mn-ea"/>
              </a:rPr>
              <a:t>  </a:t>
            </a:r>
            <a:r>
              <a:rPr lang="zh-CN" altLang="en-US" sz="1000" dirty="0" smtClean="0">
                <a:solidFill>
                  <a:schemeClr val="tx1"/>
                </a:solidFill>
                <a:latin typeface="+mn-ea"/>
                <a:ea typeface="+mn-ea"/>
              </a:rPr>
              <a:t>页</a:t>
            </a:r>
            <a:r>
              <a:rPr lang="en-US" altLang="en-US" sz="1000" dirty="0" smtClean="0">
                <a:solidFill>
                  <a:schemeClr val="tx1"/>
                </a:solidFill>
                <a:latin typeface="+mn-ea"/>
                <a:ea typeface="+mn-ea"/>
              </a:rPr>
              <a:t>   </a:t>
            </a:r>
            <a:r>
              <a:rPr lang="zh-CN" altLang="en-US" sz="1000" dirty="0" smtClean="0">
                <a:solidFill>
                  <a:schemeClr val="tx1"/>
                </a:solidFill>
                <a:latin typeface="+mn-ea"/>
                <a:ea typeface="+mn-ea"/>
              </a:rPr>
              <a:t>共</a:t>
            </a:r>
            <a:r>
              <a:rPr lang="en-US" altLang="en-US" sz="1000" dirty="0" smtClean="0">
                <a:solidFill>
                  <a:schemeClr val="tx1"/>
                </a:solidFill>
                <a:latin typeface="+mn-ea"/>
                <a:ea typeface="+mn-ea"/>
              </a:rPr>
              <a:t>  </a:t>
            </a:r>
            <a:r>
              <a:rPr lang="zh-CN" altLang="en-US" sz="1000" dirty="0" smtClean="0">
                <a:solidFill>
                  <a:schemeClr val="tx1"/>
                </a:solidFill>
                <a:latin typeface="+mn-ea"/>
                <a:ea typeface="+mn-ea"/>
              </a:rPr>
              <a:t>页</a:t>
            </a:r>
          </a:p>
        </p:txBody>
      </p:sp>
      <p:graphicFrame>
        <p:nvGraphicFramePr>
          <p:cNvPr id="12" name="表格 11"/>
          <p:cNvGraphicFramePr>
            <a:graphicFrameLocks noGrp="1"/>
          </p:cNvGraphicFramePr>
          <p:nvPr/>
        </p:nvGraphicFramePr>
        <p:xfrm>
          <a:off x="1604575" y="2571744"/>
          <a:ext cx="6528334" cy="4007232"/>
        </p:xfrm>
        <a:graphic>
          <a:graphicData uri="http://schemas.openxmlformats.org/drawingml/2006/table">
            <a:tbl>
              <a:tblPr/>
              <a:tblGrid>
                <a:gridCol w="886052"/>
                <a:gridCol w="2150770"/>
                <a:gridCol w="1064910"/>
                <a:gridCol w="1089352"/>
                <a:gridCol w="1337250"/>
              </a:tblGrid>
              <a:tr h="29583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00" b="1" kern="0" dirty="0">
                          <a:latin typeface="Times New Roman"/>
                          <a:ea typeface="宋体"/>
                          <a:cs typeface="宋体"/>
                        </a:rPr>
                        <a:t>序号</a:t>
                      </a:r>
                      <a:endParaRPr lang="zh-CN" sz="1000" b="1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5110" marR="3511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00" b="1" kern="0" dirty="0">
                          <a:latin typeface="Times New Roman"/>
                          <a:ea typeface="宋体"/>
                          <a:cs typeface="宋体"/>
                        </a:rPr>
                        <a:t>项目名称</a:t>
                      </a:r>
                      <a:endParaRPr lang="zh-CN" sz="1000" b="1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5110" marR="3511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00" b="1" kern="0" dirty="0">
                          <a:latin typeface="Times New Roman"/>
                          <a:ea typeface="宋体"/>
                          <a:cs typeface="宋体"/>
                        </a:rPr>
                        <a:t>计量单位</a:t>
                      </a:r>
                      <a:endParaRPr lang="zh-CN" sz="1000" b="1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5110" marR="3511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00" b="1" kern="0" dirty="0">
                          <a:latin typeface="Times New Roman"/>
                          <a:ea typeface="宋体"/>
                          <a:cs typeface="宋体"/>
                        </a:rPr>
                        <a:t>金额（元）</a:t>
                      </a:r>
                      <a:endParaRPr lang="zh-CN" sz="1000" b="1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5110" marR="3511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00" b="1" kern="0" dirty="0">
                          <a:latin typeface="Times New Roman"/>
                          <a:ea typeface="宋体"/>
                          <a:cs typeface="宋体"/>
                        </a:rPr>
                        <a:t>备注</a:t>
                      </a:r>
                      <a:endParaRPr lang="zh-CN" sz="1000" b="1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5110" marR="3511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583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0">
                          <a:latin typeface="宋体"/>
                          <a:ea typeface="宋体"/>
                          <a:cs typeface="宋体"/>
                        </a:rPr>
                        <a:t>1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5110" marR="3511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000" kern="0" dirty="0">
                          <a:latin typeface="Times New Roman"/>
                          <a:ea typeface="宋体"/>
                          <a:cs typeface="宋体"/>
                        </a:rPr>
                        <a:t>专业工程结算价</a:t>
                      </a: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5110" marR="3511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kern="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35110" marR="3511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kern="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35110" marR="3511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kern="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35110" marR="3511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583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0">
                          <a:latin typeface="宋体"/>
                          <a:ea typeface="宋体"/>
                          <a:cs typeface="宋体"/>
                        </a:rPr>
                        <a:t>2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5110" marR="3511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000" kern="0" dirty="0">
                          <a:latin typeface="Times New Roman"/>
                          <a:ea typeface="宋体"/>
                          <a:cs typeface="宋体"/>
                        </a:rPr>
                        <a:t>计日工</a:t>
                      </a: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5110" marR="3511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kern="0" dirty="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35110" marR="3511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kern="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35110" marR="3511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kern="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35110" marR="3511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583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0">
                          <a:latin typeface="宋体"/>
                          <a:ea typeface="宋体"/>
                          <a:cs typeface="宋体"/>
                        </a:rPr>
                        <a:t>3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5110" marR="3511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000" kern="0" dirty="0">
                          <a:latin typeface="Times New Roman"/>
                          <a:ea typeface="宋体"/>
                          <a:cs typeface="宋体"/>
                        </a:rPr>
                        <a:t>总承包服务费</a:t>
                      </a: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5110" marR="3511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5110" marR="351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5110" marR="351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5110" marR="351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583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0">
                          <a:latin typeface="宋体"/>
                          <a:ea typeface="宋体"/>
                          <a:cs typeface="宋体"/>
                        </a:rPr>
                        <a:t>4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5110" marR="3511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000" kern="0" dirty="0">
                          <a:latin typeface="Times New Roman"/>
                          <a:ea typeface="宋体"/>
                          <a:cs typeface="宋体"/>
                        </a:rPr>
                        <a:t>索赔与现场签证</a:t>
                      </a: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5110" marR="3511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5110" marR="351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5110" marR="351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5110" marR="351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583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kern="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35110" marR="351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kern="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35110" marR="351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5110" marR="351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5110" marR="351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5110" marR="351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5836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5110" marR="351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5110" marR="351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5110" marR="351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5110" marR="351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5110" marR="351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5836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5110" marR="351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5110" marR="351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5110" marR="351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5110" marR="351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5110" marR="351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5836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5110" marR="351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5110" marR="351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5110" marR="351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5110" marR="351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5110" marR="351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5836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5110" marR="351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5110" marR="351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5110" marR="351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5110" marR="351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5110" marR="351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5836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5110" marR="351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5110" marR="351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5110" marR="351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5110" marR="351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5110" marR="351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5836"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00" kern="0">
                          <a:latin typeface="Times New Roman"/>
                          <a:ea typeface="宋体"/>
                          <a:cs typeface="宋体"/>
                        </a:rPr>
                        <a:t>合计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5110" marR="3511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kern="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35110" marR="3511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00" kern="0" dirty="0">
                          <a:latin typeface="Times New Roman"/>
                          <a:ea typeface="宋体"/>
                          <a:cs typeface="宋体"/>
                        </a:rPr>
                        <a:t>—</a:t>
                      </a: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5110" marR="3511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2859">
                <a:tc gridSpan="5">
                  <a:txBody>
                    <a:bodyPr/>
                    <a:lstStyle/>
                    <a:p>
                      <a:pPr indent="304800" algn="l">
                        <a:spcAft>
                          <a:spcPts val="0"/>
                        </a:spcAft>
                      </a:pPr>
                      <a:endParaRPr lang="en-US" altLang="zh-CN" sz="1000" kern="0" dirty="0" smtClean="0">
                        <a:latin typeface="Times New Roman"/>
                        <a:ea typeface="宋体"/>
                        <a:cs typeface="宋体"/>
                      </a:endParaRPr>
                    </a:p>
                    <a:p>
                      <a:pPr indent="304800" algn="l">
                        <a:spcAft>
                          <a:spcPts val="0"/>
                        </a:spcAft>
                      </a:pPr>
                      <a:r>
                        <a:rPr lang="en-US" altLang="zh-CN" sz="1000" kern="0" dirty="0" smtClean="0">
                          <a:latin typeface="Times New Roman"/>
                          <a:ea typeface="宋体"/>
                          <a:cs typeface="宋体"/>
                        </a:rPr>
                        <a:t>   </a:t>
                      </a:r>
                      <a:r>
                        <a:rPr lang="zh-CN" sz="1000" b="1" kern="0" dirty="0" smtClean="0">
                          <a:latin typeface="Times New Roman"/>
                          <a:ea typeface="宋体"/>
                          <a:cs typeface="宋体"/>
                        </a:rPr>
                        <a:t>编制</a:t>
                      </a:r>
                      <a:r>
                        <a:rPr lang="zh-CN" sz="1000" b="1" kern="0" dirty="0">
                          <a:latin typeface="Times New Roman"/>
                          <a:ea typeface="宋体"/>
                          <a:cs typeface="宋体"/>
                        </a:rPr>
                        <a:t>人：</a:t>
                      </a:r>
                      <a:r>
                        <a:rPr lang="en-US" sz="1000" b="1" kern="0" dirty="0">
                          <a:latin typeface="Times New Roman"/>
                          <a:ea typeface="宋体"/>
                          <a:cs typeface="宋体"/>
                        </a:rPr>
                        <a:t>                                   </a:t>
                      </a:r>
                      <a:r>
                        <a:rPr lang="en-US" sz="1000" b="1" kern="0" dirty="0" smtClean="0">
                          <a:latin typeface="Times New Roman"/>
                          <a:ea typeface="宋体"/>
                          <a:cs typeface="宋体"/>
                        </a:rPr>
                        <a:t>                                                                                        </a:t>
                      </a:r>
                      <a:r>
                        <a:rPr lang="zh-CN" sz="1000" b="1" kern="0" dirty="0" smtClean="0">
                          <a:latin typeface="Times New Roman"/>
                          <a:ea typeface="宋体"/>
                          <a:cs typeface="宋体"/>
                        </a:rPr>
                        <a:t>审核</a:t>
                      </a:r>
                      <a:r>
                        <a:rPr lang="zh-CN" sz="1000" b="1" kern="0" dirty="0">
                          <a:latin typeface="Times New Roman"/>
                          <a:ea typeface="宋体"/>
                          <a:cs typeface="宋体"/>
                        </a:rPr>
                        <a:t>人： </a:t>
                      </a:r>
                      <a:endParaRPr lang="zh-CN" sz="1000" b="1" kern="100" dirty="0">
                        <a:latin typeface="Times New Roman"/>
                        <a:ea typeface="宋体"/>
                        <a:cs typeface="Times New Roman"/>
                      </a:endParaRPr>
                    </a:p>
                    <a:p>
                      <a:pPr indent="304800" algn="l"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latin typeface="宋体"/>
                          <a:ea typeface="宋体"/>
                          <a:cs typeface="宋体"/>
                        </a:rPr>
                        <a:t>              </a:t>
                      </a: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5110" marR="3511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4"/>
          <p:cNvGrpSpPr>
            <a:grpSpLocks/>
          </p:cNvGrpSpPr>
          <p:nvPr/>
        </p:nvGrpSpPr>
        <p:grpSpPr bwMode="auto">
          <a:xfrm>
            <a:off x="633046" y="422275"/>
            <a:ext cx="4868008" cy="642938"/>
            <a:chOff x="632383" y="422260"/>
            <a:chExt cx="4868311" cy="642941"/>
          </a:xfrm>
        </p:grpSpPr>
        <p:pic>
          <p:nvPicPr>
            <p:cNvPr id="74765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632383" y="422260"/>
              <a:ext cx="969760" cy="642941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</p:spPr>
        </p:pic>
        <p:sp>
          <p:nvSpPr>
            <p:cNvPr id="74766" name="TextBox 6"/>
            <p:cNvSpPr txBox="1">
              <a:spLocks noChangeArrowheads="1"/>
            </p:cNvSpPr>
            <p:nvPr/>
          </p:nvSpPr>
          <p:spPr bwMode="auto">
            <a:xfrm>
              <a:off x="1503067" y="430185"/>
              <a:ext cx="3926189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2400">
                  <a:solidFill>
                    <a:srgbClr val="1D8AC8"/>
                  </a:solidFill>
                  <a:latin typeface="华文新魏" pitchFamily="2" charset="-122"/>
                  <a:ea typeface="华文新魏" pitchFamily="2" charset="-122"/>
                </a:rPr>
                <a:t>中国建设工程造价管理协会</a:t>
              </a:r>
            </a:p>
          </p:txBody>
        </p:sp>
        <p:sp>
          <p:nvSpPr>
            <p:cNvPr id="8" name="矩形 7"/>
            <p:cNvSpPr/>
            <p:nvPr/>
          </p:nvSpPr>
          <p:spPr>
            <a:xfrm>
              <a:off x="1502876" y="1008051"/>
              <a:ext cx="3997818" cy="46037"/>
            </a:xfrm>
            <a:prstGeom prst="rect">
              <a:avLst/>
            </a:prstGeom>
            <a:solidFill>
              <a:srgbClr val="1D8AC8"/>
            </a:solidFill>
            <a:ln>
              <a:solidFill>
                <a:srgbClr val="1D8AC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rgbClr val="FF0000"/>
                </a:solidFill>
              </a:endParaRPr>
            </a:p>
          </p:txBody>
        </p:sp>
      </p:grpSp>
      <p:sp>
        <p:nvSpPr>
          <p:cNvPr id="9" name="同侧圆角矩形 4"/>
          <p:cNvSpPr/>
          <p:nvPr/>
        </p:nvSpPr>
        <p:spPr bwMode="auto">
          <a:xfrm>
            <a:off x="6879997" y="428605"/>
            <a:ext cx="1450741" cy="714359"/>
          </a:xfrm>
          <a:prstGeom prst="rect">
            <a:avLst/>
          </a:prstGeom>
          <a:ln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lIns="247650" tIns="123825" rIns="247650" bIns="123825" spcCol="1270" anchor="ctr"/>
          <a:lstStyle/>
          <a:p>
            <a:pPr>
              <a:defRPr/>
            </a:pPr>
            <a:r>
              <a:rPr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  附  录</a:t>
            </a:r>
            <a:endParaRPr lang="zh-CN" altLang="zh-CN" sz="2400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Rectangle 1"/>
          <p:cNvSpPr>
            <a:spLocks noChangeArrowheads="1"/>
          </p:cNvSpPr>
          <p:nvPr/>
        </p:nvSpPr>
        <p:spPr bwMode="auto">
          <a:xfrm>
            <a:off x="2791545" y="1071546"/>
            <a:ext cx="4615994" cy="6103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165048" rIns="91440" bIns="165048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kumimoji="0" lang="x-none" altLang="zh-CN" dirty="0" smtClean="0" bmk="_Toc385509759">
                <a:solidFill>
                  <a:schemeClr val="tx1"/>
                </a:solidFill>
                <a:latin typeface="Cambria" pitchFamily="18" charset="0"/>
                <a:cs typeface="宋体" pitchFamily="2" charset="-122"/>
              </a:rPr>
              <a:t>附录G </a:t>
            </a:r>
            <a:r>
              <a:rPr kumimoji="0" lang="en-US" altLang="zh-CN" dirty="0" smtClean="0" bmk="_Toc385509759">
                <a:solidFill>
                  <a:schemeClr val="tx1"/>
                </a:solidFill>
                <a:latin typeface="Cambria" pitchFamily="18" charset="0"/>
                <a:cs typeface="宋体" pitchFamily="2" charset="-122"/>
              </a:rPr>
              <a:t> </a:t>
            </a:r>
            <a:r>
              <a:rPr kumimoji="0" lang="x-none" altLang="zh-CN" dirty="0" smtClean="0" bmk="_Toc385509759">
                <a:solidFill>
                  <a:schemeClr val="tx1"/>
                </a:solidFill>
                <a:latin typeface="Cambria" pitchFamily="18" charset="0"/>
                <a:cs typeface="宋体" pitchFamily="2" charset="-122"/>
              </a:rPr>
              <a:t> 竣工结算审核成果文件的格式</a:t>
            </a:r>
            <a:endParaRPr kumimoji="0" lang="zh-CN" altLang="en-US" dirty="0" smtClean="0" bmk="_Toc385509759">
              <a:solidFill>
                <a:schemeClr val="tx1"/>
              </a:solidFill>
              <a:latin typeface="Cambria" pitchFamily="18" charset="0"/>
              <a:cs typeface="宋体" pitchFamily="2" charset="-122"/>
            </a:endParaRPr>
          </a:p>
        </p:txBody>
      </p:sp>
      <p:sp>
        <p:nvSpPr>
          <p:cNvPr id="567297" name="Rectangle 1"/>
          <p:cNvSpPr>
            <a:spLocks noChangeArrowheads="1"/>
          </p:cNvSpPr>
          <p:nvPr/>
        </p:nvSpPr>
        <p:spPr bwMode="auto">
          <a:xfrm>
            <a:off x="747319" y="1500174"/>
            <a:ext cx="751747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kumimoji="0" lang="en-US" altLang="zh-CN" b="0" dirty="0" smtClean="0">
                <a:solidFill>
                  <a:schemeClr val="tx1"/>
                </a:solidFill>
                <a:latin typeface="+mn-ea"/>
                <a:ea typeface="+mn-ea"/>
                <a:cs typeface="Times New Roman" pitchFamily="18" charset="0"/>
              </a:rPr>
              <a:t>G.0.1 </a:t>
            </a:r>
            <a:r>
              <a:rPr kumimoji="0" lang="zh-CN" altLang="en-US" b="0" dirty="0" smtClean="0">
                <a:solidFill>
                  <a:schemeClr val="tx1"/>
                </a:solidFill>
                <a:latin typeface="+mn-ea"/>
                <a:ea typeface="+mn-ea"/>
                <a:cs typeface="Times New Roman" pitchFamily="18" charset="0"/>
              </a:rPr>
              <a:t>竣工结算审核书封面可按表</a:t>
            </a:r>
            <a:r>
              <a:rPr kumimoji="0" lang="en-US" altLang="zh-CN" b="0" dirty="0" smtClean="0">
                <a:solidFill>
                  <a:schemeClr val="tx1"/>
                </a:solidFill>
                <a:latin typeface="+mn-ea"/>
                <a:ea typeface="+mn-ea"/>
                <a:cs typeface="Times New Roman" pitchFamily="18" charset="0"/>
              </a:rPr>
              <a:t>G.0.1</a:t>
            </a:r>
            <a:r>
              <a:rPr kumimoji="0" lang="zh-CN" altLang="en-US" b="0" dirty="0" smtClean="0">
                <a:solidFill>
                  <a:schemeClr val="tx1"/>
                </a:solidFill>
                <a:latin typeface="+mn-ea"/>
                <a:ea typeface="+mn-ea"/>
                <a:cs typeface="Times New Roman" pitchFamily="18" charset="0"/>
              </a:rPr>
              <a:t>编制。</a:t>
            </a:r>
          </a:p>
        </p:txBody>
      </p:sp>
      <p:sp>
        <p:nvSpPr>
          <p:cNvPr id="13" name="Rectangle 1"/>
          <p:cNvSpPr>
            <a:spLocks noChangeArrowheads="1"/>
          </p:cNvSpPr>
          <p:nvPr/>
        </p:nvSpPr>
        <p:spPr bwMode="auto">
          <a:xfrm>
            <a:off x="2923431" y="1978216"/>
            <a:ext cx="4945708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kumimoji="0" lang="zh-CN" altLang="en-US" sz="1400" dirty="0" smtClean="0">
                <a:solidFill>
                  <a:schemeClr val="tx1"/>
                </a:solidFill>
                <a:latin typeface="+mn-ea"/>
                <a:ea typeface="+mn-ea"/>
                <a:cs typeface="宋体" pitchFamily="2" charset="-122"/>
              </a:rPr>
              <a:t>     表</a:t>
            </a:r>
            <a:r>
              <a:rPr kumimoji="0" lang="en-US" altLang="zh-CN" sz="1400" dirty="0" smtClean="0">
                <a:solidFill>
                  <a:schemeClr val="tx1"/>
                </a:solidFill>
                <a:latin typeface="+mn-ea"/>
                <a:ea typeface="+mn-ea"/>
                <a:cs typeface="宋体" pitchFamily="2" charset="-122"/>
              </a:rPr>
              <a:t>G</a:t>
            </a:r>
            <a:r>
              <a:rPr kumimoji="0" lang="en-US" altLang="zh-CN" sz="1400" dirty="0" smtClean="0">
                <a:solidFill>
                  <a:schemeClr val="tx1"/>
                </a:solidFill>
                <a:latin typeface="+mn-ea"/>
                <a:cs typeface="宋体" pitchFamily="2" charset="-122"/>
              </a:rPr>
              <a:t>.0.1</a:t>
            </a:r>
            <a:r>
              <a:rPr kumimoji="0" lang="en-US" altLang="en-US" sz="1400" dirty="0" smtClean="0">
                <a:solidFill>
                  <a:schemeClr val="tx1"/>
                </a:solidFill>
                <a:latin typeface="+mn-ea"/>
                <a:ea typeface="+mn-ea"/>
                <a:cs typeface="宋体" pitchFamily="2" charset="-122"/>
              </a:rPr>
              <a:t>     </a:t>
            </a:r>
            <a:r>
              <a:rPr kumimoji="0" lang="zh-CN" altLang="en-US" sz="1400" dirty="0" smtClean="0">
                <a:solidFill>
                  <a:schemeClr val="tx1"/>
                </a:solidFill>
                <a:latin typeface="+mn-ea"/>
                <a:ea typeface="+mn-ea"/>
                <a:cs typeface="宋体" pitchFamily="2" charset="-122"/>
              </a:rPr>
              <a:t>竣工结算审核书封面</a:t>
            </a:r>
          </a:p>
        </p:txBody>
      </p:sp>
      <p:graphicFrame>
        <p:nvGraphicFramePr>
          <p:cNvPr id="14" name="表格 13"/>
          <p:cNvGraphicFramePr>
            <a:graphicFrameLocks noGrp="1"/>
          </p:cNvGraphicFramePr>
          <p:nvPr/>
        </p:nvGraphicFramePr>
        <p:xfrm>
          <a:off x="3121259" y="2357430"/>
          <a:ext cx="3297138" cy="4000528"/>
        </p:xfrm>
        <a:graphic>
          <a:graphicData uri="http://schemas.openxmlformats.org/drawingml/2006/table">
            <a:tbl>
              <a:tblPr/>
              <a:tblGrid>
                <a:gridCol w="3297138"/>
              </a:tblGrid>
              <a:tr h="4000528"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en-US" sz="1400" b="1" kern="100" dirty="0" smtClean="0">
                        <a:latin typeface="Times New Roman"/>
                        <a:ea typeface="宋体"/>
                        <a:cs typeface="Times New Roman"/>
                      </a:endParaRPr>
                    </a:p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1400" b="1" kern="100" dirty="0" smtClean="0">
                          <a:latin typeface="Times New Roman"/>
                          <a:ea typeface="宋体"/>
                          <a:cs typeface="Times New Roman"/>
                        </a:rPr>
                        <a:t>(</a:t>
                      </a:r>
                      <a:r>
                        <a:rPr lang="zh-CN" sz="1400" b="1" kern="100" dirty="0">
                          <a:latin typeface="Times New Roman"/>
                          <a:ea typeface="宋体"/>
                          <a:cs typeface="Times New Roman"/>
                        </a:rPr>
                        <a:t>工程名称</a:t>
                      </a:r>
                      <a:r>
                        <a:rPr lang="en-US" sz="1400" b="1" kern="100" dirty="0" smtClean="0">
                          <a:latin typeface="Times New Roman"/>
                          <a:ea typeface="宋体"/>
                          <a:cs typeface="Times New Roman"/>
                        </a:rPr>
                        <a:t>)</a:t>
                      </a:r>
                      <a:endParaRPr lang="zh-CN" sz="14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 dirty="0">
                          <a:latin typeface="Times New Roman"/>
                          <a:ea typeface="黑体"/>
                          <a:cs typeface="Times New Roman"/>
                        </a:rPr>
                        <a:t>竣工结算审核</a:t>
                      </a:r>
                      <a:r>
                        <a:rPr lang="zh-CN" sz="2000" kern="100" dirty="0" smtClean="0">
                          <a:latin typeface="Times New Roman"/>
                          <a:ea typeface="黑体"/>
                          <a:cs typeface="Times New Roman"/>
                        </a:rPr>
                        <a:t>书</a:t>
                      </a:r>
                      <a:endParaRPr lang="en-US" altLang="zh-CN" sz="2000" kern="100" dirty="0" smtClean="0">
                        <a:latin typeface="Times New Roman"/>
                        <a:ea typeface="黑体"/>
                        <a:cs typeface="Times New Roman"/>
                      </a:endParaRPr>
                    </a:p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2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1400" b="1" kern="100" dirty="0">
                          <a:latin typeface="Times New Roman"/>
                          <a:ea typeface="宋体"/>
                          <a:cs typeface="Times New Roman"/>
                        </a:rPr>
                        <a:t>档案号：</a:t>
                      </a:r>
                      <a:r>
                        <a:rPr lang="en-US" sz="1400" b="1" kern="100" dirty="0">
                          <a:latin typeface="Times New Roman"/>
                          <a:ea typeface="宋体"/>
                          <a:cs typeface="Times New Roman"/>
                        </a:rPr>
                        <a:t>  </a:t>
                      </a:r>
                      <a:endParaRPr lang="en-US" sz="1400" b="1" kern="100" dirty="0" smtClean="0">
                        <a:latin typeface="Times New Roman"/>
                        <a:ea typeface="宋体"/>
                        <a:cs typeface="Times New Roman"/>
                      </a:endParaRPr>
                    </a:p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en-US" altLang="zh-CN" sz="1400" b="1" kern="100" dirty="0" smtClean="0">
                        <a:latin typeface="Times New Roman"/>
                        <a:ea typeface="宋体"/>
                        <a:cs typeface="Times New Roman"/>
                      </a:endParaRPr>
                    </a:p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en-US" altLang="zh-CN" sz="1400" b="1" kern="100" dirty="0" smtClean="0">
                        <a:latin typeface="Times New Roman"/>
                        <a:ea typeface="宋体"/>
                        <a:cs typeface="Times New Roman"/>
                      </a:endParaRPr>
                    </a:p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en-US" altLang="zh-CN" sz="1400" b="1" kern="100" dirty="0" smtClean="0">
                        <a:latin typeface="Times New Roman"/>
                        <a:ea typeface="宋体"/>
                        <a:cs typeface="Times New Roman"/>
                      </a:endParaRPr>
                    </a:p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en-US" altLang="zh-CN" sz="1400" b="1" kern="100" dirty="0" smtClean="0">
                        <a:latin typeface="Times New Roman"/>
                        <a:ea typeface="宋体"/>
                        <a:cs typeface="Times New Roman"/>
                      </a:endParaRPr>
                    </a:p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14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1400" b="1" kern="100" dirty="0">
                          <a:latin typeface="Times New Roman"/>
                          <a:ea typeface="宋体"/>
                          <a:cs typeface="Times New Roman"/>
                        </a:rPr>
                        <a:t>(</a:t>
                      </a:r>
                      <a:r>
                        <a:rPr lang="zh-CN" sz="1400" b="1" kern="100" dirty="0">
                          <a:latin typeface="Times New Roman"/>
                          <a:ea typeface="宋体"/>
                          <a:cs typeface="Times New Roman"/>
                        </a:rPr>
                        <a:t>编制单位名称</a:t>
                      </a:r>
                      <a:r>
                        <a:rPr lang="en-US" sz="1400" b="1" kern="100" dirty="0">
                          <a:latin typeface="Times New Roman"/>
                          <a:ea typeface="宋体"/>
                          <a:cs typeface="Times New Roman"/>
                        </a:rPr>
                        <a:t>)</a:t>
                      </a:r>
                      <a:endParaRPr lang="zh-CN" sz="14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1400" b="1" kern="100" dirty="0">
                          <a:latin typeface="Times New Roman"/>
                          <a:ea typeface="宋体"/>
                          <a:cs typeface="Times New Roman"/>
                        </a:rPr>
                        <a:t>(</a:t>
                      </a:r>
                      <a:r>
                        <a:rPr lang="zh-CN" sz="1400" b="1" kern="100" dirty="0">
                          <a:latin typeface="Times New Roman"/>
                          <a:ea typeface="宋体"/>
                          <a:cs typeface="Times New Roman"/>
                        </a:rPr>
                        <a:t>工程造价咨询企业执业印章）</a:t>
                      </a:r>
                      <a:endParaRPr lang="zh-CN" sz="14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b="1" kern="100" dirty="0">
                          <a:latin typeface="Times New Roman"/>
                          <a:ea typeface="宋体"/>
                          <a:cs typeface="Times New Roman"/>
                        </a:rPr>
                        <a:t>年</a:t>
                      </a:r>
                      <a:r>
                        <a:rPr lang="en-US" sz="1400" b="1" kern="100" dirty="0">
                          <a:latin typeface="Times New Roman"/>
                          <a:ea typeface="宋体"/>
                          <a:cs typeface="Times New Roman"/>
                        </a:rPr>
                        <a:t>   </a:t>
                      </a:r>
                      <a:r>
                        <a:rPr lang="zh-CN" sz="1400" b="1" kern="100" dirty="0">
                          <a:latin typeface="Times New Roman"/>
                          <a:ea typeface="宋体"/>
                          <a:cs typeface="Times New Roman"/>
                        </a:rPr>
                        <a:t>月</a:t>
                      </a:r>
                      <a:r>
                        <a:rPr lang="en-US" sz="1400" b="1" kern="100" dirty="0">
                          <a:latin typeface="Times New Roman"/>
                          <a:ea typeface="宋体"/>
                          <a:cs typeface="Times New Roman"/>
                        </a:rPr>
                        <a:t>   </a:t>
                      </a:r>
                      <a:r>
                        <a:rPr lang="zh-CN" sz="1400" b="1" kern="100" dirty="0">
                          <a:latin typeface="Times New Roman"/>
                          <a:ea typeface="宋体"/>
                          <a:cs typeface="Times New Roman"/>
                        </a:rPr>
                        <a:t>日</a:t>
                      </a:r>
                      <a:endParaRPr lang="zh-CN" sz="14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5892" marR="45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4"/>
          <p:cNvGrpSpPr>
            <a:grpSpLocks/>
          </p:cNvGrpSpPr>
          <p:nvPr/>
        </p:nvGrpSpPr>
        <p:grpSpPr bwMode="auto">
          <a:xfrm>
            <a:off x="633046" y="422275"/>
            <a:ext cx="4868008" cy="642938"/>
            <a:chOff x="632383" y="422260"/>
            <a:chExt cx="4868311" cy="642941"/>
          </a:xfrm>
        </p:grpSpPr>
        <p:pic>
          <p:nvPicPr>
            <p:cNvPr id="74765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632383" y="422260"/>
              <a:ext cx="969760" cy="642941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</p:spPr>
        </p:pic>
        <p:sp>
          <p:nvSpPr>
            <p:cNvPr id="74766" name="TextBox 6"/>
            <p:cNvSpPr txBox="1">
              <a:spLocks noChangeArrowheads="1"/>
            </p:cNvSpPr>
            <p:nvPr/>
          </p:nvSpPr>
          <p:spPr bwMode="auto">
            <a:xfrm>
              <a:off x="1503067" y="430185"/>
              <a:ext cx="3926189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2400">
                  <a:solidFill>
                    <a:srgbClr val="1D8AC8"/>
                  </a:solidFill>
                  <a:latin typeface="华文新魏" pitchFamily="2" charset="-122"/>
                  <a:ea typeface="华文新魏" pitchFamily="2" charset="-122"/>
                </a:rPr>
                <a:t>中国建设工程造价管理协会</a:t>
              </a:r>
            </a:p>
          </p:txBody>
        </p:sp>
        <p:sp>
          <p:nvSpPr>
            <p:cNvPr id="8" name="矩形 7"/>
            <p:cNvSpPr/>
            <p:nvPr/>
          </p:nvSpPr>
          <p:spPr>
            <a:xfrm>
              <a:off x="1502876" y="1008051"/>
              <a:ext cx="3997818" cy="46037"/>
            </a:xfrm>
            <a:prstGeom prst="rect">
              <a:avLst/>
            </a:prstGeom>
            <a:solidFill>
              <a:srgbClr val="1D8AC8"/>
            </a:solidFill>
            <a:ln>
              <a:solidFill>
                <a:srgbClr val="1D8AC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rgbClr val="FF0000"/>
                </a:solidFill>
              </a:endParaRPr>
            </a:p>
          </p:txBody>
        </p:sp>
      </p:grpSp>
      <p:sp>
        <p:nvSpPr>
          <p:cNvPr id="9" name="同侧圆角矩形 4"/>
          <p:cNvSpPr/>
          <p:nvPr/>
        </p:nvSpPr>
        <p:spPr bwMode="auto">
          <a:xfrm>
            <a:off x="6879997" y="428605"/>
            <a:ext cx="1450741" cy="714359"/>
          </a:xfrm>
          <a:prstGeom prst="rect">
            <a:avLst/>
          </a:prstGeom>
          <a:ln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lIns="247650" tIns="123825" rIns="247650" bIns="123825" spcCol="1270" anchor="ctr"/>
          <a:lstStyle/>
          <a:p>
            <a:pPr>
              <a:defRPr/>
            </a:pPr>
            <a:r>
              <a:rPr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  附  录</a:t>
            </a:r>
            <a:endParaRPr lang="zh-CN" altLang="zh-CN" sz="2400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Rectangle 1"/>
          <p:cNvSpPr>
            <a:spLocks noChangeArrowheads="1"/>
          </p:cNvSpPr>
          <p:nvPr/>
        </p:nvSpPr>
        <p:spPr bwMode="auto">
          <a:xfrm>
            <a:off x="2791545" y="1071546"/>
            <a:ext cx="4615994" cy="6103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165048" rIns="91440" bIns="165048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kumimoji="0" lang="x-none" altLang="zh-CN" dirty="0" smtClean="0" bmk="_Toc385509759">
                <a:solidFill>
                  <a:schemeClr val="tx1"/>
                </a:solidFill>
                <a:latin typeface="Cambria" pitchFamily="18" charset="0"/>
                <a:cs typeface="宋体" pitchFamily="2" charset="-122"/>
              </a:rPr>
              <a:t>附录G </a:t>
            </a:r>
            <a:r>
              <a:rPr kumimoji="0" lang="en-US" altLang="zh-CN" dirty="0" smtClean="0" bmk="_Toc385509759">
                <a:solidFill>
                  <a:schemeClr val="tx1"/>
                </a:solidFill>
                <a:latin typeface="Cambria" pitchFamily="18" charset="0"/>
                <a:cs typeface="宋体" pitchFamily="2" charset="-122"/>
              </a:rPr>
              <a:t> </a:t>
            </a:r>
            <a:r>
              <a:rPr kumimoji="0" lang="x-none" altLang="zh-CN" dirty="0" smtClean="0" bmk="_Toc385509759">
                <a:solidFill>
                  <a:schemeClr val="tx1"/>
                </a:solidFill>
                <a:latin typeface="Cambria" pitchFamily="18" charset="0"/>
                <a:cs typeface="宋体" pitchFamily="2" charset="-122"/>
              </a:rPr>
              <a:t> 竣工结算审核成果文件的格式</a:t>
            </a:r>
            <a:endParaRPr kumimoji="0" lang="zh-CN" altLang="en-US" dirty="0" smtClean="0" bmk="_Toc385509759">
              <a:solidFill>
                <a:schemeClr val="tx1"/>
              </a:solidFill>
              <a:latin typeface="Cambria" pitchFamily="18" charset="0"/>
              <a:cs typeface="宋体" pitchFamily="2" charset="-122"/>
            </a:endParaRPr>
          </a:p>
        </p:txBody>
      </p:sp>
      <p:sp>
        <p:nvSpPr>
          <p:cNvPr id="567297" name="Rectangle 1"/>
          <p:cNvSpPr>
            <a:spLocks noChangeArrowheads="1"/>
          </p:cNvSpPr>
          <p:nvPr/>
        </p:nvSpPr>
        <p:spPr bwMode="auto">
          <a:xfrm>
            <a:off x="747319" y="1500174"/>
            <a:ext cx="751747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kumimoji="0" lang="en-US" altLang="zh-CN" b="0" dirty="0" smtClean="0">
                <a:solidFill>
                  <a:schemeClr val="tx1"/>
                </a:solidFill>
                <a:latin typeface="+mn-ea"/>
                <a:ea typeface="+mn-ea"/>
                <a:cs typeface="Times New Roman" pitchFamily="18" charset="0"/>
              </a:rPr>
              <a:t>G.0.2 </a:t>
            </a:r>
            <a:r>
              <a:rPr kumimoji="0" lang="zh-CN" altLang="en-US" b="0" dirty="0" smtClean="0">
                <a:solidFill>
                  <a:schemeClr val="tx1"/>
                </a:solidFill>
                <a:latin typeface="+mn-ea"/>
                <a:ea typeface="+mn-ea"/>
                <a:cs typeface="Times New Roman" pitchFamily="18" charset="0"/>
              </a:rPr>
              <a:t>竣工结算审核签署页可按表</a:t>
            </a:r>
            <a:r>
              <a:rPr kumimoji="0" lang="en-US" altLang="zh-CN" b="0" dirty="0" smtClean="0">
                <a:solidFill>
                  <a:schemeClr val="tx1"/>
                </a:solidFill>
                <a:latin typeface="+mn-ea"/>
                <a:ea typeface="+mn-ea"/>
                <a:cs typeface="Times New Roman" pitchFamily="18" charset="0"/>
              </a:rPr>
              <a:t>G.0.2</a:t>
            </a:r>
            <a:r>
              <a:rPr kumimoji="0" lang="zh-CN" altLang="en-US" b="0" dirty="0" smtClean="0">
                <a:solidFill>
                  <a:schemeClr val="tx1"/>
                </a:solidFill>
                <a:latin typeface="+mn-ea"/>
                <a:ea typeface="+mn-ea"/>
                <a:cs typeface="Times New Roman" pitchFamily="18" charset="0"/>
              </a:rPr>
              <a:t>编制。</a:t>
            </a:r>
          </a:p>
        </p:txBody>
      </p:sp>
      <p:sp>
        <p:nvSpPr>
          <p:cNvPr id="13" name="Rectangle 1"/>
          <p:cNvSpPr>
            <a:spLocks noChangeArrowheads="1"/>
          </p:cNvSpPr>
          <p:nvPr/>
        </p:nvSpPr>
        <p:spPr bwMode="auto">
          <a:xfrm>
            <a:off x="3187202" y="1978216"/>
            <a:ext cx="4945708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kumimoji="0" lang="zh-CN" altLang="en-US" sz="1400" dirty="0" smtClean="0">
                <a:solidFill>
                  <a:schemeClr val="tx1"/>
                </a:solidFill>
                <a:latin typeface="+mn-ea"/>
                <a:ea typeface="+mn-ea"/>
                <a:cs typeface="宋体" pitchFamily="2" charset="-122"/>
              </a:rPr>
              <a:t>     表</a:t>
            </a:r>
            <a:r>
              <a:rPr kumimoji="0" lang="en-US" altLang="zh-CN" sz="1400" dirty="0" smtClean="0">
                <a:solidFill>
                  <a:schemeClr val="tx1"/>
                </a:solidFill>
                <a:latin typeface="+mn-ea"/>
                <a:ea typeface="+mn-ea"/>
                <a:cs typeface="宋体" pitchFamily="2" charset="-122"/>
              </a:rPr>
              <a:t>G</a:t>
            </a:r>
            <a:r>
              <a:rPr kumimoji="0" lang="en-US" altLang="zh-CN" sz="1400" dirty="0" smtClean="0">
                <a:solidFill>
                  <a:schemeClr val="tx1"/>
                </a:solidFill>
                <a:latin typeface="+mn-ea"/>
                <a:cs typeface="宋体" pitchFamily="2" charset="-122"/>
              </a:rPr>
              <a:t>.0.2   </a:t>
            </a:r>
            <a:r>
              <a:rPr kumimoji="0" lang="zh-CN" altLang="en-US" sz="1400" dirty="0" smtClean="0">
                <a:solidFill>
                  <a:schemeClr val="tx1"/>
                </a:solidFill>
                <a:latin typeface="+mn-ea"/>
                <a:ea typeface="+mn-ea"/>
                <a:cs typeface="宋体" pitchFamily="2" charset="-122"/>
              </a:rPr>
              <a:t>竣工结算审核签署页</a:t>
            </a:r>
          </a:p>
        </p:txBody>
      </p:sp>
      <p:graphicFrame>
        <p:nvGraphicFramePr>
          <p:cNvPr id="14" name="表格 13"/>
          <p:cNvGraphicFramePr>
            <a:graphicFrameLocks noGrp="1"/>
          </p:cNvGraphicFramePr>
          <p:nvPr/>
        </p:nvGraphicFramePr>
        <p:xfrm>
          <a:off x="3385030" y="2455334"/>
          <a:ext cx="3626852" cy="3759749"/>
        </p:xfrm>
        <a:graphic>
          <a:graphicData uri="http://schemas.openxmlformats.org/drawingml/2006/table">
            <a:tbl>
              <a:tblPr/>
              <a:tblGrid>
                <a:gridCol w="3626852"/>
              </a:tblGrid>
              <a:tr h="3759749"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7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1400" b="1" kern="100" dirty="0">
                          <a:latin typeface="Times New Roman"/>
                          <a:ea typeface="宋体"/>
                          <a:cs typeface="Times New Roman"/>
                        </a:rPr>
                        <a:t>(</a:t>
                      </a:r>
                      <a:r>
                        <a:rPr lang="zh-CN" sz="1400" b="1" kern="100" dirty="0">
                          <a:latin typeface="Times New Roman"/>
                          <a:ea typeface="宋体"/>
                          <a:cs typeface="Times New Roman"/>
                        </a:rPr>
                        <a:t>工程名称</a:t>
                      </a:r>
                      <a:r>
                        <a:rPr lang="en-US" sz="1400" b="1" kern="100" dirty="0">
                          <a:latin typeface="Times New Roman"/>
                          <a:ea typeface="宋体"/>
                          <a:cs typeface="Times New Roman"/>
                        </a:rPr>
                        <a:t>)</a:t>
                      </a:r>
                      <a:endParaRPr lang="zh-CN" sz="14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 dirty="0">
                          <a:latin typeface="Times New Roman"/>
                          <a:ea typeface="黑体"/>
                          <a:cs typeface="Times New Roman"/>
                        </a:rPr>
                        <a:t>竣工结算审核</a:t>
                      </a:r>
                      <a:r>
                        <a:rPr lang="zh-CN" sz="2000" kern="100" dirty="0" smtClean="0">
                          <a:latin typeface="Times New Roman"/>
                          <a:ea typeface="黑体"/>
                          <a:cs typeface="Times New Roman"/>
                        </a:rPr>
                        <a:t>书</a:t>
                      </a:r>
                      <a:endParaRPr lang="en-US" altLang="zh-CN" sz="2000" kern="100" dirty="0" smtClean="0">
                        <a:latin typeface="Times New Roman"/>
                        <a:ea typeface="黑体"/>
                        <a:cs typeface="Times New Roman"/>
                      </a:endParaRPr>
                    </a:p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en-US" altLang="zh-CN" sz="2000" kern="100" dirty="0" smtClean="0">
                        <a:latin typeface="Times New Roman"/>
                        <a:ea typeface="黑体"/>
                        <a:cs typeface="Times New Roman"/>
                      </a:endParaRPr>
                    </a:p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2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1400" b="1" kern="100" dirty="0">
                          <a:latin typeface="Times New Roman"/>
                          <a:ea typeface="宋体"/>
                          <a:cs typeface="Times New Roman"/>
                        </a:rPr>
                        <a:t>档案号</a:t>
                      </a:r>
                      <a:r>
                        <a:rPr lang="zh-CN" sz="1400" b="1" kern="100" dirty="0" smtClean="0">
                          <a:latin typeface="Times New Roman"/>
                          <a:ea typeface="宋体"/>
                          <a:cs typeface="Times New Roman"/>
                        </a:rPr>
                        <a:t>：</a:t>
                      </a:r>
                      <a:endParaRPr lang="en-US" altLang="zh-CN" sz="1400" b="1" kern="100" dirty="0" smtClean="0">
                        <a:latin typeface="Times New Roman"/>
                        <a:ea typeface="宋体"/>
                        <a:cs typeface="Times New Roman"/>
                      </a:endParaRPr>
                    </a:p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en-US" sz="1400" b="1" kern="100" dirty="0" smtClean="0">
                        <a:latin typeface="Times New Roman"/>
                        <a:ea typeface="宋体"/>
                        <a:cs typeface="Times New Roman"/>
                      </a:endParaRPr>
                    </a:p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en-US" sz="1400" b="1" kern="100" dirty="0" smtClean="0">
                        <a:latin typeface="Times New Roman"/>
                        <a:ea typeface="宋体"/>
                        <a:cs typeface="Times New Roman"/>
                      </a:endParaRPr>
                    </a:p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1400" b="1" kern="100" dirty="0" smtClean="0">
                          <a:latin typeface="Times New Roman"/>
                          <a:ea typeface="宋体"/>
                          <a:cs typeface="Times New Roman"/>
                        </a:rPr>
                        <a:t> </a:t>
                      </a:r>
                      <a:endParaRPr lang="zh-CN" sz="14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latin typeface="Times New Roman"/>
                          <a:ea typeface="宋体"/>
                          <a:cs typeface="Times New Roman"/>
                        </a:rPr>
                        <a:t>            </a:t>
                      </a:r>
                      <a:r>
                        <a:rPr lang="en-US" sz="700" b="1" kern="100" dirty="0" smtClean="0">
                          <a:latin typeface="Times New Roman"/>
                          <a:ea typeface="宋体"/>
                          <a:cs typeface="Times New Roman"/>
                        </a:rPr>
                        <a:t>  </a:t>
                      </a:r>
                      <a:r>
                        <a:rPr lang="zh-CN" sz="1000" b="1" kern="100" dirty="0" smtClean="0">
                          <a:latin typeface="Times New Roman"/>
                          <a:ea typeface="宋体"/>
                          <a:cs typeface="Times New Roman"/>
                        </a:rPr>
                        <a:t>编</a:t>
                      </a:r>
                      <a:r>
                        <a:rPr lang="en-US" sz="1000" b="1" kern="100" dirty="0" smtClean="0">
                          <a:latin typeface="Times New Roman"/>
                          <a:ea typeface="宋体"/>
                          <a:cs typeface="Times New Roman"/>
                        </a:rPr>
                        <a:t>  </a:t>
                      </a:r>
                      <a:r>
                        <a:rPr lang="zh-CN" sz="1000" b="1" kern="100" dirty="0">
                          <a:latin typeface="Times New Roman"/>
                          <a:ea typeface="宋体"/>
                          <a:cs typeface="Times New Roman"/>
                        </a:rPr>
                        <a:t>制</a:t>
                      </a:r>
                      <a:r>
                        <a:rPr lang="en-US" sz="1000" b="1" kern="100" dirty="0">
                          <a:latin typeface="Times New Roman"/>
                          <a:ea typeface="宋体"/>
                          <a:cs typeface="Times New Roman"/>
                        </a:rPr>
                        <a:t>  </a:t>
                      </a:r>
                      <a:r>
                        <a:rPr lang="zh-CN" sz="1000" b="1" kern="100" dirty="0">
                          <a:latin typeface="Times New Roman"/>
                          <a:ea typeface="宋体"/>
                          <a:cs typeface="Times New Roman"/>
                        </a:rPr>
                        <a:t>人：</a:t>
                      </a:r>
                      <a:r>
                        <a:rPr lang="en-US" sz="1000" b="1" u="sng" kern="100" dirty="0">
                          <a:latin typeface="Times New Roman"/>
                          <a:ea typeface="宋体"/>
                          <a:cs typeface="Times New Roman"/>
                        </a:rPr>
                        <a:t>                   </a:t>
                      </a:r>
                      <a:r>
                        <a:rPr lang="en-US" sz="1000" b="1" kern="100" dirty="0">
                          <a:latin typeface="Times New Roman"/>
                          <a:ea typeface="宋体"/>
                          <a:cs typeface="Times New Roman"/>
                        </a:rPr>
                        <a:t> </a:t>
                      </a:r>
                      <a:r>
                        <a:rPr lang="zh-CN" sz="1000" b="1" kern="100" dirty="0">
                          <a:latin typeface="Times New Roman"/>
                          <a:ea typeface="宋体"/>
                          <a:cs typeface="Times New Roman"/>
                        </a:rPr>
                        <a:t>（执业或从业印章）</a:t>
                      </a:r>
                      <a:r>
                        <a:rPr lang="en-US" sz="1000" u="sng" kern="100" dirty="0">
                          <a:latin typeface="Times New Roman"/>
                          <a:ea typeface="宋体"/>
                          <a:cs typeface="Times New Roman"/>
                        </a:rPr>
                        <a:t>  </a:t>
                      </a:r>
                      <a:r>
                        <a:rPr lang="en-US" sz="1000" b="1" u="sng" kern="100" dirty="0">
                          <a:latin typeface="Times New Roman"/>
                          <a:ea typeface="宋体"/>
                          <a:cs typeface="Times New Roman"/>
                        </a:rPr>
                        <a:t>        </a:t>
                      </a: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1000" b="1" kern="100" dirty="0">
                          <a:latin typeface="Times New Roman"/>
                          <a:ea typeface="宋体"/>
                          <a:cs typeface="Times New Roman"/>
                        </a:rPr>
                        <a:t>          </a:t>
                      </a:r>
                      <a:r>
                        <a:rPr lang="zh-CN" sz="1000" b="1" kern="100" dirty="0" smtClean="0">
                          <a:latin typeface="Times New Roman"/>
                          <a:ea typeface="宋体"/>
                          <a:cs typeface="Times New Roman"/>
                        </a:rPr>
                        <a:t>审</a:t>
                      </a:r>
                      <a:r>
                        <a:rPr lang="en-US" sz="1000" b="1" kern="100" dirty="0" smtClean="0">
                          <a:latin typeface="Times New Roman"/>
                          <a:ea typeface="宋体"/>
                          <a:cs typeface="Times New Roman"/>
                        </a:rPr>
                        <a:t>  </a:t>
                      </a:r>
                      <a:r>
                        <a:rPr lang="zh-CN" sz="1000" b="1" kern="100" dirty="0">
                          <a:latin typeface="Times New Roman"/>
                          <a:ea typeface="宋体"/>
                          <a:cs typeface="Times New Roman"/>
                        </a:rPr>
                        <a:t>核</a:t>
                      </a:r>
                      <a:r>
                        <a:rPr lang="en-US" sz="1000" b="1" kern="100" dirty="0">
                          <a:latin typeface="Times New Roman"/>
                          <a:ea typeface="宋体"/>
                          <a:cs typeface="Times New Roman"/>
                        </a:rPr>
                        <a:t>  </a:t>
                      </a:r>
                      <a:r>
                        <a:rPr lang="zh-CN" sz="1000" b="1" kern="100" dirty="0">
                          <a:latin typeface="Times New Roman"/>
                          <a:ea typeface="宋体"/>
                          <a:cs typeface="Times New Roman"/>
                        </a:rPr>
                        <a:t>人：</a:t>
                      </a:r>
                      <a:r>
                        <a:rPr lang="en-US" sz="1000" b="1" u="sng" kern="100" dirty="0">
                          <a:latin typeface="Times New Roman"/>
                          <a:ea typeface="宋体"/>
                          <a:cs typeface="Times New Roman"/>
                        </a:rPr>
                        <a:t>                    </a:t>
                      </a:r>
                      <a:r>
                        <a:rPr lang="zh-CN" sz="1000" b="1" kern="100" dirty="0">
                          <a:latin typeface="Times New Roman"/>
                          <a:ea typeface="宋体"/>
                          <a:cs typeface="Times New Roman"/>
                        </a:rPr>
                        <a:t>（执业或从业印章）</a:t>
                      </a:r>
                      <a:r>
                        <a:rPr lang="en-US" sz="1000" u="sng" kern="100" dirty="0">
                          <a:latin typeface="Times New Roman"/>
                          <a:ea typeface="宋体"/>
                          <a:cs typeface="Times New Roman"/>
                        </a:rPr>
                        <a:t>  </a:t>
                      </a:r>
                      <a:r>
                        <a:rPr lang="en-US" sz="1000" b="1" u="sng" kern="100" dirty="0">
                          <a:latin typeface="Times New Roman"/>
                          <a:ea typeface="宋体"/>
                          <a:cs typeface="Times New Roman"/>
                        </a:rPr>
                        <a:t>       </a:t>
                      </a:r>
                      <a:endParaRPr lang="en-US" sz="1000" b="1" u="sng" kern="100" dirty="0" smtClean="0">
                        <a:latin typeface="Times New Roman"/>
                        <a:ea typeface="宋体"/>
                        <a:cs typeface="Times New Roman"/>
                      </a:endParaRPr>
                    </a:p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000" b="1" u="none" kern="100" baseline="0" dirty="0" smtClean="0">
                          <a:latin typeface="Times New Roman"/>
                          <a:ea typeface="宋体"/>
                          <a:cs typeface="Times New Roman"/>
                        </a:rPr>
                        <a:t>          </a:t>
                      </a:r>
                      <a:r>
                        <a:rPr lang="zh-CN" sz="1000" b="1" kern="100" dirty="0" smtClean="0">
                          <a:latin typeface="Times New Roman"/>
                          <a:ea typeface="宋体"/>
                          <a:cs typeface="Times New Roman"/>
                        </a:rPr>
                        <a:t>审</a:t>
                      </a:r>
                      <a:r>
                        <a:rPr lang="en-US" sz="1000" b="1" kern="100" dirty="0" smtClean="0">
                          <a:latin typeface="Times New Roman"/>
                          <a:ea typeface="宋体"/>
                          <a:cs typeface="Times New Roman"/>
                        </a:rPr>
                        <a:t>  </a:t>
                      </a:r>
                      <a:r>
                        <a:rPr lang="zh-CN" sz="1000" b="1" kern="100" dirty="0" smtClean="0">
                          <a:latin typeface="Times New Roman"/>
                          <a:ea typeface="宋体"/>
                          <a:cs typeface="Times New Roman"/>
                        </a:rPr>
                        <a:t>定</a:t>
                      </a:r>
                      <a:r>
                        <a:rPr lang="en-US" sz="1000" b="1" kern="100" dirty="0" smtClean="0">
                          <a:latin typeface="Times New Roman"/>
                          <a:ea typeface="宋体"/>
                          <a:cs typeface="Times New Roman"/>
                        </a:rPr>
                        <a:t>  </a:t>
                      </a:r>
                      <a:r>
                        <a:rPr lang="zh-CN" sz="1000" b="1" kern="100" dirty="0" smtClean="0">
                          <a:latin typeface="Times New Roman"/>
                          <a:ea typeface="宋体"/>
                          <a:cs typeface="Times New Roman"/>
                        </a:rPr>
                        <a:t>人：</a:t>
                      </a:r>
                      <a:r>
                        <a:rPr lang="en-US" sz="1000" b="1" u="sng" kern="100" dirty="0" smtClean="0">
                          <a:latin typeface="Times New Roman"/>
                          <a:ea typeface="宋体"/>
                          <a:cs typeface="Times New Roman"/>
                        </a:rPr>
                        <a:t>                    </a:t>
                      </a:r>
                      <a:r>
                        <a:rPr lang="zh-CN" sz="1000" b="1" kern="100" dirty="0" smtClean="0">
                          <a:latin typeface="Times New Roman"/>
                          <a:ea typeface="宋体"/>
                          <a:cs typeface="Times New Roman"/>
                        </a:rPr>
                        <a:t>（执业或从业印章）</a:t>
                      </a:r>
                      <a:r>
                        <a:rPr lang="en-US" altLang="zh-CN" sz="1000" b="1" u="sng" kern="100" dirty="0" smtClean="0">
                          <a:latin typeface="Times New Roman"/>
                          <a:ea typeface="宋体"/>
                          <a:cs typeface="Times New Roman"/>
                        </a:rPr>
                        <a:t>       </a:t>
                      </a:r>
                      <a:r>
                        <a:rPr lang="en-US" sz="1000" u="sng" kern="100" dirty="0" smtClean="0">
                          <a:latin typeface="Times New Roman"/>
                          <a:ea typeface="宋体"/>
                          <a:cs typeface="Times New Roman"/>
                        </a:rPr>
                        <a:t>  </a:t>
                      </a:r>
                      <a:r>
                        <a:rPr lang="en-US" sz="1000" b="1" u="sng" kern="100" dirty="0" smtClean="0">
                          <a:latin typeface="Times New Roman"/>
                          <a:ea typeface="宋体"/>
                          <a:cs typeface="Times New Roman"/>
                        </a:rPr>
                        <a:t>        </a:t>
                      </a:r>
                      <a:r>
                        <a:rPr lang="en-US" sz="1000" b="1" kern="100" dirty="0" smtClean="0">
                          <a:latin typeface="Times New Roman"/>
                          <a:ea typeface="宋体"/>
                          <a:cs typeface="Times New Roman"/>
                        </a:rPr>
                        <a:t> </a:t>
                      </a:r>
                      <a:endParaRPr lang="zh-CN" sz="1000" kern="100" dirty="0" smtClean="0">
                        <a:latin typeface="Times New Roman"/>
                        <a:ea typeface="宋体"/>
                        <a:cs typeface="Times New Roman"/>
                      </a:endParaRPr>
                    </a:p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1000" b="1" kern="100" dirty="0" smtClean="0">
                          <a:latin typeface="Times New Roman"/>
                          <a:ea typeface="宋体"/>
                          <a:cs typeface="Times New Roman"/>
                        </a:rPr>
                        <a:t>          </a:t>
                      </a:r>
                      <a:r>
                        <a:rPr lang="zh-CN" sz="1000" b="1" kern="100" dirty="0">
                          <a:latin typeface="Times New Roman"/>
                          <a:ea typeface="宋体"/>
                          <a:cs typeface="Times New Roman"/>
                        </a:rPr>
                        <a:t>法定代表人或其授权人</a:t>
                      </a:r>
                      <a:r>
                        <a:rPr lang="zh-CN" sz="1000" b="1" kern="100" dirty="0" smtClean="0">
                          <a:latin typeface="Times New Roman"/>
                          <a:ea typeface="宋体"/>
                          <a:cs typeface="Times New Roman"/>
                        </a:rPr>
                        <a:t>：</a:t>
                      </a:r>
                      <a:r>
                        <a:rPr lang="en-US" altLang="zh-CN" sz="1000" b="1" u="sng" kern="100" dirty="0" smtClean="0">
                          <a:latin typeface="Times New Roman"/>
                          <a:ea typeface="宋体"/>
                          <a:cs typeface="Times New Roman"/>
                        </a:rPr>
                        <a:t>     </a:t>
                      </a:r>
                      <a:r>
                        <a:rPr lang="en-US" sz="1000" b="1" u="sng" kern="100" dirty="0" smtClean="0">
                          <a:latin typeface="Times New Roman"/>
                          <a:ea typeface="宋体"/>
                          <a:cs typeface="Times New Roman"/>
                        </a:rPr>
                        <a:t>                                      </a:t>
                      </a: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2195" marR="421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cxnSp>
        <p:nvCxnSpPr>
          <p:cNvPr id="17" name="直接连接符 16"/>
          <p:cNvCxnSpPr/>
          <p:nvPr/>
        </p:nvCxnSpPr>
        <p:spPr>
          <a:xfrm>
            <a:off x="5956798" y="5214950"/>
            <a:ext cx="725370" cy="1588"/>
          </a:xfrm>
          <a:prstGeom prst="line">
            <a:avLst/>
          </a:prstGeom>
          <a:ln w="31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>
            <a:off x="5956798" y="5429264"/>
            <a:ext cx="725370" cy="1588"/>
          </a:xfrm>
          <a:prstGeom prst="line">
            <a:avLst/>
          </a:prstGeom>
          <a:ln w="31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>
            <a:off x="5956798" y="5641990"/>
            <a:ext cx="725370" cy="1588"/>
          </a:xfrm>
          <a:prstGeom prst="line">
            <a:avLst/>
          </a:prstGeom>
          <a:ln w="31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>
            <a:off x="5033599" y="5786454"/>
            <a:ext cx="1714512" cy="1588"/>
          </a:xfrm>
          <a:prstGeom prst="line">
            <a:avLst/>
          </a:prstGeom>
          <a:ln w="31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4"/>
          <p:cNvGrpSpPr>
            <a:grpSpLocks/>
          </p:cNvGrpSpPr>
          <p:nvPr/>
        </p:nvGrpSpPr>
        <p:grpSpPr bwMode="auto">
          <a:xfrm>
            <a:off x="633046" y="422275"/>
            <a:ext cx="4868008" cy="642938"/>
            <a:chOff x="632383" y="422260"/>
            <a:chExt cx="4868311" cy="642941"/>
          </a:xfrm>
        </p:grpSpPr>
        <p:pic>
          <p:nvPicPr>
            <p:cNvPr id="74765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632383" y="422260"/>
              <a:ext cx="969760" cy="642941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</p:spPr>
        </p:pic>
        <p:sp>
          <p:nvSpPr>
            <p:cNvPr id="74766" name="TextBox 6"/>
            <p:cNvSpPr txBox="1">
              <a:spLocks noChangeArrowheads="1"/>
            </p:cNvSpPr>
            <p:nvPr/>
          </p:nvSpPr>
          <p:spPr bwMode="auto">
            <a:xfrm>
              <a:off x="1503067" y="430185"/>
              <a:ext cx="3926189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2400">
                  <a:solidFill>
                    <a:srgbClr val="1D8AC8"/>
                  </a:solidFill>
                  <a:latin typeface="华文新魏" pitchFamily="2" charset="-122"/>
                  <a:ea typeface="华文新魏" pitchFamily="2" charset="-122"/>
                </a:rPr>
                <a:t>中国建设工程造价管理协会</a:t>
              </a:r>
            </a:p>
          </p:txBody>
        </p:sp>
        <p:sp>
          <p:nvSpPr>
            <p:cNvPr id="8" name="矩形 7"/>
            <p:cNvSpPr/>
            <p:nvPr/>
          </p:nvSpPr>
          <p:spPr>
            <a:xfrm>
              <a:off x="1502876" y="1008051"/>
              <a:ext cx="3997818" cy="46037"/>
            </a:xfrm>
            <a:prstGeom prst="rect">
              <a:avLst/>
            </a:prstGeom>
            <a:solidFill>
              <a:srgbClr val="1D8AC8"/>
            </a:solidFill>
            <a:ln>
              <a:solidFill>
                <a:srgbClr val="1D8AC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rgbClr val="FF0000"/>
                </a:solidFill>
              </a:endParaRPr>
            </a:p>
          </p:txBody>
        </p:sp>
      </p:grpSp>
      <p:sp>
        <p:nvSpPr>
          <p:cNvPr id="9" name="同侧圆角矩形 4"/>
          <p:cNvSpPr/>
          <p:nvPr/>
        </p:nvSpPr>
        <p:spPr bwMode="auto">
          <a:xfrm>
            <a:off x="6879997" y="428605"/>
            <a:ext cx="1450741" cy="714359"/>
          </a:xfrm>
          <a:prstGeom prst="rect">
            <a:avLst/>
          </a:prstGeom>
          <a:ln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lIns="247650" tIns="123825" rIns="247650" bIns="123825" spcCol="1270" anchor="ctr"/>
          <a:lstStyle/>
          <a:p>
            <a:pPr>
              <a:defRPr/>
            </a:pPr>
            <a:r>
              <a:rPr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  附  录</a:t>
            </a:r>
            <a:endParaRPr lang="zh-CN" altLang="zh-CN" sz="2400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Rectangle 1"/>
          <p:cNvSpPr>
            <a:spLocks noChangeArrowheads="1"/>
          </p:cNvSpPr>
          <p:nvPr/>
        </p:nvSpPr>
        <p:spPr bwMode="auto">
          <a:xfrm>
            <a:off x="2725602" y="1071546"/>
            <a:ext cx="4615994" cy="6103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165048" rIns="91440" bIns="165048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kumimoji="0" lang="x-none" altLang="zh-CN" dirty="0" smtClean="0" bmk="_Toc385509759">
                <a:solidFill>
                  <a:schemeClr val="tx1"/>
                </a:solidFill>
                <a:latin typeface="Cambria" pitchFamily="18" charset="0"/>
                <a:cs typeface="宋体" pitchFamily="2" charset="-122"/>
              </a:rPr>
              <a:t>附录G </a:t>
            </a:r>
            <a:r>
              <a:rPr kumimoji="0" lang="en-US" altLang="zh-CN" dirty="0" smtClean="0" bmk="_Toc385509759">
                <a:solidFill>
                  <a:schemeClr val="tx1"/>
                </a:solidFill>
                <a:latin typeface="Cambria" pitchFamily="18" charset="0"/>
                <a:cs typeface="宋体" pitchFamily="2" charset="-122"/>
              </a:rPr>
              <a:t> </a:t>
            </a:r>
            <a:r>
              <a:rPr kumimoji="0" lang="x-none" altLang="zh-CN" dirty="0" smtClean="0" bmk="_Toc385509759">
                <a:solidFill>
                  <a:schemeClr val="tx1"/>
                </a:solidFill>
                <a:latin typeface="Cambria" pitchFamily="18" charset="0"/>
                <a:cs typeface="宋体" pitchFamily="2" charset="-122"/>
              </a:rPr>
              <a:t> 竣工结算审核成果文件的格式</a:t>
            </a:r>
            <a:endParaRPr kumimoji="0" lang="zh-CN" altLang="en-US" dirty="0" smtClean="0" bmk="_Toc385509759">
              <a:solidFill>
                <a:schemeClr val="tx1"/>
              </a:solidFill>
              <a:latin typeface="Cambria" pitchFamily="18" charset="0"/>
              <a:cs typeface="宋体" pitchFamily="2" charset="-122"/>
            </a:endParaRPr>
          </a:p>
        </p:txBody>
      </p:sp>
      <p:sp>
        <p:nvSpPr>
          <p:cNvPr id="567297" name="Rectangle 1"/>
          <p:cNvSpPr>
            <a:spLocks noChangeArrowheads="1"/>
          </p:cNvSpPr>
          <p:nvPr/>
        </p:nvSpPr>
        <p:spPr bwMode="auto">
          <a:xfrm>
            <a:off x="747319" y="1500174"/>
            <a:ext cx="751747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kumimoji="0" lang="en-US" altLang="zh-CN" b="0" dirty="0" smtClean="0">
                <a:solidFill>
                  <a:schemeClr val="tx1"/>
                </a:solidFill>
                <a:latin typeface="+mn-ea"/>
                <a:ea typeface="+mn-ea"/>
                <a:cs typeface="Times New Roman" pitchFamily="18" charset="0"/>
              </a:rPr>
              <a:t>G.0.3 </a:t>
            </a:r>
            <a:r>
              <a:rPr kumimoji="0" lang="zh-CN" altLang="en-US" b="0" dirty="0" smtClean="0">
                <a:solidFill>
                  <a:schemeClr val="tx1"/>
                </a:solidFill>
                <a:latin typeface="+mn-ea"/>
                <a:ea typeface="+mn-ea"/>
                <a:cs typeface="Times New Roman" pitchFamily="18" charset="0"/>
              </a:rPr>
              <a:t>竣工结算审核报告可按表</a:t>
            </a:r>
            <a:r>
              <a:rPr kumimoji="0" lang="en-US" altLang="zh-CN" b="0" dirty="0" smtClean="0">
                <a:solidFill>
                  <a:schemeClr val="tx1"/>
                </a:solidFill>
                <a:latin typeface="+mn-ea"/>
                <a:ea typeface="+mn-ea"/>
                <a:cs typeface="Times New Roman" pitchFamily="18" charset="0"/>
              </a:rPr>
              <a:t>G.0.3</a:t>
            </a:r>
            <a:r>
              <a:rPr kumimoji="0" lang="zh-CN" altLang="en-US" b="0" dirty="0" smtClean="0">
                <a:solidFill>
                  <a:schemeClr val="tx1"/>
                </a:solidFill>
                <a:latin typeface="+mn-ea"/>
                <a:ea typeface="+mn-ea"/>
                <a:cs typeface="Times New Roman" pitchFamily="18" charset="0"/>
              </a:rPr>
              <a:t>编制。</a:t>
            </a:r>
          </a:p>
        </p:txBody>
      </p:sp>
      <p:sp>
        <p:nvSpPr>
          <p:cNvPr id="13" name="Rectangle 1"/>
          <p:cNvSpPr>
            <a:spLocks noChangeArrowheads="1"/>
          </p:cNvSpPr>
          <p:nvPr/>
        </p:nvSpPr>
        <p:spPr bwMode="auto">
          <a:xfrm>
            <a:off x="3187202" y="1928803"/>
            <a:ext cx="4945708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zh-CN" altLang="en-US" sz="1400" dirty="0" smtClean="0"/>
              <a:t>     </a:t>
            </a:r>
            <a:r>
              <a:rPr kumimoji="0" lang="zh-CN" altLang="en-US" sz="1400" dirty="0" smtClean="0">
                <a:solidFill>
                  <a:schemeClr val="tx1"/>
                </a:solidFill>
                <a:latin typeface="+mn-ea"/>
                <a:ea typeface="+mn-ea"/>
                <a:cs typeface="宋体" pitchFamily="2" charset="-122"/>
              </a:rPr>
              <a:t>表</a:t>
            </a:r>
            <a:r>
              <a:rPr kumimoji="0" lang="en-US" altLang="zh-CN" sz="1400" dirty="0" smtClean="0">
                <a:solidFill>
                  <a:schemeClr val="tx1"/>
                </a:solidFill>
                <a:latin typeface="+mn-ea"/>
                <a:cs typeface="宋体" pitchFamily="2" charset="-122"/>
              </a:rPr>
              <a:t>G.0.3</a:t>
            </a:r>
            <a:r>
              <a:rPr kumimoji="0" lang="en-US" altLang="en-US" sz="1400" dirty="0" smtClean="0">
                <a:solidFill>
                  <a:schemeClr val="tx1"/>
                </a:solidFill>
                <a:latin typeface="+mn-ea"/>
                <a:ea typeface="+mn-ea"/>
                <a:cs typeface="宋体" pitchFamily="2" charset="-122"/>
              </a:rPr>
              <a:t>   </a:t>
            </a:r>
            <a:r>
              <a:rPr kumimoji="0" lang="zh-CN" altLang="en-US" sz="1400" dirty="0" smtClean="0">
                <a:solidFill>
                  <a:schemeClr val="tx1"/>
                </a:solidFill>
                <a:latin typeface="+mn-ea"/>
                <a:ea typeface="+mn-ea"/>
                <a:cs typeface="宋体" pitchFamily="2" charset="-122"/>
              </a:rPr>
              <a:t>竣工结算审核报告</a:t>
            </a:r>
          </a:p>
        </p:txBody>
      </p:sp>
      <p:graphicFrame>
        <p:nvGraphicFramePr>
          <p:cNvPr id="15" name="表格 14"/>
          <p:cNvGraphicFramePr>
            <a:graphicFrameLocks noGrp="1"/>
          </p:cNvGraphicFramePr>
          <p:nvPr/>
        </p:nvGraphicFramePr>
        <p:xfrm>
          <a:off x="3121259" y="2285993"/>
          <a:ext cx="3696101" cy="4143404"/>
        </p:xfrm>
        <a:graphic>
          <a:graphicData uri="http://schemas.openxmlformats.org/drawingml/2006/table">
            <a:tbl>
              <a:tblPr/>
              <a:tblGrid>
                <a:gridCol w="3696101"/>
              </a:tblGrid>
              <a:tr h="4143404"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8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2000" b="1" kern="100" dirty="0">
                          <a:latin typeface="+mn-ea"/>
                          <a:ea typeface="+mn-ea"/>
                          <a:cs typeface="Times New Roman"/>
                        </a:rPr>
                        <a:t>竣工结算审核</a:t>
                      </a:r>
                      <a:r>
                        <a:rPr lang="zh-CN" sz="2000" b="1" kern="100" dirty="0" smtClean="0">
                          <a:latin typeface="+mn-ea"/>
                          <a:ea typeface="+mn-ea"/>
                          <a:cs typeface="Times New Roman"/>
                        </a:rPr>
                        <a:t>报告</a:t>
                      </a:r>
                      <a:endParaRPr lang="en-US" altLang="zh-CN" sz="2000" b="1" kern="100" dirty="0" smtClean="0">
                        <a:latin typeface="+mn-ea"/>
                        <a:ea typeface="+mn-ea"/>
                        <a:cs typeface="Times New Roman"/>
                      </a:endParaRPr>
                    </a:p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en-US" altLang="zh-CN" sz="2000" b="1" kern="100" dirty="0" smtClean="0">
                        <a:latin typeface="+mn-ea"/>
                        <a:ea typeface="+mn-ea"/>
                        <a:cs typeface="Times New Roman"/>
                      </a:endParaRPr>
                    </a:p>
                    <a:p>
                      <a:pPr marL="558900" indent="-342900" algn="l">
                        <a:lnSpc>
                          <a:spcPct val="125000"/>
                        </a:lnSpc>
                        <a:spcAft>
                          <a:spcPts val="0"/>
                        </a:spcAft>
                        <a:buAutoNum type="arabicPlain"/>
                      </a:pPr>
                      <a:r>
                        <a:rPr lang="zh-CN" sz="1400" kern="0" spc="70" dirty="0" smtClean="0">
                          <a:latin typeface="Times New Roman"/>
                          <a:ea typeface="宋体"/>
                          <a:cs typeface="Times New Roman"/>
                        </a:rPr>
                        <a:t>工程概况</a:t>
                      </a:r>
                      <a:endParaRPr lang="en-US" altLang="zh-CN" sz="1400" kern="100" spc="70" dirty="0" smtClean="0">
                        <a:latin typeface="Times New Roman"/>
                        <a:ea typeface="宋体"/>
                        <a:cs typeface="Times New Roman"/>
                      </a:endParaRPr>
                    </a:p>
                    <a:p>
                      <a:pPr marL="558900" indent="-342900" algn="l">
                        <a:lnSpc>
                          <a:spcPct val="125000"/>
                        </a:lnSpc>
                        <a:spcAft>
                          <a:spcPts val="0"/>
                        </a:spcAft>
                        <a:buAutoNum type="arabicPlain"/>
                      </a:pPr>
                      <a:r>
                        <a:rPr lang="zh-CN" sz="1400" kern="0" spc="95" dirty="0" smtClean="0">
                          <a:latin typeface="Times New Roman"/>
                          <a:ea typeface="宋体"/>
                          <a:cs typeface="Times New Roman"/>
                        </a:rPr>
                        <a:t>审核范围</a:t>
                      </a:r>
                      <a:endParaRPr lang="en-US" altLang="zh-CN" sz="1400" kern="100" spc="95" dirty="0" smtClean="0">
                        <a:latin typeface="Times New Roman"/>
                        <a:ea typeface="宋体"/>
                        <a:cs typeface="Times New Roman"/>
                      </a:endParaRPr>
                    </a:p>
                    <a:p>
                      <a:pPr marL="558900" indent="-342900" algn="l">
                        <a:lnSpc>
                          <a:spcPct val="125000"/>
                        </a:lnSpc>
                        <a:spcAft>
                          <a:spcPts val="0"/>
                        </a:spcAft>
                        <a:buAutoNum type="arabicPlain"/>
                      </a:pPr>
                      <a:r>
                        <a:rPr lang="zh-CN" sz="1400" kern="0" spc="95" dirty="0" smtClean="0">
                          <a:latin typeface="Times New Roman"/>
                          <a:ea typeface="宋体"/>
                          <a:cs typeface="Times New Roman"/>
                        </a:rPr>
                        <a:t>审核原则</a:t>
                      </a:r>
                      <a:endParaRPr lang="en-US" altLang="zh-CN" sz="1400" kern="100" spc="95" dirty="0" smtClean="0">
                        <a:latin typeface="Times New Roman"/>
                        <a:ea typeface="宋体"/>
                        <a:cs typeface="Times New Roman"/>
                      </a:endParaRPr>
                    </a:p>
                    <a:p>
                      <a:pPr marL="558900" indent="-342900" algn="l">
                        <a:lnSpc>
                          <a:spcPct val="125000"/>
                        </a:lnSpc>
                        <a:spcAft>
                          <a:spcPts val="0"/>
                        </a:spcAft>
                        <a:buAutoNum type="arabicPlain"/>
                      </a:pPr>
                      <a:r>
                        <a:rPr lang="zh-CN" sz="1400" kern="0" spc="95" dirty="0" smtClean="0">
                          <a:latin typeface="Times New Roman"/>
                          <a:ea typeface="宋体"/>
                          <a:cs typeface="Times New Roman"/>
                        </a:rPr>
                        <a:t>审核方法</a:t>
                      </a:r>
                      <a:endParaRPr lang="en-US" altLang="zh-CN" sz="1400" kern="100" spc="95" dirty="0" smtClean="0">
                        <a:latin typeface="Times New Roman"/>
                        <a:ea typeface="宋体"/>
                        <a:cs typeface="Times New Roman"/>
                      </a:endParaRPr>
                    </a:p>
                    <a:p>
                      <a:pPr marL="558900" indent="-342900" algn="l">
                        <a:lnSpc>
                          <a:spcPct val="125000"/>
                        </a:lnSpc>
                        <a:spcAft>
                          <a:spcPts val="0"/>
                        </a:spcAft>
                        <a:buAutoNum type="arabicPlain"/>
                      </a:pPr>
                      <a:r>
                        <a:rPr lang="zh-CN" sz="1400" kern="0" spc="95" dirty="0" smtClean="0">
                          <a:latin typeface="Times New Roman"/>
                          <a:ea typeface="宋体"/>
                          <a:cs typeface="Times New Roman"/>
                        </a:rPr>
                        <a:t>审核依据</a:t>
                      </a:r>
                      <a:endParaRPr lang="en-US" altLang="zh-CN" sz="1400" kern="100" spc="95" dirty="0" smtClean="0">
                        <a:latin typeface="Times New Roman"/>
                        <a:ea typeface="宋体"/>
                        <a:cs typeface="Times New Roman"/>
                      </a:endParaRPr>
                    </a:p>
                    <a:p>
                      <a:pPr marL="558900" indent="-342900" algn="l">
                        <a:lnSpc>
                          <a:spcPct val="125000"/>
                        </a:lnSpc>
                        <a:spcAft>
                          <a:spcPts val="0"/>
                        </a:spcAft>
                        <a:buAutoNum type="arabicPlain"/>
                      </a:pPr>
                      <a:r>
                        <a:rPr lang="zh-CN" sz="1400" kern="0" spc="95" dirty="0" smtClean="0">
                          <a:latin typeface="Times New Roman"/>
                          <a:ea typeface="宋体"/>
                          <a:cs typeface="Times New Roman"/>
                        </a:rPr>
                        <a:t>审核要求</a:t>
                      </a:r>
                      <a:endParaRPr lang="en-US" altLang="zh-CN" sz="1400" kern="100" spc="95" dirty="0" smtClean="0">
                        <a:latin typeface="Times New Roman"/>
                        <a:ea typeface="宋体"/>
                        <a:cs typeface="Times New Roman"/>
                      </a:endParaRPr>
                    </a:p>
                    <a:p>
                      <a:pPr marL="558900" indent="-342900" algn="l">
                        <a:lnSpc>
                          <a:spcPct val="125000"/>
                        </a:lnSpc>
                        <a:spcAft>
                          <a:spcPts val="0"/>
                        </a:spcAft>
                        <a:buAutoNum type="arabicPlain"/>
                      </a:pPr>
                      <a:r>
                        <a:rPr lang="zh-CN" sz="1400" kern="0" spc="95" dirty="0" smtClean="0">
                          <a:latin typeface="Times New Roman"/>
                          <a:ea typeface="宋体"/>
                          <a:cs typeface="Times New Roman"/>
                        </a:rPr>
                        <a:t>审核程序</a:t>
                      </a:r>
                      <a:endParaRPr lang="en-US" altLang="zh-CN" sz="1400" kern="100" spc="95" dirty="0" smtClean="0">
                        <a:latin typeface="Times New Roman"/>
                        <a:ea typeface="宋体"/>
                        <a:cs typeface="Times New Roman"/>
                      </a:endParaRPr>
                    </a:p>
                    <a:p>
                      <a:pPr marL="558900" indent="-342900" algn="l">
                        <a:lnSpc>
                          <a:spcPct val="125000"/>
                        </a:lnSpc>
                        <a:spcAft>
                          <a:spcPts val="0"/>
                        </a:spcAft>
                        <a:buAutoNum type="arabicPlain"/>
                      </a:pPr>
                      <a:r>
                        <a:rPr lang="zh-CN" sz="1400" kern="0" spc="95" dirty="0" smtClean="0">
                          <a:latin typeface="Times New Roman"/>
                          <a:ea typeface="宋体"/>
                          <a:cs typeface="Times New Roman"/>
                        </a:rPr>
                        <a:t>主要问题</a:t>
                      </a:r>
                      <a:r>
                        <a:rPr lang="zh-CN" sz="1400" kern="0" spc="95" dirty="0">
                          <a:latin typeface="Times New Roman"/>
                          <a:ea typeface="宋体"/>
                          <a:cs typeface="Times New Roman"/>
                        </a:rPr>
                        <a:t>处理</a:t>
                      </a:r>
                      <a:r>
                        <a:rPr lang="zh-CN" sz="1400" kern="0" spc="95" dirty="0" smtClean="0">
                          <a:latin typeface="Times New Roman"/>
                          <a:ea typeface="宋体"/>
                          <a:cs typeface="Times New Roman"/>
                        </a:rPr>
                        <a:t>情况</a:t>
                      </a:r>
                      <a:endParaRPr lang="en-US" altLang="zh-CN" sz="1400" kern="100" spc="95" dirty="0" smtClean="0">
                        <a:latin typeface="Times New Roman"/>
                        <a:ea typeface="宋体"/>
                        <a:cs typeface="Times New Roman"/>
                      </a:endParaRPr>
                    </a:p>
                    <a:p>
                      <a:pPr marL="558900" indent="-342900" algn="l">
                        <a:lnSpc>
                          <a:spcPct val="125000"/>
                        </a:lnSpc>
                        <a:spcAft>
                          <a:spcPts val="0"/>
                        </a:spcAft>
                        <a:buAutoNum type="arabicPlain"/>
                      </a:pPr>
                      <a:r>
                        <a:rPr lang="zh-CN" sz="1400" kern="0" spc="95" dirty="0" smtClean="0">
                          <a:latin typeface="Times New Roman"/>
                          <a:ea typeface="宋体"/>
                          <a:cs typeface="Times New Roman"/>
                        </a:rPr>
                        <a:t>审核结果</a:t>
                      </a:r>
                      <a:endParaRPr lang="en-US" altLang="zh-CN" sz="1400" kern="100" spc="95" dirty="0" smtClean="0">
                        <a:latin typeface="Times New Roman"/>
                        <a:ea typeface="宋体"/>
                        <a:cs typeface="Times New Roman"/>
                      </a:endParaRPr>
                    </a:p>
                    <a:p>
                      <a:pPr marL="558900" indent="-342900" algn="l">
                        <a:lnSpc>
                          <a:spcPct val="125000"/>
                        </a:lnSpc>
                        <a:spcAft>
                          <a:spcPts val="0"/>
                        </a:spcAft>
                        <a:buAutoNum type="arabicPlain"/>
                      </a:pPr>
                      <a:r>
                        <a:rPr lang="zh-CN" sz="1400" kern="0" spc="95" dirty="0" smtClean="0">
                          <a:latin typeface="Times New Roman"/>
                          <a:ea typeface="宋体"/>
                          <a:cs typeface="Times New Roman"/>
                        </a:rPr>
                        <a:t>有关</a:t>
                      </a:r>
                      <a:r>
                        <a:rPr lang="zh-CN" sz="1400" kern="0" spc="95" dirty="0">
                          <a:latin typeface="Times New Roman"/>
                          <a:ea typeface="宋体"/>
                          <a:cs typeface="Times New Roman"/>
                        </a:rPr>
                        <a:t>建议</a:t>
                      </a:r>
                      <a:endParaRPr lang="zh-CN" sz="14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201" marR="462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4"/>
          <p:cNvGrpSpPr>
            <a:grpSpLocks/>
          </p:cNvGrpSpPr>
          <p:nvPr/>
        </p:nvGrpSpPr>
        <p:grpSpPr bwMode="auto">
          <a:xfrm>
            <a:off x="633046" y="422275"/>
            <a:ext cx="4868008" cy="642938"/>
            <a:chOff x="632383" y="422260"/>
            <a:chExt cx="4868311" cy="642941"/>
          </a:xfrm>
        </p:grpSpPr>
        <p:pic>
          <p:nvPicPr>
            <p:cNvPr id="74765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632383" y="422260"/>
              <a:ext cx="969760" cy="642941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</p:spPr>
        </p:pic>
        <p:sp>
          <p:nvSpPr>
            <p:cNvPr id="74766" name="TextBox 6"/>
            <p:cNvSpPr txBox="1">
              <a:spLocks noChangeArrowheads="1"/>
            </p:cNvSpPr>
            <p:nvPr/>
          </p:nvSpPr>
          <p:spPr bwMode="auto">
            <a:xfrm>
              <a:off x="1503067" y="430185"/>
              <a:ext cx="3926189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2400">
                  <a:solidFill>
                    <a:srgbClr val="1D8AC8"/>
                  </a:solidFill>
                  <a:latin typeface="华文新魏" pitchFamily="2" charset="-122"/>
                  <a:ea typeface="华文新魏" pitchFamily="2" charset="-122"/>
                </a:rPr>
                <a:t>中国建设工程造价管理协会</a:t>
              </a:r>
            </a:p>
          </p:txBody>
        </p:sp>
        <p:sp>
          <p:nvSpPr>
            <p:cNvPr id="8" name="矩形 7"/>
            <p:cNvSpPr/>
            <p:nvPr/>
          </p:nvSpPr>
          <p:spPr>
            <a:xfrm>
              <a:off x="1502876" y="1008051"/>
              <a:ext cx="3997818" cy="46037"/>
            </a:xfrm>
            <a:prstGeom prst="rect">
              <a:avLst/>
            </a:prstGeom>
            <a:solidFill>
              <a:srgbClr val="1D8AC8"/>
            </a:solidFill>
            <a:ln>
              <a:solidFill>
                <a:srgbClr val="1D8AC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rgbClr val="FF0000"/>
                </a:solidFill>
              </a:endParaRPr>
            </a:p>
          </p:txBody>
        </p:sp>
      </p:grpSp>
      <p:sp>
        <p:nvSpPr>
          <p:cNvPr id="9" name="同侧圆角矩形 4"/>
          <p:cNvSpPr/>
          <p:nvPr/>
        </p:nvSpPr>
        <p:spPr bwMode="auto">
          <a:xfrm>
            <a:off x="6814054" y="500043"/>
            <a:ext cx="1450741" cy="714359"/>
          </a:xfrm>
          <a:prstGeom prst="rect">
            <a:avLst/>
          </a:prstGeom>
          <a:ln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lIns="247650" tIns="123825" rIns="247650" bIns="123825" spcCol="1270" anchor="ctr"/>
          <a:lstStyle/>
          <a:p>
            <a:pPr>
              <a:defRPr/>
            </a:pPr>
            <a:r>
              <a:rPr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  附  录</a:t>
            </a:r>
            <a:endParaRPr lang="zh-CN" altLang="zh-CN" sz="2400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Rectangle 1"/>
          <p:cNvSpPr>
            <a:spLocks noChangeArrowheads="1"/>
          </p:cNvSpPr>
          <p:nvPr/>
        </p:nvSpPr>
        <p:spPr bwMode="auto">
          <a:xfrm>
            <a:off x="3121259" y="1000108"/>
            <a:ext cx="3626852" cy="6103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165048" rIns="91440" bIns="165048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kumimoji="0" lang="x-none" altLang="zh-CN" dirty="0" smtClean="0" bmk="_Toc385509759">
                <a:solidFill>
                  <a:schemeClr val="tx1"/>
                </a:solidFill>
                <a:latin typeface="Cambria" pitchFamily="18" charset="0"/>
                <a:cs typeface="宋体" pitchFamily="2" charset="-122"/>
              </a:rPr>
              <a:t>附录A </a:t>
            </a:r>
            <a:r>
              <a:rPr kumimoji="0" lang="en-US" altLang="zh-CN" dirty="0" smtClean="0" bmk="_Toc385509759">
                <a:solidFill>
                  <a:schemeClr val="tx1"/>
                </a:solidFill>
                <a:latin typeface="Cambria" pitchFamily="18" charset="0"/>
                <a:cs typeface="宋体" pitchFamily="2" charset="-122"/>
              </a:rPr>
              <a:t>   </a:t>
            </a:r>
            <a:r>
              <a:rPr kumimoji="0" lang="x-none" altLang="zh-CN" dirty="0" smtClean="0" bmk="_Toc385509759">
                <a:solidFill>
                  <a:schemeClr val="tx1"/>
                </a:solidFill>
                <a:latin typeface="Cambria" pitchFamily="18" charset="0"/>
                <a:cs typeface="宋体" pitchFamily="2" charset="-122"/>
              </a:rPr>
              <a:t>投资估算成果文件格式</a:t>
            </a:r>
            <a:endParaRPr kumimoji="0" lang="zh-CN" altLang="en-US" dirty="0" smtClean="0" bmk="_Toc385509759">
              <a:solidFill>
                <a:schemeClr val="tx1"/>
              </a:solidFill>
              <a:latin typeface="Cambria" pitchFamily="18" charset="0"/>
              <a:cs typeface="宋体" pitchFamily="2" charset="-122"/>
            </a:endParaRPr>
          </a:p>
        </p:txBody>
      </p:sp>
      <p:sp>
        <p:nvSpPr>
          <p:cNvPr id="567297" name="Rectangle 1"/>
          <p:cNvSpPr>
            <a:spLocks noChangeArrowheads="1"/>
          </p:cNvSpPr>
          <p:nvPr/>
        </p:nvSpPr>
        <p:spPr bwMode="auto">
          <a:xfrm>
            <a:off x="747319" y="1500174"/>
            <a:ext cx="4879765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>
              <a:spcBef>
                <a:spcPct val="0"/>
              </a:spcBef>
            </a:pPr>
            <a:r>
              <a:rPr kumimoji="0" lang="en-US" altLang="zh-CN" b="0" dirty="0" smtClean="0">
                <a:solidFill>
                  <a:schemeClr val="tx1"/>
                </a:solidFill>
                <a:latin typeface="+mn-ea"/>
                <a:ea typeface="+mn-ea"/>
                <a:cs typeface="Times New Roman" pitchFamily="18" charset="0"/>
              </a:rPr>
              <a:t>A.0.4  </a:t>
            </a:r>
            <a:r>
              <a:rPr kumimoji="0" lang="zh-CN" altLang="en-US" b="0" dirty="0" smtClean="0">
                <a:solidFill>
                  <a:schemeClr val="tx1"/>
                </a:solidFill>
                <a:latin typeface="+mn-ea"/>
                <a:ea typeface="+mn-ea"/>
                <a:cs typeface="Times New Roman" pitchFamily="18" charset="0"/>
              </a:rPr>
              <a:t>投资估算汇总表可按表</a:t>
            </a:r>
            <a:r>
              <a:rPr kumimoji="0" lang="en-US" altLang="zh-CN" b="0" dirty="0" smtClean="0">
                <a:solidFill>
                  <a:schemeClr val="tx1"/>
                </a:solidFill>
                <a:latin typeface="+mn-ea"/>
                <a:ea typeface="+mn-ea"/>
                <a:cs typeface="Times New Roman" pitchFamily="18" charset="0"/>
              </a:rPr>
              <a:t>A.0.4</a:t>
            </a:r>
            <a:r>
              <a:rPr kumimoji="0" lang="zh-CN" altLang="en-US" b="0" dirty="0" smtClean="0">
                <a:solidFill>
                  <a:schemeClr val="tx1"/>
                </a:solidFill>
                <a:latin typeface="+mn-ea"/>
                <a:ea typeface="+mn-ea"/>
                <a:cs typeface="Times New Roman" pitchFamily="18" charset="0"/>
              </a:rPr>
              <a:t>编制。</a:t>
            </a:r>
          </a:p>
          <a:p>
            <a:pPr>
              <a:spcBef>
                <a:spcPct val="0"/>
              </a:spcBef>
            </a:pPr>
            <a:r>
              <a:rPr kumimoji="0" lang="zh-CN" altLang="en-US" b="0" dirty="0" smtClean="0">
                <a:solidFill>
                  <a:schemeClr val="tx1"/>
                </a:solidFill>
                <a:latin typeface="+mn-ea"/>
                <a:ea typeface="+mn-ea"/>
                <a:cs typeface="Times New Roman" pitchFamily="18" charset="0"/>
              </a:rPr>
              <a:t>   </a:t>
            </a:r>
          </a:p>
        </p:txBody>
      </p:sp>
      <p:sp>
        <p:nvSpPr>
          <p:cNvPr id="567298" name="Rectangle 2"/>
          <p:cNvSpPr>
            <a:spLocks noChangeArrowheads="1"/>
          </p:cNvSpPr>
          <p:nvPr/>
        </p:nvSpPr>
        <p:spPr bwMode="auto">
          <a:xfrm>
            <a:off x="2527774" y="1905648"/>
            <a:ext cx="4352223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>
              <a:spcBef>
                <a:spcPct val="0"/>
              </a:spcBef>
            </a:pPr>
            <a:r>
              <a:rPr kumimoji="0" lang="zh-CN" altLang="en-US" sz="1400" dirty="0" smtClean="0">
                <a:solidFill>
                  <a:schemeClr val="tx1"/>
                </a:solidFill>
                <a:latin typeface="+mn-ea"/>
                <a:ea typeface="+mn-ea"/>
                <a:cs typeface="宋体" pitchFamily="2" charset="-122"/>
              </a:rPr>
              <a:t>表</a:t>
            </a:r>
            <a:r>
              <a:rPr kumimoji="0" lang="en-US" altLang="zh-CN" sz="1400" dirty="0" smtClean="0">
                <a:solidFill>
                  <a:schemeClr val="tx1"/>
                </a:solidFill>
                <a:latin typeface="+mn-ea"/>
                <a:cs typeface="宋体" pitchFamily="2" charset="-122"/>
              </a:rPr>
              <a:t>A.0.4 </a:t>
            </a:r>
            <a:r>
              <a:rPr kumimoji="0" lang="en-US" altLang="en-US" sz="1400" dirty="0" smtClean="0">
                <a:solidFill>
                  <a:schemeClr val="tx1"/>
                </a:solidFill>
                <a:latin typeface="+mn-ea"/>
                <a:ea typeface="+mn-ea"/>
                <a:cs typeface="宋体" pitchFamily="2" charset="-122"/>
              </a:rPr>
              <a:t>  </a:t>
            </a:r>
            <a:r>
              <a:rPr kumimoji="0" lang="zh-CN" altLang="en-US" sz="1400" dirty="0" smtClean="0">
                <a:solidFill>
                  <a:schemeClr val="tx1"/>
                </a:solidFill>
                <a:latin typeface="+mn-ea"/>
                <a:ea typeface="+mn-ea"/>
                <a:cs typeface="宋体" pitchFamily="2" charset="-122"/>
              </a:rPr>
              <a:t>投资估算汇总表</a:t>
            </a:r>
          </a:p>
          <a:p>
            <a:pPr algn="ctr">
              <a:spcBef>
                <a:spcPct val="0"/>
              </a:spcBef>
            </a:pPr>
            <a:endParaRPr kumimoji="0" lang="zh-CN" altLang="en-US" sz="1400" dirty="0" smtClean="0">
              <a:solidFill>
                <a:schemeClr val="tx1"/>
              </a:solidFill>
              <a:latin typeface="+mn-ea"/>
              <a:ea typeface="+mn-ea"/>
              <a:cs typeface="宋体" pitchFamily="2" charset="-122"/>
            </a:endParaRPr>
          </a:p>
        </p:txBody>
      </p:sp>
      <p:sp>
        <p:nvSpPr>
          <p:cNvPr id="670721" name="Rectangle 1"/>
          <p:cNvSpPr>
            <a:spLocks noChangeArrowheads="1"/>
          </p:cNvSpPr>
          <p:nvPr/>
        </p:nvSpPr>
        <p:spPr bwMode="auto">
          <a:xfrm>
            <a:off x="2395889" y="2071678"/>
            <a:ext cx="880714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12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工程名称：</a:t>
            </a:r>
            <a:endParaRPr kumimoji="0" lang="zh-CN" sz="12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graphicFrame>
        <p:nvGraphicFramePr>
          <p:cNvPr id="17" name="表格 16"/>
          <p:cNvGraphicFramePr>
            <a:graphicFrameLocks noGrp="1"/>
          </p:cNvGraphicFramePr>
          <p:nvPr/>
        </p:nvGraphicFramePr>
        <p:xfrm>
          <a:off x="2395889" y="2428868"/>
          <a:ext cx="4879766" cy="4224048"/>
        </p:xfrm>
        <a:graphic>
          <a:graphicData uri="http://schemas.openxmlformats.org/drawingml/2006/table">
            <a:tbl>
              <a:tblPr/>
              <a:tblGrid>
                <a:gridCol w="388373"/>
                <a:gridCol w="1276085"/>
                <a:gridCol w="443855"/>
                <a:gridCol w="443855"/>
                <a:gridCol w="388373"/>
                <a:gridCol w="388373"/>
                <a:gridCol w="388373"/>
                <a:gridCol w="277410"/>
                <a:gridCol w="330250"/>
                <a:gridCol w="330250"/>
                <a:gridCol w="224569"/>
              </a:tblGrid>
              <a:tr h="208068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900" b="1" kern="0" dirty="0">
                          <a:latin typeface="Times New Roman"/>
                          <a:ea typeface="宋体"/>
                          <a:cs typeface="Times New Roman"/>
                        </a:rPr>
                        <a:t>序</a:t>
                      </a:r>
                      <a:endParaRPr lang="zh-CN" sz="9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900" b="1" kern="0" dirty="0">
                          <a:latin typeface="Times New Roman"/>
                          <a:ea typeface="宋体"/>
                          <a:cs typeface="Times New Roman"/>
                        </a:rPr>
                        <a:t>号</a:t>
                      </a:r>
                      <a:endParaRPr lang="zh-CN" sz="9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6780" marR="56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900" b="1" kern="0">
                          <a:latin typeface="Times New Roman"/>
                          <a:ea typeface="宋体"/>
                          <a:cs typeface="Times New Roman"/>
                        </a:rPr>
                        <a:t>工 程 和 费 用</a:t>
                      </a: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900" b="1" kern="0">
                          <a:latin typeface="Times New Roman"/>
                          <a:ea typeface="宋体"/>
                          <a:cs typeface="Times New Roman"/>
                        </a:rPr>
                        <a:t>名</a:t>
                      </a:r>
                      <a:r>
                        <a:rPr lang="en-US" sz="900" b="1" kern="0">
                          <a:latin typeface="Times New Roman"/>
                          <a:ea typeface="宋体"/>
                          <a:cs typeface="Times New Roman"/>
                        </a:rPr>
                        <a:t>          </a:t>
                      </a:r>
                      <a:r>
                        <a:rPr lang="zh-CN" sz="900" b="1" kern="0">
                          <a:latin typeface="Times New Roman"/>
                          <a:ea typeface="宋体"/>
                          <a:cs typeface="Times New Roman"/>
                        </a:rPr>
                        <a:t>称</a:t>
                      </a: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6780" marR="56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900" b="1" kern="0">
                          <a:latin typeface="Times New Roman"/>
                          <a:ea typeface="宋体"/>
                          <a:cs typeface="Times New Roman"/>
                        </a:rPr>
                        <a:t>估</a:t>
                      </a:r>
                      <a:r>
                        <a:rPr lang="en-US" sz="900" b="1" kern="0">
                          <a:latin typeface="Times New Roman"/>
                          <a:ea typeface="宋体"/>
                          <a:cs typeface="Times New Roman"/>
                        </a:rPr>
                        <a:t>   </a:t>
                      </a:r>
                      <a:r>
                        <a:rPr lang="zh-CN" sz="900" b="1" kern="0">
                          <a:latin typeface="Times New Roman"/>
                          <a:ea typeface="宋体"/>
                          <a:cs typeface="Times New Roman"/>
                        </a:rPr>
                        <a:t>算</a:t>
                      </a:r>
                      <a:r>
                        <a:rPr lang="en-US" sz="900" b="1" kern="0">
                          <a:latin typeface="Times New Roman"/>
                          <a:ea typeface="宋体"/>
                          <a:cs typeface="Times New Roman"/>
                        </a:rPr>
                        <a:t>   </a:t>
                      </a:r>
                      <a:r>
                        <a:rPr lang="zh-CN" sz="900" b="1" kern="0">
                          <a:latin typeface="Times New Roman"/>
                          <a:ea typeface="宋体"/>
                          <a:cs typeface="Times New Roman"/>
                        </a:rPr>
                        <a:t>价</a:t>
                      </a:r>
                      <a:r>
                        <a:rPr lang="en-US" sz="900" b="1" kern="0">
                          <a:latin typeface="Times New Roman"/>
                          <a:ea typeface="宋体"/>
                          <a:cs typeface="Times New Roman"/>
                        </a:rPr>
                        <a:t>   </a:t>
                      </a:r>
                      <a:r>
                        <a:rPr lang="zh-CN" sz="900" b="1" kern="0">
                          <a:latin typeface="Times New Roman"/>
                          <a:ea typeface="宋体"/>
                          <a:cs typeface="Times New Roman"/>
                        </a:rPr>
                        <a:t>值</a:t>
                      </a:r>
                      <a:r>
                        <a:rPr lang="en-US" sz="900" b="1" kern="0">
                          <a:latin typeface="Times New Roman"/>
                          <a:ea typeface="宋体"/>
                          <a:cs typeface="Times New Roman"/>
                        </a:rPr>
                        <a:t>  </a:t>
                      </a:r>
                      <a:r>
                        <a:rPr lang="zh-CN" sz="900" b="1" kern="0">
                          <a:latin typeface="Times New Roman"/>
                          <a:ea typeface="宋体"/>
                          <a:cs typeface="Times New Roman"/>
                        </a:rPr>
                        <a:t>（</a:t>
                      </a:r>
                      <a:r>
                        <a:rPr lang="en-US" sz="900" b="1" kern="0">
                          <a:latin typeface="Times New Roman"/>
                          <a:ea typeface="宋体"/>
                          <a:cs typeface="Times New Roman"/>
                        </a:rPr>
                        <a:t>  </a:t>
                      </a:r>
                      <a:r>
                        <a:rPr lang="zh-CN" sz="900" b="1" kern="0">
                          <a:latin typeface="Times New Roman"/>
                          <a:ea typeface="宋体"/>
                          <a:cs typeface="Times New Roman"/>
                        </a:rPr>
                        <a:t>万元</a:t>
                      </a:r>
                      <a:r>
                        <a:rPr lang="en-US" sz="900" b="1" kern="0">
                          <a:latin typeface="Times New Roman"/>
                          <a:ea typeface="宋体"/>
                          <a:cs typeface="Times New Roman"/>
                        </a:rPr>
                        <a:t>  </a:t>
                      </a:r>
                      <a:r>
                        <a:rPr lang="zh-CN" sz="900" b="1" kern="0">
                          <a:latin typeface="Times New Roman"/>
                          <a:ea typeface="宋体"/>
                          <a:cs typeface="Times New Roman"/>
                        </a:rPr>
                        <a:t>）</a:t>
                      </a: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6780" marR="56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900" b="1" kern="0">
                          <a:latin typeface="Times New Roman"/>
                          <a:ea typeface="宋体"/>
                          <a:cs typeface="Times New Roman"/>
                        </a:rPr>
                        <a:t>技术经济指标</a:t>
                      </a: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6780" marR="56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652434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900" b="1" kern="0">
                          <a:latin typeface="Times New Roman"/>
                          <a:ea typeface="宋体"/>
                          <a:cs typeface="Times New Roman"/>
                        </a:rPr>
                        <a:t>建筑工程费</a:t>
                      </a: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6780" marR="56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900" b="1" kern="0">
                          <a:latin typeface="Times New Roman"/>
                          <a:ea typeface="宋体"/>
                          <a:cs typeface="Times New Roman"/>
                        </a:rPr>
                        <a:t>设备及工器具购置费</a:t>
                      </a: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6780" marR="56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900" b="1" kern="0">
                          <a:latin typeface="Times New Roman"/>
                          <a:ea typeface="宋体"/>
                          <a:cs typeface="Times New Roman"/>
                        </a:rPr>
                        <a:t>安装工程费</a:t>
                      </a: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6780" marR="56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900" b="1" kern="0">
                          <a:latin typeface="Times New Roman"/>
                          <a:ea typeface="宋体"/>
                          <a:cs typeface="Times New Roman"/>
                        </a:rPr>
                        <a:t>其他费用</a:t>
                      </a: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6780" marR="56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900" b="1" kern="0">
                          <a:latin typeface="Times New Roman"/>
                          <a:ea typeface="宋体"/>
                          <a:cs typeface="Times New Roman"/>
                        </a:rPr>
                        <a:t>合</a:t>
                      </a:r>
                      <a:r>
                        <a:rPr lang="en-US" sz="900" b="1" kern="0">
                          <a:latin typeface="Times New Roman"/>
                          <a:ea typeface="宋体"/>
                          <a:cs typeface="Times New Roman"/>
                        </a:rPr>
                        <a:t>    </a:t>
                      </a:r>
                      <a:r>
                        <a:rPr lang="zh-CN" sz="900" b="1" kern="0">
                          <a:latin typeface="Times New Roman"/>
                          <a:ea typeface="宋体"/>
                          <a:cs typeface="Times New Roman"/>
                        </a:rPr>
                        <a:t>计</a:t>
                      </a: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6780" marR="56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900" b="1" kern="0">
                          <a:latin typeface="Times New Roman"/>
                          <a:ea typeface="宋体"/>
                          <a:cs typeface="Times New Roman"/>
                        </a:rPr>
                        <a:t>单位</a:t>
                      </a: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6780" marR="56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900" b="1" kern="0">
                          <a:latin typeface="Times New Roman"/>
                          <a:ea typeface="宋体"/>
                          <a:cs typeface="Times New Roman"/>
                        </a:rPr>
                        <a:t>数量</a:t>
                      </a: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6780" marR="56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900" b="1" kern="0">
                          <a:latin typeface="Times New Roman"/>
                          <a:ea typeface="宋体"/>
                          <a:cs typeface="Times New Roman"/>
                        </a:rPr>
                        <a:t>单位价值</a:t>
                      </a: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6780" marR="56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b="1" kern="0">
                          <a:latin typeface="宋体"/>
                          <a:ea typeface="宋体"/>
                          <a:cs typeface="Times New Roman"/>
                        </a:rPr>
                        <a:t>%</a:t>
                      </a: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6780" marR="56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787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900" b="1" kern="0">
                          <a:latin typeface="Times New Roman"/>
                          <a:ea typeface="宋体"/>
                          <a:cs typeface="Times New Roman"/>
                        </a:rPr>
                        <a:t>一</a:t>
                      </a: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6780" marR="56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900" b="1" kern="0">
                          <a:latin typeface="Times New Roman"/>
                          <a:ea typeface="宋体"/>
                          <a:cs typeface="Times New Roman"/>
                        </a:rPr>
                        <a:t>工程费用</a:t>
                      </a: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6780" marR="56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56780" marR="56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56780" marR="56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56780" marR="56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56780" marR="56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6780" marR="56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56780" marR="56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56780" marR="56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56780" marR="56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56780" marR="56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787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b="1" kern="0">
                          <a:latin typeface="宋体"/>
                          <a:ea typeface="宋体"/>
                          <a:cs typeface="Times New Roman"/>
                        </a:rPr>
                        <a:t>(</a:t>
                      </a:r>
                      <a:r>
                        <a:rPr lang="zh-CN" sz="900" b="1" kern="0">
                          <a:latin typeface="Times New Roman"/>
                          <a:ea typeface="宋体"/>
                          <a:cs typeface="Times New Roman"/>
                        </a:rPr>
                        <a:t>一</a:t>
                      </a:r>
                      <a:r>
                        <a:rPr lang="en-US" sz="900" b="1" kern="0">
                          <a:latin typeface="Times New Roman"/>
                          <a:ea typeface="宋体"/>
                          <a:cs typeface="Times New Roman"/>
                        </a:rPr>
                        <a:t>)</a:t>
                      </a: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6780" marR="56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900" b="1" kern="0">
                          <a:latin typeface="Times New Roman"/>
                          <a:ea typeface="宋体"/>
                          <a:cs typeface="Times New Roman"/>
                        </a:rPr>
                        <a:t>主要生产系统</a:t>
                      </a: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6780" marR="56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6780" marR="56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6780" marR="56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6780" marR="56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6780" marR="56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6780" marR="56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6780" marR="56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6780" marR="56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6780" marR="56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6780" marR="56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787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b="1" kern="0">
                          <a:latin typeface="宋体"/>
                          <a:ea typeface="宋体"/>
                          <a:cs typeface="Times New Roman"/>
                        </a:rPr>
                        <a:t>1</a:t>
                      </a: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6780" marR="56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56780" marR="56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56780" marR="56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56780" marR="56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56780" marR="56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56780" marR="56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56780" marR="56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56780" marR="56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56780" marR="56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56780" marR="56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56780" marR="56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787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b="1" kern="0">
                          <a:latin typeface="宋体"/>
                          <a:ea typeface="宋体"/>
                          <a:cs typeface="Times New Roman"/>
                        </a:rPr>
                        <a:t>2</a:t>
                      </a: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6780" marR="56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56780" marR="56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56780" marR="56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56780" marR="56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56780" marR="56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56780" marR="56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56780" marR="56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56780" marR="56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56780" marR="56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56780" marR="56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56780" marR="56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787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b="1" kern="0">
                          <a:latin typeface="宋体"/>
                          <a:ea typeface="宋体"/>
                          <a:cs typeface="Times New Roman"/>
                        </a:rPr>
                        <a:t>(</a:t>
                      </a:r>
                      <a:r>
                        <a:rPr lang="zh-CN" sz="900" b="1" kern="0">
                          <a:latin typeface="Times New Roman"/>
                          <a:ea typeface="宋体"/>
                          <a:cs typeface="Times New Roman"/>
                        </a:rPr>
                        <a:t>二</a:t>
                      </a:r>
                      <a:r>
                        <a:rPr lang="en-US" sz="900" b="1" kern="0">
                          <a:latin typeface="Times New Roman"/>
                          <a:ea typeface="宋体"/>
                          <a:cs typeface="Times New Roman"/>
                        </a:rPr>
                        <a:t>)</a:t>
                      </a: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6780" marR="56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900" b="1" kern="0">
                          <a:latin typeface="Times New Roman"/>
                          <a:ea typeface="宋体"/>
                          <a:cs typeface="Times New Roman"/>
                        </a:rPr>
                        <a:t>辅助生产系统</a:t>
                      </a: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6780" marR="56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6780" marR="56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6780" marR="56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6780" marR="56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6780" marR="56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6780" marR="56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6780" marR="56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6780" marR="56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6780" marR="56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6780" marR="56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787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b="1" kern="0">
                          <a:latin typeface="宋体"/>
                          <a:ea typeface="宋体"/>
                          <a:cs typeface="Times New Roman"/>
                        </a:rPr>
                        <a:t>1</a:t>
                      </a: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6780" marR="56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56780" marR="56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56780" marR="56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56780" marR="56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56780" marR="56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56780" marR="56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56780" marR="56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56780" marR="56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56780" marR="56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56780" marR="56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56780" marR="56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787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b="1" kern="0">
                          <a:latin typeface="宋体"/>
                          <a:ea typeface="宋体"/>
                          <a:cs typeface="Times New Roman"/>
                        </a:rPr>
                        <a:t>2</a:t>
                      </a: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6780" marR="56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56780" marR="56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56780" marR="56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56780" marR="56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56780" marR="56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56780" marR="56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56780" marR="56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56780" marR="56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56780" marR="56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56780" marR="56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56780" marR="56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787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b="1" kern="0">
                          <a:latin typeface="宋体"/>
                          <a:ea typeface="宋体"/>
                          <a:cs typeface="Times New Roman"/>
                        </a:rPr>
                        <a:t>(</a:t>
                      </a:r>
                      <a:r>
                        <a:rPr lang="zh-CN" sz="900" b="1" kern="0">
                          <a:latin typeface="Times New Roman"/>
                          <a:ea typeface="宋体"/>
                          <a:cs typeface="Times New Roman"/>
                        </a:rPr>
                        <a:t>三</a:t>
                      </a:r>
                      <a:r>
                        <a:rPr lang="en-US" sz="900" b="1" kern="0">
                          <a:latin typeface="Times New Roman"/>
                          <a:ea typeface="宋体"/>
                          <a:cs typeface="Times New Roman"/>
                        </a:rPr>
                        <a:t>)</a:t>
                      </a: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6780" marR="56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900" b="1" kern="0">
                          <a:latin typeface="Times New Roman"/>
                          <a:ea typeface="宋体"/>
                          <a:cs typeface="Times New Roman"/>
                        </a:rPr>
                        <a:t>公用及福利设施</a:t>
                      </a: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6780" marR="56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6780" marR="56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6780" marR="56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6780" marR="56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6780" marR="56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6780" marR="56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6780" marR="56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6780" marR="56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6780" marR="56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6780" marR="56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787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b="1" kern="0">
                          <a:latin typeface="宋体"/>
                          <a:ea typeface="宋体"/>
                          <a:cs typeface="Times New Roman"/>
                        </a:rPr>
                        <a:t>1</a:t>
                      </a: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6780" marR="56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56780" marR="56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56780" marR="56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56780" marR="56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56780" marR="56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56780" marR="56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56780" marR="56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56780" marR="56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56780" marR="56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56780" marR="56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56780" marR="56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787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b="1" kern="0">
                          <a:latin typeface="宋体"/>
                          <a:ea typeface="宋体"/>
                          <a:cs typeface="Times New Roman"/>
                        </a:rPr>
                        <a:t>2</a:t>
                      </a: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6780" marR="56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56780" marR="56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56780" marR="56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56780" marR="56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56780" marR="56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56780" marR="56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56780" marR="56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56780" marR="56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56780" marR="56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56780" marR="56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56780" marR="56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787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b="1" kern="0">
                          <a:latin typeface="宋体"/>
                          <a:ea typeface="宋体"/>
                          <a:cs typeface="Times New Roman"/>
                        </a:rPr>
                        <a:t>(</a:t>
                      </a:r>
                      <a:r>
                        <a:rPr lang="zh-CN" sz="900" b="1" kern="0">
                          <a:latin typeface="Times New Roman"/>
                          <a:ea typeface="宋体"/>
                          <a:cs typeface="Times New Roman"/>
                        </a:rPr>
                        <a:t>四</a:t>
                      </a:r>
                      <a:r>
                        <a:rPr lang="en-US" sz="900" b="1" kern="0">
                          <a:latin typeface="Times New Roman"/>
                          <a:ea typeface="宋体"/>
                          <a:cs typeface="Times New Roman"/>
                        </a:rPr>
                        <a:t>)</a:t>
                      </a: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6780" marR="56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900" b="1" kern="0">
                          <a:latin typeface="Times New Roman"/>
                          <a:ea typeface="宋体"/>
                          <a:cs typeface="Times New Roman"/>
                        </a:rPr>
                        <a:t>外部工程</a:t>
                      </a: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6780" marR="56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6780" marR="56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6780" marR="56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6780" marR="56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6780" marR="56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6780" marR="56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6780" marR="56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6780" marR="56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6780" marR="56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6780" marR="56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787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b="1" kern="0">
                          <a:latin typeface="宋体"/>
                          <a:ea typeface="宋体"/>
                          <a:cs typeface="Times New Roman"/>
                        </a:rPr>
                        <a:t>1</a:t>
                      </a: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6780" marR="56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56780" marR="56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56780" marR="56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56780" marR="56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56780" marR="56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56780" marR="56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56780" marR="56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56780" marR="56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56780" marR="56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56780" marR="56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56780" marR="56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787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b="1" kern="0">
                          <a:latin typeface="宋体"/>
                          <a:ea typeface="宋体"/>
                          <a:cs typeface="Times New Roman"/>
                        </a:rPr>
                        <a:t>2</a:t>
                      </a: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6780" marR="56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56780" marR="56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56780" marR="56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56780" marR="56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56780" marR="56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56780" marR="56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56780" marR="56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56780" marR="56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56780" marR="56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56780" marR="56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56780" marR="56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787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6780" marR="56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900" b="1" kern="0" dirty="0">
                          <a:latin typeface="Times New Roman"/>
                          <a:ea typeface="宋体"/>
                          <a:cs typeface="Times New Roman"/>
                        </a:rPr>
                        <a:t>小计</a:t>
                      </a:r>
                      <a:endParaRPr lang="zh-CN" sz="9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6780" marR="56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6780" marR="56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6780" marR="56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6780" marR="56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6780" marR="56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6780" marR="56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6780" marR="56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6780" marR="56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6780" marR="56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9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6780" marR="56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4"/>
          <p:cNvGrpSpPr>
            <a:grpSpLocks/>
          </p:cNvGrpSpPr>
          <p:nvPr/>
        </p:nvGrpSpPr>
        <p:grpSpPr bwMode="auto">
          <a:xfrm>
            <a:off x="633046" y="422275"/>
            <a:ext cx="4868008" cy="642938"/>
            <a:chOff x="632383" y="422260"/>
            <a:chExt cx="4868311" cy="642941"/>
          </a:xfrm>
        </p:grpSpPr>
        <p:pic>
          <p:nvPicPr>
            <p:cNvPr id="74765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632383" y="422260"/>
              <a:ext cx="969760" cy="642941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</p:spPr>
        </p:pic>
        <p:sp>
          <p:nvSpPr>
            <p:cNvPr id="74766" name="TextBox 6"/>
            <p:cNvSpPr txBox="1">
              <a:spLocks noChangeArrowheads="1"/>
            </p:cNvSpPr>
            <p:nvPr/>
          </p:nvSpPr>
          <p:spPr bwMode="auto">
            <a:xfrm>
              <a:off x="1503067" y="430185"/>
              <a:ext cx="3926189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2400">
                  <a:solidFill>
                    <a:srgbClr val="1D8AC8"/>
                  </a:solidFill>
                  <a:latin typeface="华文新魏" pitchFamily="2" charset="-122"/>
                  <a:ea typeface="华文新魏" pitchFamily="2" charset="-122"/>
                </a:rPr>
                <a:t>中国建设工程造价管理协会</a:t>
              </a:r>
            </a:p>
          </p:txBody>
        </p:sp>
        <p:sp>
          <p:nvSpPr>
            <p:cNvPr id="8" name="矩形 7"/>
            <p:cNvSpPr/>
            <p:nvPr/>
          </p:nvSpPr>
          <p:spPr>
            <a:xfrm>
              <a:off x="1502876" y="1008051"/>
              <a:ext cx="3997818" cy="46037"/>
            </a:xfrm>
            <a:prstGeom prst="rect">
              <a:avLst/>
            </a:prstGeom>
            <a:solidFill>
              <a:srgbClr val="1D8AC8"/>
            </a:solidFill>
            <a:ln>
              <a:solidFill>
                <a:srgbClr val="1D8AC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rgbClr val="FF0000"/>
                </a:solidFill>
              </a:endParaRPr>
            </a:p>
          </p:txBody>
        </p:sp>
      </p:grpSp>
      <p:sp>
        <p:nvSpPr>
          <p:cNvPr id="9" name="同侧圆角矩形 4"/>
          <p:cNvSpPr/>
          <p:nvPr/>
        </p:nvSpPr>
        <p:spPr bwMode="auto">
          <a:xfrm>
            <a:off x="6879997" y="428605"/>
            <a:ext cx="1450741" cy="714359"/>
          </a:xfrm>
          <a:prstGeom prst="rect">
            <a:avLst/>
          </a:prstGeom>
          <a:ln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lIns="247650" tIns="123825" rIns="247650" bIns="123825" spcCol="1270" anchor="ctr"/>
          <a:lstStyle/>
          <a:p>
            <a:pPr>
              <a:defRPr/>
            </a:pPr>
            <a:r>
              <a:rPr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  附  录</a:t>
            </a:r>
            <a:endParaRPr lang="zh-CN" altLang="zh-CN" sz="2400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Rectangle 1"/>
          <p:cNvSpPr>
            <a:spLocks noChangeArrowheads="1"/>
          </p:cNvSpPr>
          <p:nvPr/>
        </p:nvSpPr>
        <p:spPr bwMode="auto">
          <a:xfrm>
            <a:off x="2791545" y="1071546"/>
            <a:ext cx="4615994" cy="6103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165048" rIns="91440" bIns="165048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kumimoji="0" lang="x-none" altLang="zh-CN" dirty="0" smtClean="0" bmk="_Toc385509759">
                <a:solidFill>
                  <a:schemeClr val="tx1"/>
                </a:solidFill>
                <a:latin typeface="Cambria" pitchFamily="18" charset="0"/>
                <a:cs typeface="宋体" pitchFamily="2" charset="-122"/>
              </a:rPr>
              <a:t>附录G </a:t>
            </a:r>
            <a:r>
              <a:rPr kumimoji="0" lang="en-US" altLang="zh-CN" dirty="0" smtClean="0" bmk="_Toc385509759">
                <a:solidFill>
                  <a:schemeClr val="tx1"/>
                </a:solidFill>
                <a:latin typeface="Cambria" pitchFamily="18" charset="0"/>
                <a:cs typeface="宋体" pitchFamily="2" charset="-122"/>
              </a:rPr>
              <a:t> </a:t>
            </a:r>
            <a:r>
              <a:rPr kumimoji="0" lang="x-none" altLang="zh-CN" dirty="0" smtClean="0" bmk="_Toc385509759">
                <a:solidFill>
                  <a:schemeClr val="tx1"/>
                </a:solidFill>
                <a:latin typeface="Cambria" pitchFamily="18" charset="0"/>
                <a:cs typeface="宋体" pitchFamily="2" charset="-122"/>
              </a:rPr>
              <a:t> 竣工结算审核成果文件的格式</a:t>
            </a:r>
            <a:endParaRPr kumimoji="0" lang="zh-CN" altLang="en-US" dirty="0" smtClean="0" bmk="_Toc385509759">
              <a:solidFill>
                <a:schemeClr val="tx1"/>
              </a:solidFill>
              <a:latin typeface="Cambria" pitchFamily="18" charset="0"/>
              <a:cs typeface="宋体" pitchFamily="2" charset="-122"/>
            </a:endParaRPr>
          </a:p>
        </p:txBody>
      </p:sp>
      <p:sp>
        <p:nvSpPr>
          <p:cNvPr id="567297" name="Rectangle 1"/>
          <p:cNvSpPr>
            <a:spLocks noChangeArrowheads="1"/>
          </p:cNvSpPr>
          <p:nvPr/>
        </p:nvSpPr>
        <p:spPr bwMode="auto">
          <a:xfrm>
            <a:off x="747319" y="1500174"/>
            <a:ext cx="751747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kumimoji="0" lang="en-US" altLang="zh-CN" b="0" dirty="0" smtClean="0">
                <a:solidFill>
                  <a:schemeClr val="tx1"/>
                </a:solidFill>
                <a:latin typeface="+mn-ea"/>
                <a:ea typeface="+mn-ea"/>
                <a:cs typeface="Times New Roman" pitchFamily="18" charset="0"/>
              </a:rPr>
              <a:t>G.0.4 </a:t>
            </a:r>
            <a:r>
              <a:rPr kumimoji="0" lang="zh-CN" altLang="en-US" b="0" dirty="0" smtClean="0">
                <a:solidFill>
                  <a:schemeClr val="tx1"/>
                </a:solidFill>
                <a:latin typeface="+mn-ea"/>
                <a:ea typeface="+mn-ea"/>
                <a:cs typeface="Times New Roman" pitchFamily="18" charset="0"/>
              </a:rPr>
              <a:t>竣工结算审定签署表可按表</a:t>
            </a:r>
            <a:r>
              <a:rPr kumimoji="0" lang="en-US" altLang="zh-CN" b="0" dirty="0" smtClean="0">
                <a:solidFill>
                  <a:schemeClr val="tx1"/>
                </a:solidFill>
                <a:latin typeface="+mn-ea"/>
                <a:ea typeface="+mn-ea"/>
                <a:cs typeface="Times New Roman" pitchFamily="18" charset="0"/>
              </a:rPr>
              <a:t>G.0.4</a:t>
            </a:r>
            <a:r>
              <a:rPr kumimoji="0" lang="zh-CN" altLang="en-US" b="0" dirty="0" smtClean="0">
                <a:solidFill>
                  <a:schemeClr val="tx1"/>
                </a:solidFill>
                <a:latin typeface="+mn-ea"/>
                <a:ea typeface="+mn-ea"/>
                <a:cs typeface="Times New Roman" pitchFamily="18" charset="0"/>
              </a:rPr>
              <a:t>编制。</a:t>
            </a:r>
          </a:p>
        </p:txBody>
      </p:sp>
      <p:sp>
        <p:nvSpPr>
          <p:cNvPr id="13" name="Rectangle 1"/>
          <p:cNvSpPr>
            <a:spLocks noChangeArrowheads="1"/>
          </p:cNvSpPr>
          <p:nvPr/>
        </p:nvSpPr>
        <p:spPr bwMode="auto">
          <a:xfrm>
            <a:off x="3187202" y="1928803"/>
            <a:ext cx="4945708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zh-CN" altLang="en-US" sz="1400" dirty="0" smtClean="0"/>
              <a:t>     </a:t>
            </a:r>
            <a:r>
              <a:rPr kumimoji="0" lang="zh-CN" altLang="en-US" sz="1400" dirty="0" smtClean="0">
                <a:solidFill>
                  <a:schemeClr val="tx1"/>
                </a:solidFill>
                <a:latin typeface="+mn-ea"/>
                <a:ea typeface="+mn-ea"/>
                <a:cs typeface="宋体" pitchFamily="2" charset="-122"/>
              </a:rPr>
              <a:t>表</a:t>
            </a:r>
            <a:r>
              <a:rPr kumimoji="0" lang="en-US" altLang="zh-CN" sz="1400" dirty="0" smtClean="0">
                <a:solidFill>
                  <a:schemeClr val="tx1"/>
                </a:solidFill>
                <a:latin typeface="+mn-ea"/>
                <a:ea typeface="+mn-ea"/>
                <a:cs typeface="宋体" pitchFamily="2" charset="-122"/>
              </a:rPr>
              <a:t>G.0.4 </a:t>
            </a:r>
            <a:r>
              <a:rPr kumimoji="0" lang="zh-CN" altLang="en-US" sz="1400" dirty="0" smtClean="0">
                <a:solidFill>
                  <a:schemeClr val="tx1"/>
                </a:solidFill>
                <a:latin typeface="+mn-ea"/>
                <a:ea typeface="+mn-ea"/>
                <a:cs typeface="宋体" pitchFamily="2" charset="-122"/>
              </a:rPr>
              <a:t>竣工结算审定签署表</a:t>
            </a:r>
          </a:p>
        </p:txBody>
      </p:sp>
      <p:graphicFrame>
        <p:nvGraphicFramePr>
          <p:cNvPr id="11" name="表格 10"/>
          <p:cNvGraphicFramePr>
            <a:graphicFrameLocks noGrp="1"/>
          </p:cNvGraphicFramePr>
          <p:nvPr/>
        </p:nvGraphicFramePr>
        <p:xfrm>
          <a:off x="1142975" y="2357431"/>
          <a:ext cx="6923992" cy="4000527"/>
        </p:xfrm>
        <a:graphic>
          <a:graphicData uri="http://schemas.openxmlformats.org/drawingml/2006/table">
            <a:tbl>
              <a:tblPr/>
              <a:tblGrid>
                <a:gridCol w="1582627"/>
                <a:gridCol w="659428"/>
                <a:gridCol w="989142"/>
                <a:gridCol w="923199"/>
                <a:gridCol w="757891"/>
                <a:gridCol w="396930"/>
                <a:gridCol w="1614775"/>
              </a:tblGrid>
              <a:tr h="36960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00" b="1" kern="0" dirty="0">
                          <a:latin typeface="Times New Roman"/>
                          <a:ea typeface="宋体"/>
                          <a:cs typeface="宋体"/>
                        </a:rPr>
                        <a:t>工程名称</a:t>
                      </a:r>
                      <a:endParaRPr lang="zh-CN" sz="1000" b="1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5704" marR="4570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b="1" kern="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45704" marR="4570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00" b="1" kern="0" dirty="0">
                          <a:latin typeface="Times New Roman"/>
                          <a:ea typeface="宋体"/>
                          <a:cs typeface="宋体"/>
                        </a:rPr>
                        <a:t>工程地址</a:t>
                      </a:r>
                      <a:endParaRPr lang="zh-CN" sz="1000" b="1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5704" marR="4570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b="1" kern="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45704" marR="4570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36960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00" b="1" kern="0" dirty="0">
                          <a:latin typeface="Times New Roman"/>
                          <a:ea typeface="宋体"/>
                          <a:cs typeface="宋体"/>
                        </a:rPr>
                        <a:t>发包人</a:t>
                      </a:r>
                      <a:endParaRPr lang="zh-CN" sz="1000" b="1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5704" marR="4570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b="1" kern="0" dirty="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45704" marR="4570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00" b="1" kern="0">
                          <a:latin typeface="Times New Roman"/>
                          <a:ea typeface="宋体"/>
                          <a:cs typeface="宋体"/>
                        </a:rPr>
                        <a:t>承包人</a:t>
                      </a:r>
                      <a:endParaRPr lang="zh-CN" sz="1000" b="1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5704" marR="4570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b="1" kern="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45704" marR="4570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36960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00" b="1" kern="0">
                          <a:latin typeface="Times New Roman"/>
                          <a:ea typeface="宋体"/>
                          <a:cs typeface="宋体"/>
                        </a:rPr>
                        <a:t>委托合同编号</a:t>
                      </a:r>
                      <a:endParaRPr lang="zh-CN" sz="1000" b="1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5704" marR="4570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b="1" kern="0" dirty="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45704" marR="4570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00" b="1" kern="0" dirty="0">
                          <a:latin typeface="Times New Roman"/>
                          <a:ea typeface="宋体"/>
                          <a:cs typeface="宋体"/>
                        </a:rPr>
                        <a:t>审定日期</a:t>
                      </a:r>
                      <a:endParaRPr lang="zh-CN" sz="1000" b="1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5704" marR="4570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b="1" kern="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45704" marR="4570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214857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00" b="1" kern="0">
                          <a:latin typeface="Times New Roman"/>
                          <a:ea typeface="宋体"/>
                          <a:cs typeface="宋体"/>
                        </a:rPr>
                        <a:t>报审结算金额（元）</a:t>
                      </a:r>
                      <a:endParaRPr lang="zh-CN" sz="1000" b="1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5704" marR="4570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b="1" kern="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45704" marR="4570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00" b="1" kern="0" dirty="0">
                          <a:latin typeface="Times New Roman"/>
                          <a:ea typeface="宋体"/>
                          <a:cs typeface="宋体"/>
                        </a:rPr>
                        <a:t>调整金额（元）</a:t>
                      </a:r>
                      <a:endParaRPr lang="zh-CN" sz="1000" b="1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5704" marR="4570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00" b="1" kern="0">
                          <a:latin typeface="Times New Roman"/>
                          <a:ea typeface="宋体"/>
                          <a:cs typeface="宋体"/>
                        </a:rPr>
                        <a:t>核增</a:t>
                      </a:r>
                      <a:endParaRPr lang="zh-CN" sz="1000" b="1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5704" marR="4570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b="1" kern="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45704" marR="4570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161292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00" b="1" kern="0" dirty="0">
                          <a:latin typeface="Times New Roman"/>
                          <a:ea typeface="宋体"/>
                          <a:cs typeface="宋体"/>
                        </a:rPr>
                        <a:t>核减</a:t>
                      </a:r>
                      <a:endParaRPr lang="zh-CN" sz="1000" b="1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5704" marR="4570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b="1" kern="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45704" marR="4570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36960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00" b="1" kern="0">
                          <a:latin typeface="Times New Roman"/>
                          <a:ea typeface="宋体"/>
                          <a:cs typeface="宋体"/>
                        </a:rPr>
                        <a:t>审定结算金额（元）</a:t>
                      </a:r>
                      <a:endParaRPr lang="zh-CN" sz="1000" b="1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5704" marR="4570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00" b="1" kern="0">
                          <a:latin typeface="Times New Roman"/>
                          <a:ea typeface="宋体"/>
                          <a:cs typeface="宋体"/>
                        </a:rPr>
                        <a:t>大写</a:t>
                      </a:r>
                      <a:endParaRPr lang="zh-CN" sz="1000" b="1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5704" marR="4570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b="1" kern="0" dirty="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45704" marR="4570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00" b="1" kern="0" dirty="0">
                          <a:latin typeface="Times New Roman"/>
                          <a:ea typeface="宋体"/>
                          <a:cs typeface="宋体"/>
                        </a:rPr>
                        <a:t>小写</a:t>
                      </a:r>
                      <a:endParaRPr lang="zh-CN" sz="1000" b="1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5704" marR="4570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b="1" kern="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45704" marR="4570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10613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000" b="1" kern="0">
                          <a:latin typeface="Times New Roman"/>
                          <a:ea typeface="宋体"/>
                          <a:cs typeface="宋体"/>
                        </a:rPr>
                        <a:t>委托单位：</a:t>
                      </a:r>
                      <a:r>
                        <a:rPr lang="en-US" sz="1000" b="1" kern="0">
                          <a:latin typeface="Times New Roman"/>
                          <a:ea typeface="宋体"/>
                          <a:cs typeface="宋体"/>
                        </a:rPr>
                        <a:t/>
                      </a:r>
                      <a:br>
                        <a:rPr lang="en-US" sz="1000" b="1" kern="0">
                          <a:latin typeface="Times New Roman"/>
                          <a:ea typeface="宋体"/>
                          <a:cs typeface="宋体"/>
                        </a:rPr>
                      </a:br>
                      <a:r>
                        <a:rPr lang="zh-CN" sz="1000" b="1" kern="0">
                          <a:latin typeface="Times New Roman"/>
                          <a:ea typeface="宋体"/>
                          <a:cs typeface="宋体"/>
                        </a:rPr>
                        <a:t>（签章）</a:t>
                      </a:r>
                      <a:r>
                        <a:rPr lang="en-US" sz="1000" b="1" kern="0">
                          <a:latin typeface="Times New Roman"/>
                          <a:ea typeface="宋体"/>
                          <a:cs typeface="宋体"/>
                        </a:rPr>
                        <a:t>  </a:t>
                      </a:r>
                      <a:endParaRPr lang="zh-CN" sz="1000" b="1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5704" marR="457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000" b="1" kern="0" dirty="0">
                          <a:latin typeface="Times New Roman"/>
                          <a:ea typeface="宋体"/>
                          <a:cs typeface="宋体"/>
                        </a:rPr>
                        <a:t>发包人：</a:t>
                      </a:r>
                      <a:r>
                        <a:rPr lang="en-US" sz="1000" b="1" kern="0" dirty="0">
                          <a:latin typeface="Times New Roman"/>
                          <a:ea typeface="宋体"/>
                          <a:cs typeface="宋体"/>
                        </a:rPr>
                        <a:t/>
                      </a:r>
                      <a:br>
                        <a:rPr lang="en-US" sz="1000" b="1" kern="0" dirty="0">
                          <a:latin typeface="Times New Roman"/>
                          <a:ea typeface="宋体"/>
                          <a:cs typeface="宋体"/>
                        </a:rPr>
                      </a:br>
                      <a:r>
                        <a:rPr lang="zh-CN" sz="1000" b="1" kern="0" dirty="0">
                          <a:latin typeface="Times New Roman"/>
                          <a:ea typeface="宋体"/>
                          <a:cs typeface="宋体"/>
                        </a:rPr>
                        <a:t>（签章） </a:t>
                      </a:r>
                      <a:endParaRPr lang="zh-CN" sz="1000" b="1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5704" marR="457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000" b="1" kern="0" dirty="0">
                          <a:latin typeface="Times New Roman"/>
                          <a:ea typeface="宋体"/>
                          <a:cs typeface="宋体"/>
                        </a:rPr>
                        <a:t>承包人：</a:t>
                      </a:r>
                      <a:r>
                        <a:rPr lang="en-US" sz="1000" b="1" kern="0" dirty="0">
                          <a:latin typeface="Times New Roman"/>
                          <a:ea typeface="宋体"/>
                          <a:cs typeface="宋体"/>
                        </a:rPr>
                        <a:t/>
                      </a:r>
                      <a:br>
                        <a:rPr lang="en-US" sz="1000" b="1" kern="0" dirty="0">
                          <a:latin typeface="Times New Roman"/>
                          <a:ea typeface="宋体"/>
                          <a:cs typeface="宋体"/>
                        </a:rPr>
                      </a:br>
                      <a:r>
                        <a:rPr lang="zh-CN" sz="1000" b="1" kern="0" dirty="0">
                          <a:latin typeface="Times New Roman"/>
                          <a:ea typeface="宋体"/>
                          <a:cs typeface="宋体"/>
                        </a:rPr>
                        <a:t>（签章）</a:t>
                      </a:r>
                      <a:r>
                        <a:rPr lang="en-US" sz="1000" b="1" kern="0" dirty="0">
                          <a:latin typeface="Times New Roman"/>
                          <a:ea typeface="宋体"/>
                          <a:cs typeface="宋体"/>
                        </a:rPr>
                        <a:t>   </a:t>
                      </a:r>
                      <a:endParaRPr lang="zh-CN" sz="1000" b="1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5704" marR="457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000" b="1" kern="0" dirty="0">
                          <a:latin typeface="Times New Roman"/>
                          <a:ea typeface="宋体"/>
                          <a:cs typeface="宋体"/>
                        </a:rPr>
                        <a:t>工程造价咨询企业：</a:t>
                      </a:r>
                      <a:r>
                        <a:rPr lang="en-US" sz="1000" b="1" kern="0" dirty="0">
                          <a:latin typeface="Times New Roman"/>
                          <a:ea typeface="宋体"/>
                          <a:cs typeface="宋体"/>
                        </a:rPr>
                        <a:t/>
                      </a:r>
                      <a:br>
                        <a:rPr lang="en-US" sz="1000" b="1" kern="0" dirty="0">
                          <a:latin typeface="Times New Roman"/>
                          <a:ea typeface="宋体"/>
                          <a:cs typeface="宋体"/>
                        </a:rPr>
                      </a:br>
                      <a:r>
                        <a:rPr lang="zh-CN" sz="1000" b="1" kern="0" dirty="0">
                          <a:latin typeface="Times New Roman"/>
                          <a:ea typeface="宋体"/>
                          <a:cs typeface="宋体"/>
                        </a:rPr>
                        <a:t>（签章）</a:t>
                      </a:r>
                      <a:r>
                        <a:rPr lang="en-US" sz="1000" b="1" kern="0" dirty="0">
                          <a:latin typeface="Times New Roman"/>
                          <a:ea typeface="宋体"/>
                          <a:cs typeface="宋体"/>
                        </a:rPr>
                        <a:t>  </a:t>
                      </a:r>
                      <a:endParaRPr lang="zh-CN" sz="1000" b="1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5704" marR="457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949675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000" b="1" kern="0">
                          <a:latin typeface="Times New Roman"/>
                          <a:ea typeface="宋体"/>
                          <a:cs typeface="宋体"/>
                        </a:rPr>
                        <a:t>法定代表人或其授权人：</a:t>
                      </a:r>
                      <a:r>
                        <a:rPr lang="en-US" sz="1000" b="1" kern="0">
                          <a:latin typeface="Times New Roman"/>
                          <a:ea typeface="宋体"/>
                          <a:cs typeface="宋体"/>
                        </a:rPr>
                        <a:t/>
                      </a:r>
                      <a:br>
                        <a:rPr lang="en-US" sz="1000" b="1" kern="0">
                          <a:latin typeface="Times New Roman"/>
                          <a:ea typeface="宋体"/>
                          <a:cs typeface="宋体"/>
                        </a:rPr>
                      </a:br>
                      <a:r>
                        <a:rPr lang="zh-CN" sz="1000" b="1" kern="0">
                          <a:latin typeface="Times New Roman"/>
                          <a:ea typeface="宋体"/>
                          <a:cs typeface="宋体"/>
                        </a:rPr>
                        <a:t>（签字或盖章）</a:t>
                      </a:r>
                      <a:endParaRPr lang="zh-CN" sz="1000" b="1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5704" marR="4570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000" b="1" kern="0">
                          <a:latin typeface="Times New Roman"/>
                          <a:ea typeface="宋体"/>
                          <a:cs typeface="宋体"/>
                        </a:rPr>
                        <a:t>法定代表人或其授权人：</a:t>
                      </a:r>
                      <a:r>
                        <a:rPr lang="en-US" sz="1000" b="1" kern="0">
                          <a:latin typeface="Times New Roman"/>
                          <a:ea typeface="宋体"/>
                          <a:cs typeface="宋体"/>
                        </a:rPr>
                        <a:t/>
                      </a:r>
                      <a:br>
                        <a:rPr lang="en-US" sz="1000" b="1" kern="0">
                          <a:latin typeface="Times New Roman"/>
                          <a:ea typeface="宋体"/>
                          <a:cs typeface="宋体"/>
                        </a:rPr>
                      </a:br>
                      <a:r>
                        <a:rPr lang="zh-CN" sz="1000" b="1" kern="0">
                          <a:latin typeface="Times New Roman"/>
                          <a:ea typeface="宋体"/>
                          <a:cs typeface="宋体"/>
                        </a:rPr>
                        <a:t>（签字或盖章）</a:t>
                      </a:r>
                      <a:endParaRPr lang="zh-CN" sz="1000" b="1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5704" marR="4570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000" b="1" kern="0" dirty="0">
                          <a:latin typeface="Times New Roman"/>
                          <a:ea typeface="宋体"/>
                          <a:cs typeface="宋体"/>
                        </a:rPr>
                        <a:t>法定代表人或其授权人：</a:t>
                      </a:r>
                      <a:r>
                        <a:rPr lang="en-US" sz="1000" b="1" kern="0" dirty="0">
                          <a:latin typeface="Times New Roman"/>
                          <a:ea typeface="宋体"/>
                          <a:cs typeface="宋体"/>
                        </a:rPr>
                        <a:t/>
                      </a:r>
                      <a:br>
                        <a:rPr lang="en-US" sz="1000" b="1" kern="0" dirty="0">
                          <a:latin typeface="Times New Roman"/>
                          <a:ea typeface="宋体"/>
                          <a:cs typeface="宋体"/>
                        </a:rPr>
                      </a:br>
                      <a:r>
                        <a:rPr lang="zh-CN" sz="1000" b="1" kern="0" dirty="0">
                          <a:latin typeface="Times New Roman"/>
                          <a:ea typeface="宋体"/>
                          <a:cs typeface="宋体"/>
                        </a:rPr>
                        <a:t>（签字或盖章）</a:t>
                      </a:r>
                      <a:endParaRPr lang="zh-CN" sz="1000" b="1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5704" marR="4570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en-US" sz="1000" b="1" kern="0" dirty="0">
                        <a:latin typeface="宋体"/>
                        <a:ea typeface="宋体"/>
                        <a:cs typeface="宋体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000" b="1" kern="0" dirty="0">
                          <a:latin typeface="Times New Roman"/>
                          <a:ea typeface="宋体"/>
                          <a:cs typeface="宋体"/>
                        </a:rPr>
                        <a:t>法定代表人或其授权人：</a:t>
                      </a:r>
                      <a:r>
                        <a:rPr lang="en-US" sz="1000" b="1" kern="0" dirty="0">
                          <a:latin typeface="Times New Roman"/>
                          <a:ea typeface="宋体"/>
                          <a:cs typeface="宋体"/>
                        </a:rPr>
                        <a:t/>
                      </a:r>
                      <a:br>
                        <a:rPr lang="en-US" sz="1000" b="1" kern="0" dirty="0">
                          <a:latin typeface="Times New Roman"/>
                          <a:ea typeface="宋体"/>
                          <a:cs typeface="宋体"/>
                        </a:rPr>
                      </a:br>
                      <a:r>
                        <a:rPr lang="zh-CN" sz="1000" b="1" kern="0" dirty="0">
                          <a:latin typeface="Times New Roman"/>
                          <a:ea typeface="宋体"/>
                          <a:cs typeface="宋体"/>
                        </a:rPr>
                        <a:t>（签字或盖章）</a:t>
                      </a:r>
                      <a:r>
                        <a:rPr lang="en-US" sz="1000" b="1" kern="0" dirty="0">
                          <a:latin typeface="Times New Roman"/>
                          <a:ea typeface="宋体"/>
                          <a:cs typeface="宋体"/>
                        </a:rPr>
                        <a:t/>
                      </a:r>
                      <a:br>
                        <a:rPr lang="en-US" sz="1000" b="1" kern="0" dirty="0">
                          <a:latin typeface="Times New Roman"/>
                          <a:ea typeface="宋体"/>
                          <a:cs typeface="宋体"/>
                        </a:rPr>
                      </a:br>
                      <a:r>
                        <a:rPr lang="en-US" sz="1000" b="1" kern="0" dirty="0">
                          <a:latin typeface="Times New Roman"/>
                          <a:ea typeface="宋体"/>
                          <a:cs typeface="宋体"/>
                        </a:rPr>
                        <a:t/>
                      </a:r>
                      <a:br>
                        <a:rPr lang="en-US" sz="1000" b="1" kern="0" dirty="0">
                          <a:latin typeface="Times New Roman"/>
                          <a:ea typeface="宋体"/>
                          <a:cs typeface="宋体"/>
                        </a:rPr>
                      </a:br>
                      <a:r>
                        <a:rPr lang="zh-CN" sz="1000" b="1" kern="0" dirty="0">
                          <a:latin typeface="Times New Roman"/>
                          <a:ea typeface="宋体"/>
                          <a:cs typeface="宋体"/>
                        </a:rPr>
                        <a:t>技术负责人：</a:t>
                      </a:r>
                      <a:r>
                        <a:rPr lang="en-US" sz="1000" b="1" kern="0" dirty="0">
                          <a:latin typeface="Times New Roman"/>
                          <a:ea typeface="宋体"/>
                          <a:cs typeface="宋体"/>
                        </a:rPr>
                        <a:t/>
                      </a:r>
                      <a:br>
                        <a:rPr lang="en-US" sz="1000" b="1" kern="0" dirty="0">
                          <a:latin typeface="Times New Roman"/>
                          <a:ea typeface="宋体"/>
                          <a:cs typeface="宋体"/>
                        </a:rPr>
                      </a:br>
                      <a:r>
                        <a:rPr lang="zh-CN" sz="1000" b="1" kern="0" dirty="0">
                          <a:latin typeface="Times New Roman"/>
                          <a:ea typeface="宋体"/>
                          <a:cs typeface="宋体"/>
                        </a:rPr>
                        <a:t>（签字并盖执业章）</a:t>
                      </a:r>
                      <a:endParaRPr lang="zh-CN" sz="1000" b="1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5704" marR="4570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285682">
                <a:tc gridSpan="7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altLang="zh-CN" sz="1200" kern="0" dirty="0" smtClean="0">
                          <a:latin typeface="Times New Roman"/>
                          <a:ea typeface="宋体"/>
                          <a:cs typeface="宋体"/>
                        </a:rPr>
                        <a:t> </a:t>
                      </a:r>
                      <a:r>
                        <a:rPr lang="zh-CN" sz="1200" kern="0" dirty="0" smtClean="0">
                          <a:latin typeface="Times New Roman"/>
                          <a:ea typeface="宋体"/>
                          <a:cs typeface="宋体"/>
                        </a:rPr>
                        <a:t>注</a:t>
                      </a:r>
                      <a:r>
                        <a:rPr lang="zh-CN" sz="1200" kern="0" dirty="0">
                          <a:latin typeface="Times New Roman"/>
                          <a:ea typeface="宋体"/>
                          <a:cs typeface="宋体"/>
                        </a:rPr>
                        <a:t>：调整金额</a:t>
                      </a:r>
                      <a:r>
                        <a:rPr lang="en-US" sz="1200" kern="0" dirty="0">
                          <a:latin typeface="Times New Roman"/>
                          <a:ea typeface="宋体"/>
                          <a:cs typeface="宋体"/>
                        </a:rPr>
                        <a:t>=</a:t>
                      </a:r>
                      <a:r>
                        <a:rPr lang="zh-CN" sz="1200" kern="0" dirty="0">
                          <a:latin typeface="Times New Roman"/>
                          <a:ea typeface="宋体"/>
                          <a:cs typeface="宋体"/>
                        </a:rPr>
                        <a:t>报审结算金额</a:t>
                      </a:r>
                      <a:r>
                        <a:rPr lang="en-US" sz="1200" kern="0" dirty="0">
                          <a:latin typeface="Times New Roman"/>
                          <a:ea typeface="宋体"/>
                          <a:cs typeface="宋体"/>
                        </a:rPr>
                        <a:t>-</a:t>
                      </a:r>
                      <a:r>
                        <a:rPr lang="zh-CN" sz="1200" kern="0" dirty="0">
                          <a:latin typeface="Times New Roman"/>
                          <a:ea typeface="宋体"/>
                          <a:cs typeface="宋体"/>
                        </a:rPr>
                        <a:t>审定结算金额</a:t>
                      </a:r>
                      <a:endParaRPr lang="zh-CN" sz="12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5704" marR="45704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4"/>
          <p:cNvGrpSpPr>
            <a:grpSpLocks/>
          </p:cNvGrpSpPr>
          <p:nvPr/>
        </p:nvGrpSpPr>
        <p:grpSpPr bwMode="auto">
          <a:xfrm>
            <a:off x="633046" y="422275"/>
            <a:ext cx="4868008" cy="642938"/>
            <a:chOff x="632383" y="422260"/>
            <a:chExt cx="4868311" cy="642941"/>
          </a:xfrm>
        </p:grpSpPr>
        <p:pic>
          <p:nvPicPr>
            <p:cNvPr id="74765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632383" y="422260"/>
              <a:ext cx="969760" cy="642941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</p:spPr>
        </p:pic>
        <p:sp>
          <p:nvSpPr>
            <p:cNvPr id="74766" name="TextBox 6"/>
            <p:cNvSpPr txBox="1">
              <a:spLocks noChangeArrowheads="1"/>
            </p:cNvSpPr>
            <p:nvPr/>
          </p:nvSpPr>
          <p:spPr bwMode="auto">
            <a:xfrm>
              <a:off x="1503067" y="430185"/>
              <a:ext cx="3926189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2400">
                  <a:solidFill>
                    <a:srgbClr val="1D8AC8"/>
                  </a:solidFill>
                  <a:latin typeface="华文新魏" pitchFamily="2" charset="-122"/>
                  <a:ea typeface="华文新魏" pitchFamily="2" charset="-122"/>
                </a:rPr>
                <a:t>中国建设工程造价管理协会</a:t>
              </a:r>
            </a:p>
          </p:txBody>
        </p:sp>
        <p:sp>
          <p:nvSpPr>
            <p:cNvPr id="8" name="矩形 7"/>
            <p:cNvSpPr/>
            <p:nvPr/>
          </p:nvSpPr>
          <p:spPr>
            <a:xfrm>
              <a:off x="1502876" y="1008051"/>
              <a:ext cx="3997818" cy="46037"/>
            </a:xfrm>
            <a:prstGeom prst="rect">
              <a:avLst/>
            </a:prstGeom>
            <a:solidFill>
              <a:srgbClr val="1D8AC8"/>
            </a:solidFill>
            <a:ln>
              <a:solidFill>
                <a:srgbClr val="1D8AC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rgbClr val="FF0000"/>
                </a:solidFill>
              </a:endParaRPr>
            </a:p>
          </p:txBody>
        </p:sp>
      </p:grpSp>
      <p:sp>
        <p:nvSpPr>
          <p:cNvPr id="9" name="同侧圆角矩形 4"/>
          <p:cNvSpPr/>
          <p:nvPr/>
        </p:nvSpPr>
        <p:spPr bwMode="auto">
          <a:xfrm>
            <a:off x="6879997" y="428605"/>
            <a:ext cx="1450741" cy="714359"/>
          </a:xfrm>
          <a:prstGeom prst="rect">
            <a:avLst/>
          </a:prstGeom>
          <a:ln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lIns="247650" tIns="123825" rIns="247650" bIns="123825" spcCol="1270" anchor="ctr"/>
          <a:lstStyle/>
          <a:p>
            <a:pPr>
              <a:defRPr/>
            </a:pPr>
            <a:r>
              <a:rPr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  附  录</a:t>
            </a:r>
            <a:endParaRPr lang="zh-CN" altLang="zh-CN" sz="2400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Rectangle 1"/>
          <p:cNvSpPr>
            <a:spLocks noChangeArrowheads="1"/>
          </p:cNvSpPr>
          <p:nvPr/>
        </p:nvSpPr>
        <p:spPr bwMode="auto">
          <a:xfrm>
            <a:off x="2791545" y="1071546"/>
            <a:ext cx="4615994" cy="6103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165048" rIns="91440" bIns="165048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kumimoji="0" lang="x-none" altLang="zh-CN" dirty="0" smtClean="0" bmk="_Toc385509759">
                <a:solidFill>
                  <a:schemeClr val="tx1"/>
                </a:solidFill>
                <a:latin typeface="Cambria" pitchFamily="18" charset="0"/>
                <a:cs typeface="宋体" pitchFamily="2" charset="-122"/>
              </a:rPr>
              <a:t>附录G </a:t>
            </a:r>
            <a:r>
              <a:rPr kumimoji="0" lang="en-US" altLang="zh-CN" dirty="0" smtClean="0" bmk="_Toc385509759">
                <a:solidFill>
                  <a:schemeClr val="tx1"/>
                </a:solidFill>
                <a:latin typeface="Cambria" pitchFamily="18" charset="0"/>
                <a:cs typeface="宋体" pitchFamily="2" charset="-122"/>
              </a:rPr>
              <a:t> </a:t>
            </a:r>
            <a:r>
              <a:rPr kumimoji="0" lang="x-none" altLang="zh-CN" dirty="0" smtClean="0" bmk="_Toc385509759">
                <a:solidFill>
                  <a:schemeClr val="tx1"/>
                </a:solidFill>
                <a:latin typeface="Cambria" pitchFamily="18" charset="0"/>
                <a:cs typeface="宋体" pitchFamily="2" charset="-122"/>
              </a:rPr>
              <a:t> 竣工结算审核成果文件的格式</a:t>
            </a:r>
            <a:endParaRPr kumimoji="0" lang="zh-CN" altLang="en-US" dirty="0" smtClean="0" bmk="_Toc385509759">
              <a:solidFill>
                <a:schemeClr val="tx1"/>
              </a:solidFill>
              <a:latin typeface="Cambria" pitchFamily="18" charset="0"/>
              <a:cs typeface="宋体" pitchFamily="2" charset="-122"/>
            </a:endParaRPr>
          </a:p>
        </p:txBody>
      </p:sp>
      <p:sp>
        <p:nvSpPr>
          <p:cNvPr id="567297" name="Rectangle 1"/>
          <p:cNvSpPr>
            <a:spLocks noChangeArrowheads="1"/>
          </p:cNvSpPr>
          <p:nvPr/>
        </p:nvSpPr>
        <p:spPr bwMode="auto">
          <a:xfrm>
            <a:off x="747319" y="1500174"/>
            <a:ext cx="751747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kumimoji="0" lang="en-US" altLang="zh-CN" b="0" dirty="0" smtClean="0">
                <a:solidFill>
                  <a:schemeClr val="tx1"/>
                </a:solidFill>
                <a:latin typeface="+mn-ea"/>
                <a:ea typeface="+mn-ea"/>
                <a:cs typeface="Times New Roman" pitchFamily="18" charset="0"/>
              </a:rPr>
              <a:t>G.0.5 </a:t>
            </a:r>
            <a:r>
              <a:rPr kumimoji="0" lang="zh-CN" altLang="en-US" b="0" dirty="0" smtClean="0">
                <a:solidFill>
                  <a:schemeClr val="tx1"/>
                </a:solidFill>
                <a:latin typeface="+mn-ea"/>
                <a:ea typeface="+mn-ea"/>
                <a:cs typeface="Times New Roman" pitchFamily="18" charset="0"/>
              </a:rPr>
              <a:t>竣工结算审核汇总对比表可按表</a:t>
            </a:r>
            <a:r>
              <a:rPr kumimoji="0" lang="en-US" altLang="zh-CN" b="0" dirty="0" smtClean="0">
                <a:solidFill>
                  <a:schemeClr val="tx1"/>
                </a:solidFill>
                <a:latin typeface="+mn-ea"/>
                <a:ea typeface="+mn-ea"/>
                <a:cs typeface="Times New Roman" pitchFamily="18" charset="0"/>
              </a:rPr>
              <a:t>G.0.5</a:t>
            </a:r>
            <a:r>
              <a:rPr kumimoji="0" lang="zh-CN" altLang="en-US" b="0" dirty="0" smtClean="0">
                <a:solidFill>
                  <a:schemeClr val="tx1"/>
                </a:solidFill>
                <a:latin typeface="+mn-ea"/>
                <a:ea typeface="+mn-ea"/>
                <a:cs typeface="Times New Roman" pitchFamily="18" charset="0"/>
              </a:rPr>
              <a:t>编制。</a:t>
            </a:r>
          </a:p>
        </p:txBody>
      </p:sp>
      <p:sp>
        <p:nvSpPr>
          <p:cNvPr id="13" name="Rectangle 1"/>
          <p:cNvSpPr>
            <a:spLocks noChangeArrowheads="1"/>
          </p:cNvSpPr>
          <p:nvPr/>
        </p:nvSpPr>
        <p:spPr bwMode="auto">
          <a:xfrm>
            <a:off x="3187202" y="1928803"/>
            <a:ext cx="4945708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zh-CN" altLang="en-US" sz="1400" dirty="0" smtClean="0"/>
              <a:t>     </a:t>
            </a:r>
            <a:r>
              <a:rPr kumimoji="0" lang="zh-CN" altLang="en-US" sz="1400" dirty="0" smtClean="0">
                <a:solidFill>
                  <a:schemeClr val="tx1"/>
                </a:solidFill>
                <a:latin typeface="+mn-ea"/>
                <a:ea typeface="+mn-ea"/>
                <a:cs typeface="宋体" pitchFamily="2" charset="-122"/>
              </a:rPr>
              <a:t>表</a:t>
            </a:r>
            <a:r>
              <a:rPr kumimoji="0" lang="en-US" altLang="zh-CN" sz="1400" dirty="0" smtClean="0">
                <a:solidFill>
                  <a:schemeClr val="tx1"/>
                </a:solidFill>
                <a:latin typeface="+mn-ea"/>
                <a:ea typeface="+mn-ea"/>
                <a:cs typeface="宋体" pitchFamily="2" charset="-122"/>
              </a:rPr>
              <a:t>G.0.5 </a:t>
            </a:r>
            <a:r>
              <a:rPr kumimoji="0" lang="zh-CN" altLang="en-US" sz="1400" dirty="0" smtClean="0">
                <a:solidFill>
                  <a:schemeClr val="tx1"/>
                </a:solidFill>
                <a:latin typeface="+mn-ea"/>
                <a:ea typeface="+mn-ea"/>
                <a:cs typeface="宋体" pitchFamily="2" charset="-122"/>
              </a:rPr>
              <a:t>竣工结算审核汇总对比表</a:t>
            </a:r>
          </a:p>
        </p:txBody>
      </p:sp>
      <p:graphicFrame>
        <p:nvGraphicFramePr>
          <p:cNvPr id="12" name="表格 11"/>
          <p:cNvGraphicFramePr>
            <a:graphicFrameLocks noGrp="1"/>
          </p:cNvGraphicFramePr>
          <p:nvPr/>
        </p:nvGraphicFramePr>
        <p:xfrm>
          <a:off x="1538633" y="2357430"/>
          <a:ext cx="6396449" cy="4075222"/>
        </p:xfrm>
        <a:graphic>
          <a:graphicData uri="http://schemas.openxmlformats.org/drawingml/2006/table">
            <a:tbl>
              <a:tblPr/>
              <a:tblGrid>
                <a:gridCol w="672927"/>
                <a:gridCol w="1593079"/>
                <a:gridCol w="1096807"/>
                <a:gridCol w="1226567"/>
                <a:gridCol w="967959"/>
                <a:gridCol w="839110"/>
              </a:tblGrid>
              <a:tr h="357190">
                <a:tc gridSpan="4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200" b="1" kern="0" dirty="0">
                          <a:latin typeface="Times New Roman"/>
                          <a:ea typeface="宋体"/>
                          <a:cs typeface="宋体"/>
                        </a:rPr>
                        <a:t>工程名称：</a:t>
                      </a:r>
                      <a:endParaRPr lang="zh-CN" sz="1200" b="1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862" marR="46862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zh-CN" sz="1200" b="1" kern="0" dirty="0">
                          <a:latin typeface="Times New Roman"/>
                          <a:ea typeface="宋体"/>
                          <a:cs typeface="宋体"/>
                        </a:rPr>
                        <a:t>第</a:t>
                      </a:r>
                      <a:r>
                        <a:rPr lang="en-US" sz="1200" b="1" kern="0" dirty="0">
                          <a:latin typeface="Times New Roman"/>
                          <a:ea typeface="宋体"/>
                          <a:cs typeface="宋体"/>
                        </a:rPr>
                        <a:t>  </a:t>
                      </a:r>
                      <a:r>
                        <a:rPr lang="zh-CN" sz="1200" b="1" kern="0" dirty="0">
                          <a:latin typeface="Times New Roman"/>
                          <a:ea typeface="宋体"/>
                          <a:cs typeface="宋体"/>
                        </a:rPr>
                        <a:t>页</a:t>
                      </a:r>
                      <a:r>
                        <a:rPr lang="en-US" sz="1200" b="1" kern="0" dirty="0">
                          <a:latin typeface="Times New Roman"/>
                          <a:ea typeface="宋体"/>
                          <a:cs typeface="宋体"/>
                        </a:rPr>
                        <a:t>   </a:t>
                      </a:r>
                      <a:r>
                        <a:rPr lang="zh-CN" sz="1200" b="1" kern="0" dirty="0">
                          <a:latin typeface="Times New Roman"/>
                          <a:ea typeface="宋体"/>
                          <a:cs typeface="宋体"/>
                        </a:rPr>
                        <a:t>共</a:t>
                      </a:r>
                      <a:r>
                        <a:rPr lang="en-US" sz="1200" b="1" kern="0" dirty="0">
                          <a:latin typeface="Times New Roman"/>
                          <a:ea typeface="宋体"/>
                          <a:cs typeface="宋体"/>
                        </a:rPr>
                        <a:t>  </a:t>
                      </a:r>
                      <a:r>
                        <a:rPr lang="zh-CN" sz="1200" b="1" kern="0" dirty="0">
                          <a:latin typeface="Times New Roman"/>
                          <a:ea typeface="宋体"/>
                          <a:cs typeface="宋体"/>
                        </a:rPr>
                        <a:t>页</a:t>
                      </a:r>
                      <a:endParaRPr lang="zh-CN" sz="1200" b="1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862" marR="46862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50635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200" b="1" kern="0" dirty="0">
                          <a:latin typeface="Times New Roman"/>
                          <a:ea typeface="宋体"/>
                          <a:cs typeface="宋体"/>
                        </a:rPr>
                        <a:t>序号</a:t>
                      </a:r>
                      <a:endParaRPr lang="zh-CN" sz="1200" b="1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862" marR="468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200" b="1" kern="0" dirty="0">
                          <a:latin typeface="Times New Roman"/>
                          <a:ea typeface="宋体"/>
                          <a:cs typeface="宋体"/>
                        </a:rPr>
                        <a:t>单项工程名称</a:t>
                      </a:r>
                      <a:endParaRPr lang="zh-CN" sz="1200" b="1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862" marR="468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200" b="1" kern="0" dirty="0">
                          <a:latin typeface="Times New Roman"/>
                          <a:ea typeface="宋体"/>
                          <a:cs typeface="宋体"/>
                        </a:rPr>
                        <a:t>报审结算金额（元）</a:t>
                      </a:r>
                      <a:endParaRPr lang="zh-CN" sz="1200" b="1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862" marR="468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200" b="1" kern="0" dirty="0" smtClean="0">
                          <a:latin typeface="Times New Roman"/>
                          <a:ea typeface="宋体"/>
                          <a:cs typeface="宋体"/>
                        </a:rPr>
                        <a:t>审定</a:t>
                      </a:r>
                      <a:endParaRPr lang="en-US" altLang="zh-CN" sz="1200" b="1" kern="0" dirty="0" smtClean="0">
                        <a:latin typeface="Times New Roman"/>
                        <a:ea typeface="宋体"/>
                        <a:cs typeface="宋体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200" b="1" kern="0" dirty="0" smtClean="0">
                          <a:latin typeface="Times New Roman"/>
                          <a:ea typeface="宋体"/>
                          <a:cs typeface="宋体"/>
                        </a:rPr>
                        <a:t>结算</a:t>
                      </a:r>
                      <a:r>
                        <a:rPr lang="zh-CN" sz="1200" b="1" kern="0" dirty="0">
                          <a:latin typeface="Times New Roman"/>
                          <a:ea typeface="宋体"/>
                          <a:cs typeface="宋体"/>
                        </a:rPr>
                        <a:t>金额（元）</a:t>
                      </a:r>
                      <a:endParaRPr lang="zh-CN" sz="1200" b="1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862" marR="468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200" b="1" kern="0" dirty="0" smtClean="0">
                          <a:latin typeface="Times New Roman"/>
                          <a:ea typeface="宋体"/>
                          <a:cs typeface="宋体"/>
                        </a:rPr>
                        <a:t>调整</a:t>
                      </a:r>
                      <a:endParaRPr lang="en-US" altLang="zh-CN" sz="1200" b="1" kern="0" dirty="0" smtClean="0">
                        <a:latin typeface="Times New Roman"/>
                        <a:ea typeface="宋体"/>
                        <a:cs typeface="宋体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200" b="1" kern="0" dirty="0" smtClean="0">
                          <a:latin typeface="Times New Roman"/>
                          <a:ea typeface="宋体"/>
                          <a:cs typeface="宋体"/>
                        </a:rPr>
                        <a:t>金额</a:t>
                      </a:r>
                      <a:r>
                        <a:rPr lang="zh-CN" sz="1200" b="1" kern="0" dirty="0">
                          <a:latin typeface="Times New Roman"/>
                          <a:ea typeface="宋体"/>
                          <a:cs typeface="宋体"/>
                        </a:rPr>
                        <a:t>（元）</a:t>
                      </a:r>
                      <a:endParaRPr lang="zh-CN" sz="1200" b="1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862" marR="468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200" b="1" kern="0" dirty="0">
                          <a:latin typeface="Times New Roman"/>
                          <a:ea typeface="宋体"/>
                          <a:cs typeface="宋体"/>
                        </a:rPr>
                        <a:t>备注</a:t>
                      </a:r>
                      <a:endParaRPr lang="zh-CN" sz="1200" b="1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862" marR="468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320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862" marR="468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862" marR="468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862" marR="468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862" marR="468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862" marR="468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862" marR="468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320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862" marR="468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862" marR="468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862" marR="468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862" marR="468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862" marR="468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862" marR="468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320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862" marR="468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862" marR="468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862" marR="468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862" marR="468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862" marR="468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862" marR="468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320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862" marR="468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862" marR="468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862" marR="468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862" marR="468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862" marR="468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862" marR="468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320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862" marR="468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862" marR="468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862" marR="468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862" marR="468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862" marR="468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862" marR="468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320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862" marR="468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862" marR="468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862" marR="468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862" marR="468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862" marR="468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862" marR="468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320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862" marR="468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862" marR="468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862" marR="468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862" marR="468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862" marR="468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862" marR="468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320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862" marR="468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862" marR="468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862" marR="468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862" marR="468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862" marR="468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862" marR="468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320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862" marR="468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862" marR="468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862" marR="468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862" marR="468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862" marR="468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862" marR="468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320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862" marR="468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862" marR="468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862" marR="468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862" marR="468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862" marR="468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862" marR="468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320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900" kern="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46862" marR="468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200" kern="0" dirty="0">
                          <a:latin typeface="Times New Roman"/>
                          <a:ea typeface="宋体"/>
                          <a:cs typeface="宋体"/>
                        </a:rPr>
                        <a:t>合计</a:t>
                      </a:r>
                      <a:endParaRPr lang="zh-CN" sz="12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862" marR="468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1066800" algn="just">
                        <a:spcAft>
                          <a:spcPts val="0"/>
                        </a:spcAft>
                      </a:pPr>
                      <a:endParaRPr lang="en-US" sz="900" kern="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46862" marR="468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304800" algn="just">
                        <a:spcAft>
                          <a:spcPts val="0"/>
                        </a:spcAft>
                      </a:pPr>
                      <a:endParaRPr lang="en-US" sz="900" kern="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46862" marR="468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en-US" sz="900" kern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862" marR="468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900" kern="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46862" marR="468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647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46862" marR="46862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b="1" kern="0" dirty="0">
                          <a:latin typeface="宋体"/>
                          <a:ea typeface="宋体"/>
                          <a:cs typeface="宋体"/>
                        </a:rPr>
                        <a:t>  </a:t>
                      </a:r>
                      <a:r>
                        <a:rPr lang="zh-CN" sz="1200" b="1" kern="0" dirty="0">
                          <a:latin typeface="Times New Roman"/>
                          <a:ea typeface="宋体"/>
                          <a:cs typeface="宋体"/>
                        </a:rPr>
                        <a:t>编制人：</a:t>
                      </a:r>
                      <a:endParaRPr lang="zh-CN" sz="1200" b="1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862" marR="46862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b="1" kern="0" dirty="0">
                          <a:latin typeface="Times New Roman"/>
                          <a:ea typeface="宋体"/>
                          <a:cs typeface="Times New Roman"/>
                        </a:rPr>
                        <a:t>      </a:t>
                      </a:r>
                      <a:r>
                        <a:rPr lang="zh-CN" sz="1200" b="1" kern="0" dirty="0">
                          <a:latin typeface="Times New Roman"/>
                          <a:ea typeface="宋体"/>
                          <a:cs typeface="Times New Roman"/>
                        </a:rPr>
                        <a:t>审核人：</a:t>
                      </a:r>
                      <a:endParaRPr lang="zh-CN" sz="1200" b="1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862" marR="46862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200" b="1" kern="0" dirty="0">
                          <a:latin typeface="Times New Roman"/>
                          <a:ea typeface="宋体"/>
                          <a:cs typeface="宋体"/>
                        </a:rPr>
                        <a:t>审定人：</a:t>
                      </a:r>
                      <a:endParaRPr lang="zh-CN" sz="1200" b="1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862" marR="46862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4"/>
          <p:cNvGrpSpPr>
            <a:grpSpLocks/>
          </p:cNvGrpSpPr>
          <p:nvPr/>
        </p:nvGrpSpPr>
        <p:grpSpPr bwMode="auto">
          <a:xfrm>
            <a:off x="633046" y="422275"/>
            <a:ext cx="4868008" cy="642938"/>
            <a:chOff x="632383" y="422260"/>
            <a:chExt cx="4868311" cy="642941"/>
          </a:xfrm>
        </p:grpSpPr>
        <p:pic>
          <p:nvPicPr>
            <p:cNvPr id="74765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632383" y="422260"/>
              <a:ext cx="969760" cy="642941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</p:spPr>
        </p:pic>
        <p:sp>
          <p:nvSpPr>
            <p:cNvPr id="74766" name="TextBox 6"/>
            <p:cNvSpPr txBox="1">
              <a:spLocks noChangeArrowheads="1"/>
            </p:cNvSpPr>
            <p:nvPr/>
          </p:nvSpPr>
          <p:spPr bwMode="auto">
            <a:xfrm>
              <a:off x="1503067" y="430185"/>
              <a:ext cx="3926189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2400">
                  <a:solidFill>
                    <a:srgbClr val="1D8AC8"/>
                  </a:solidFill>
                  <a:latin typeface="华文新魏" pitchFamily="2" charset="-122"/>
                  <a:ea typeface="华文新魏" pitchFamily="2" charset="-122"/>
                </a:rPr>
                <a:t>中国建设工程造价管理协会</a:t>
              </a:r>
            </a:p>
          </p:txBody>
        </p:sp>
        <p:sp>
          <p:nvSpPr>
            <p:cNvPr id="8" name="矩形 7"/>
            <p:cNvSpPr/>
            <p:nvPr/>
          </p:nvSpPr>
          <p:spPr>
            <a:xfrm>
              <a:off x="1502876" y="1008051"/>
              <a:ext cx="3997818" cy="46037"/>
            </a:xfrm>
            <a:prstGeom prst="rect">
              <a:avLst/>
            </a:prstGeom>
            <a:solidFill>
              <a:srgbClr val="1D8AC8"/>
            </a:solidFill>
            <a:ln>
              <a:solidFill>
                <a:srgbClr val="1D8AC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rgbClr val="FF0000"/>
                </a:solidFill>
              </a:endParaRPr>
            </a:p>
          </p:txBody>
        </p:sp>
      </p:grpSp>
      <p:sp>
        <p:nvSpPr>
          <p:cNvPr id="9" name="同侧圆角矩形 4"/>
          <p:cNvSpPr/>
          <p:nvPr/>
        </p:nvSpPr>
        <p:spPr bwMode="auto">
          <a:xfrm>
            <a:off x="6879997" y="428605"/>
            <a:ext cx="1450741" cy="714359"/>
          </a:xfrm>
          <a:prstGeom prst="rect">
            <a:avLst/>
          </a:prstGeom>
          <a:ln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lIns="247650" tIns="123825" rIns="247650" bIns="123825" spcCol="1270" anchor="ctr"/>
          <a:lstStyle/>
          <a:p>
            <a:pPr>
              <a:defRPr/>
            </a:pPr>
            <a:r>
              <a:rPr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  附  录</a:t>
            </a:r>
            <a:endParaRPr lang="zh-CN" altLang="zh-CN" sz="2400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Rectangle 1"/>
          <p:cNvSpPr>
            <a:spLocks noChangeArrowheads="1"/>
          </p:cNvSpPr>
          <p:nvPr/>
        </p:nvSpPr>
        <p:spPr bwMode="auto">
          <a:xfrm>
            <a:off x="2857488" y="1071546"/>
            <a:ext cx="4615994" cy="6103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165048" rIns="91440" bIns="165048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kumimoji="0" lang="x-none" altLang="zh-CN" dirty="0" smtClean="0" bmk="_Toc385509759">
                <a:solidFill>
                  <a:schemeClr val="tx1"/>
                </a:solidFill>
                <a:latin typeface="Cambria" pitchFamily="18" charset="0"/>
                <a:cs typeface="宋体" pitchFamily="2" charset="-122"/>
              </a:rPr>
              <a:t>附录G </a:t>
            </a:r>
            <a:r>
              <a:rPr kumimoji="0" lang="en-US" altLang="zh-CN" dirty="0" smtClean="0" bmk="_Toc385509759">
                <a:solidFill>
                  <a:schemeClr val="tx1"/>
                </a:solidFill>
                <a:latin typeface="Cambria" pitchFamily="18" charset="0"/>
                <a:cs typeface="宋体" pitchFamily="2" charset="-122"/>
              </a:rPr>
              <a:t> </a:t>
            </a:r>
            <a:r>
              <a:rPr kumimoji="0" lang="x-none" altLang="zh-CN" dirty="0" smtClean="0" bmk="_Toc385509759">
                <a:solidFill>
                  <a:schemeClr val="tx1"/>
                </a:solidFill>
                <a:latin typeface="Cambria" pitchFamily="18" charset="0"/>
                <a:cs typeface="宋体" pitchFamily="2" charset="-122"/>
              </a:rPr>
              <a:t> 竣工结算审核成果文件的格式</a:t>
            </a:r>
            <a:endParaRPr kumimoji="0" lang="zh-CN" altLang="en-US" dirty="0" smtClean="0" bmk="_Toc385509759">
              <a:solidFill>
                <a:schemeClr val="tx1"/>
              </a:solidFill>
              <a:latin typeface="Cambria" pitchFamily="18" charset="0"/>
              <a:cs typeface="宋体" pitchFamily="2" charset="-122"/>
            </a:endParaRPr>
          </a:p>
        </p:txBody>
      </p:sp>
      <p:sp>
        <p:nvSpPr>
          <p:cNvPr id="567297" name="Rectangle 1"/>
          <p:cNvSpPr>
            <a:spLocks noChangeArrowheads="1"/>
          </p:cNvSpPr>
          <p:nvPr/>
        </p:nvSpPr>
        <p:spPr bwMode="auto">
          <a:xfrm>
            <a:off x="747319" y="1500174"/>
            <a:ext cx="751747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kumimoji="0" lang="en-US" altLang="zh-CN" b="0" dirty="0" smtClean="0">
                <a:solidFill>
                  <a:schemeClr val="tx1"/>
                </a:solidFill>
                <a:latin typeface="+mn-ea"/>
                <a:ea typeface="+mn-ea"/>
                <a:cs typeface="Times New Roman" pitchFamily="18" charset="0"/>
              </a:rPr>
              <a:t>G.0.6 </a:t>
            </a:r>
            <a:r>
              <a:rPr kumimoji="0" lang="zh-CN" altLang="en-US" b="0" dirty="0" smtClean="0">
                <a:solidFill>
                  <a:schemeClr val="tx1"/>
                </a:solidFill>
                <a:latin typeface="+mn-ea"/>
                <a:ea typeface="+mn-ea"/>
                <a:cs typeface="Times New Roman" pitchFamily="18" charset="0"/>
              </a:rPr>
              <a:t>单项竣工结算审核汇总对比表可按表</a:t>
            </a:r>
            <a:r>
              <a:rPr kumimoji="0" lang="en-US" altLang="zh-CN" b="0" dirty="0" smtClean="0">
                <a:solidFill>
                  <a:schemeClr val="tx1"/>
                </a:solidFill>
                <a:latin typeface="+mn-ea"/>
                <a:ea typeface="+mn-ea"/>
                <a:cs typeface="Times New Roman" pitchFamily="18" charset="0"/>
              </a:rPr>
              <a:t>G.0.6</a:t>
            </a:r>
            <a:r>
              <a:rPr kumimoji="0" lang="zh-CN" altLang="en-US" b="0" dirty="0" smtClean="0">
                <a:solidFill>
                  <a:schemeClr val="tx1"/>
                </a:solidFill>
                <a:latin typeface="+mn-ea"/>
                <a:ea typeface="+mn-ea"/>
                <a:cs typeface="Times New Roman" pitchFamily="18" charset="0"/>
              </a:rPr>
              <a:t>编制。</a:t>
            </a:r>
          </a:p>
        </p:txBody>
      </p:sp>
      <p:sp>
        <p:nvSpPr>
          <p:cNvPr id="13" name="Rectangle 1"/>
          <p:cNvSpPr>
            <a:spLocks noChangeArrowheads="1"/>
          </p:cNvSpPr>
          <p:nvPr/>
        </p:nvSpPr>
        <p:spPr bwMode="auto">
          <a:xfrm>
            <a:off x="3187202" y="1928803"/>
            <a:ext cx="4945708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zh-CN" altLang="en-US" sz="1400" dirty="0" smtClean="0"/>
              <a:t>     </a:t>
            </a:r>
            <a:r>
              <a:rPr kumimoji="0" lang="zh-CN" altLang="en-US" sz="1400" dirty="0" smtClean="0">
                <a:solidFill>
                  <a:schemeClr val="tx1"/>
                </a:solidFill>
                <a:latin typeface="+mn-ea"/>
                <a:ea typeface="+mn-ea"/>
                <a:cs typeface="宋体" pitchFamily="2" charset="-122"/>
              </a:rPr>
              <a:t>表</a:t>
            </a:r>
            <a:r>
              <a:rPr kumimoji="0" lang="en-US" altLang="zh-CN" sz="1400" dirty="0" smtClean="0">
                <a:solidFill>
                  <a:schemeClr val="tx1"/>
                </a:solidFill>
                <a:latin typeface="+mn-ea"/>
                <a:ea typeface="+mn-ea"/>
                <a:cs typeface="宋体" pitchFamily="2" charset="-122"/>
              </a:rPr>
              <a:t>G.0.6 </a:t>
            </a:r>
            <a:r>
              <a:rPr kumimoji="0" lang="zh-CN" altLang="en-US" sz="1400" dirty="0" smtClean="0">
                <a:solidFill>
                  <a:schemeClr val="tx1"/>
                </a:solidFill>
                <a:latin typeface="+mn-ea"/>
                <a:ea typeface="+mn-ea"/>
                <a:cs typeface="宋体" pitchFamily="2" charset="-122"/>
              </a:rPr>
              <a:t>单项竣工结算审核汇总对比表</a:t>
            </a:r>
          </a:p>
        </p:txBody>
      </p:sp>
      <p:graphicFrame>
        <p:nvGraphicFramePr>
          <p:cNvPr id="11" name="表格 10"/>
          <p:cNvGraphicFramePr>
            <a:graphicFrameLocks noGrp="1"/>
          </p:cNvGraphicFramePr>
          <p:nvPr/>
        </p:nvGraphicFramePr>
        <p:xfrm>
          <a:off x="1802404" y="2285992"/>
          <a:ext cx="6396449" cy="4054058"/>
        </p:xfrm>
        <a:graphic>
          <a:graphicData uri="http://schemas.openxmlformats.org/drawingml/2006/table">
            <a:tbl>
              <a:tblPr/>
              <a:tblGrid>
                <a:gridCol w="672927"/>
                <a:gridCol w="1463776"/>
                <a:gridCol w="1290763"/>
                <a:gridCol w="1161915"/>
                <a:gridCol w="1096806"/>
                <a:gridCol w="710262"/>
              </a:tblGrid>
              <a:tr h="357190">
                <a:tc gridSpan="2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100" b="1" kern="0" dirty="0">
                          <a:latin typeface="Times New Roman"/>
                          <a:ea typeface="宋体"/>
                          <a:cs typeface="宋体"/>
                        </a:rPr>
                        <a:t>工程名称：</a:t>
                      </a:r>
                      <a:endParaRPr lang="zh-CN" sz="1100" b="1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862" marR="46862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100" b="1" kern="0" dirty="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46862" marR="46862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100" b="1" kern="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46862" marR="46862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zh-CN" sz="1100" b="1" kern="0" dirty="0">
                          <a:latin typeface="Times New Roman"/>
                          <a:ea typeface="宋体"/>
                          <a:cs typeface="宋体"/>
                        </a:rPr>
                        <a:t>第</a:t>
                      </a:r>
                      <a:r>
                        <a:rPr lang="en-US" sz="1100" b="1" kern="0" dirty="0">
                          <a:latin typeface="Times New Roman"/>
                          <a:ea typeface="宋体"/>
                          <a:cs typeface="宋体"/>
                        </a:rPr>
                        <a:t>  </a:t>
                      </a:r>
                      <a:r>
                        <a:rPr lang="zh-CN" sz="1100" b="1" kern="0" dirty="0">
                          <a:latin typeface="Times New Roman"/>
                          <a:ea typeface="宋体"/>
                          <a:cs typeface="宋体"/>
                        </a:rPr>
                        <a:t>页</a:t>
                      </a:r>
                      <a:r>
                        <a:rPr lang="en-US" sz="1100" b="1" kern="0" dirty="0">
                          <a:latin typeface="Times New Roman"/>
                          <a:ea typeface="宋体"/>
                          <a:cs typeface="宋体"/>
                        </a:rPr>
                        <a:t>   </a:t>
                      </a:r>
                      <a:r>
                        <a:rPr lang="zh-CN" sz="1100" b="1" kern="0" dirty="0">
                          <a:latin typeface="Times New Roman"/>
                          <a:ea typeface="宋体"/>
                          <a:cs typeface="宋体"/>
                        </a:rPr>
                        <a:t>共</a:t>
                      </a:r>
                      <a:r>
                        <a:rPr lang="en-US" sz="1100" b="1" kern="0" dirty="0">
                          <a:latin typeface="Times New Roman"/>
                          <a:ea typeface="宋体"/>
                          <a:cs typeface="宋体"/>
                        </a:rPr>
                        <a:t>  </a:t>
                      </a:r>
                      <a:r>
                        <a:rPr lang="zh-CN" sz="1100" b="1" kern="0" dirty="0">
                          <a:latin typeface="Times New Roman"/>
                          <a:ea typeface="宋体"/>
                          <a:cs typeface="宋体"/>
                        </a:rPr>
                        <a:t>页</a:t>
                      </a:r>
                      <a:endParaRPr lang="zh-CN" sz="1100" b="1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862" marR="46862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44842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100" b="1" kern="0" dirty="0">
                          <a:latin typeface="Times New Roman"/>
                          <a:ea typeface="宋体"/>
                          <a:cs typeface="宋体"/>
                        </a:rPr>
                        <a:t>序号</a:t>
                      </a:r>
                      <a:endParaRPr lang="zh-CN" sz="1100" b="1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862" marR="468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100" b="1" kern="0" dirty="0">
                          <a:latin typeface="Times New Roman"/>
                          <a:ea typeface="宋体"/>
                          <a:cs typeface="宋体"/>
                        </a:rPr>
                        <a:t>单位工程名称</a:t>
                      </a:r>
                      <a:endParaRPr lang="zh-CN" sz="1100" b="1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862" marR="468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100" b="1" kern="0" dirty="0">
                          <a:latin typeface="Times New Roman"/>
                          <a:ea typeface="宋体"/>
                          <a:cs typeface="宋体"/>
                        </a:rPr>
                        <a:t>报审结算金额（元）</a:t>
                      </a:r>
                      <a:endParaRPr lang="zh-CN" sz="1100" b="1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862" marR="468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100" b="1" kern="0" dirty="0" smtClean="0">
                          <a:latin typeface="Times New Roman"/>
                          <a:ea typeface="宋体"/>
                          <a:cs typeface="宋体"/>
                        </a:rPr>
                        <a:t>审定</a:t>
                      </a:r>
                      <a:endParaRPr lang="en-US" altLang="zh-CN" sz="1100" b="1" kern="0" dirty="0" smtClean="0">
                        <a:latin typeface="Times New Roman"/>
                        <a:ea typeface="宋体"/>
                        <a:cs typeface="宋体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100" b="1" kern="0" dirty="0" smtClean="0">
                          <a:latin typeface="Times New Roman"/>
                          <a:ea typeface="宋体"/>
                          <a:cs typeface="宋体"/>
                        </a:rPr>
                        <a:t>结算</a:t>
                      </a:r>
                      <a:r>
                        <a:rPr lang="zh-CN" sz="1100" b="1" kern="0" dirty="0">
                          <a:latin typeface="Times New Roman"/>
                          <a:ea typeface="宋体"/>
                          <a:cs typeface="宋体"/>
                        </a:rPr>
                        <a:t>金额（元）</a:t>
                      </a:r>
                      <a:endParaRPr lang="zh-CN" sz="1100" b="1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862" marR="468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100" b="1" kern="0" dirty="0" smtClean="0">
                          <a:latin typeface="Times New Roman"/>
                          <a:ea typeface="宋体"/>
                          <a:cs typeface="宋体"/>
                        </a:rPr>
                        <a:t>调整</a:t>
                      </a:r>
                      <a:endParaRPr lang="en-US" altLang="zh-CN" sz="1100" b="1" kern="0" dirty="0" smtClean="0">
                        <a:latin typeface="Times New Roman"/>
                        <a:ea typeface="宋体"/>
                        <a:cs typeface="宋体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100" b="1" kern="0" dirty="0" smtClean="0">
                          <a:latin typeface="Times New Roman"/>
                          <a:ea typeface="宋体"/>
                          <a:cs typeface="宋体"/>
                        </a:rPr>
                        <a:t>金额</a:t>
                      </a:r>
                      <a:r>
                        <a:rPr lang="zh-CN" sz="1100" b="1" kern="0" dirty="0">
                          <a:latin typeface="Times New Roman"/>
                          <a:ea typeface="宋体"/>
                          <a:cs typeface="宋体"/>
                        </a:rPr>
                        <a:t>（元）</a:t>
                      </a:r>
                      <a:endParaRPr lang="zh-CN" sz="1100" b="1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862" marR="468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100" b="1" kern="0" dirty="0">
                          <a:latin typeface="Times New Roman"/>
                          <a:ea typeface="宋体"/>
                          <a:cs typeface="宋体"/>
                        </a:rPr>
                        <a:t>备注</a:t>
                      </a:r>
                      <a:endParaRPr lang="zh-CN" sz="1100" b="1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862" marR="468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4253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1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862" marR="468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1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862" marR="468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1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862" marR="468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1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862" marR="468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1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862" marR="468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1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862" marR="468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6388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1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862" marR="468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1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862" marR="468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1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862" marR="468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1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862" marR="468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1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862" marR="468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1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862" marR="468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6388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1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862" marR="468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1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862" marR="468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1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862" marR="468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1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862" marR="468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1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862" marR="468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1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862" marR="468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6388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1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862" marR="468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1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862" marR="468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1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862" marR="468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1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862" marR="468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1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862" marR="468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1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862" marR="468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6388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1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862" marR="468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1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862" marR="468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1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862" marR="468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1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862" marR="468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1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862" marR="468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1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862" marR="468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6388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1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862" marR="468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1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862" marR="468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1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862" marR="468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1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862" marR="468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1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862" marR="468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1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862" marR="468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6388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1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862" marR="468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1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862" marR="468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1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862" marR="468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1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862" marR="468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1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862" marR="468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1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862" marR="468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6388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1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862" marR="468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1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862" marR="468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1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862" marR="468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1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862" marR="468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1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862" marR="468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1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862" marR="468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6388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1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862" marR="468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1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862" marR="468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1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862" marR="468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1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862" marR="468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1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862" marR="468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1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862" marR="468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6388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1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862" marR="468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1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862" marR="468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1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862" marR="468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1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862" marR="468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1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862" marR="468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1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862" marR="468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6388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100" kern="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46862" marR="468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100" kern="0">
                          <a:latin typeface="Times New Roman"/>
                          <a:ea typeface="宋体"/>
                          <a:cs typeface="宋体"/>
                        </a:rPr>
                        <a:t>合计</a:t>
                      </a:r>
                      <a:endParaRPr lang="zh-CN" sz="11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862" marR="468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304800" algn="just">
                        <a:spcAft>
                          <a:spcPts val="0"/>
                        </a:spcAft>
                      </a:pPr>
                      <a:endParaRPr lang="en-US" sz="1100" kern="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46862" marR="468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304800" algn="just">
                        <a:spcAft>
                          <a:spcPts val="0"/>
                        </a:spcAft>
                      </a:pPr>
                      <a:endParaRPr lang="en-US" sz="1100" kern="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46862" marR="468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en-US" sz="1100" kern="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862" marR="468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100" kern="0" dirty="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46862" marR="468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030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100" kern="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46862" marR="46862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100" b="1" kern="0" dirty="0">
                          <a:latin typeface="宋体"/>
                          <a:ea typeface="宋体"/>
                          <a:cs typeface="宋体"/>
                        </a:rPr>
                        <a:t>  </a:t>
                      </a:r>
                      <a:r>
                        <a:rPr lang="zh-CN" sz="1100" b="1" kern="0" dirty="0">
                          <a:latin typeface="Times New Roman"/>
                          <a:ea typeface="宋体"/>
                          <a:cs typeface="宋体"/>
                        </a:rPr>
                        <a:t>编制人：</a:t>
                      </a:r>
                      <a:endParaRPr lang="zh-CN" sz="1100" b="1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862" marR="46862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100" b="1" kern="0" dirty="0">
                          <a:latin typeface="Times New Roman"/>
                          <a:ea typeface="宋体"/>
                          <a:cs typeface="Times New Roman"/>
                        </a:rPr>
                        <a:t>      </a:t>
                      </a:r>
                      <a:r>
                        <a:rPr lang="zh-CN" sz="1100" b="1" kern="0" dirty="0">
                          <a:latin typeface="Times New Roman"/>
                          <a:ea typeface="宋体"/>
                          <a:cs typeface="Times New Roman"/>
                        </a:rPr>
                        <a:t>审核人：</a:t>
                      </a:r>
                      <a:endParaRPr lang="zh-CN" sz="1100" b="1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862" marR="46862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100" b="1" kern="0" dirty="0">
                          <a:latin typeface="Times New Roman"/>
                          <a:ea typeface="宋体"/>
                          <a:cs typeface="宋体"/>
                        </a:rPr>
                        <a:t>审定人：</a:t>
                      </a:r>
                      <a:endParaRPr lang="zh-CN" sz="1100" b="1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862" marR="46862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4"/>
          <p:cNvGrpSpPr>
            <a:grpSpLocks/>
          </p:cNvGrpSpPr>
          <p:nvPr/>
        </p:nvGrpSpPr>
        <p:grpSpPr bwMode="auto">
          <a:xfrm>
            <a:off x="633046" y="422275"/>
            <a:ext cx="4868008" cy="642938"/>
            <a:chOff x="632383" y="422260"/>
            <a:chExt cx="4868311" cy="642941"/>
          </a:xfrm>
        </p:grpSpPr>
        <p:pic>
          <p:nvPicPr>
            <p:cNvPr id="74765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632383" y="422260"/>
              <a:ext cx="969760" cy="642941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</p:spPr>
        </p:pic>
        <p:sp>
          <p:nvSpPr>
            <p:cNvPr id="74766" name="TextBox 6"/>
            <p:cNvSpPr txBox="1">
              <a:spLocks noChangeArrowheads="1"/>
            </p:cNvSpPr>
            <p:nvPr/>
          </p:nvSpPr>
          <p:spPr bwMode="auto">
            <a:xfrm>
              <a:off x="1503067" y="430185"/>
              <a:ext cx="3926189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2400">
                  <a:solidFill>
                    <a:srgbClr val="1D8AC8"/>
                  </a:solidFill>
                  <a:latin typeface="华文新魏" pitchFamily="2" charset="-122"/>
                  <a:ea typeface="华文新魏" pitchFamily="2" charset="-122"/>
                </a:rPr>
                <a:t>中国建设工程造价管理协会</a:t>
              </a:r>
            </a:p>
          </p:txBody>
        </p:sp>
        <p:sp>
          <p:nvSpPr>
            <p:cNvPr id="8" name="矩形 7"/>
            <p:cNvSpPr/>
            <p:nvPr/>
          </p:nvSpPr>
          <p:spPr>
            <a:xfrm>
              <a:off x="1502876" y="1008051"/>
              <a:ext cx="3997818" cy="46037"/>
            </a:xfrm>
            <a:prstGeom prst="rect">
              <a:avLst/>
            </a:prstGeom>
            <a:solidFill>
              <a:srgbClr val="1D8AC8"/>
            </a:solidFill>
            <a:ln>
              <a:solidFill>
                <a:srgbClr val="1D8AC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rgbClr val="FF0000"/>
                </a:solidFill>
              </a:endParaRPr>
            </a:p>
          </p:txBody>
        </p:sp>
      </p:grpSp>
      <p:sp>
        <p:nvSpPr>
          <p:cNvPr id="9" name="同侧圆角矩形 4"/>
          <p:cNvSpPr/>
          <p:nvPr/>
        </p:nvSpPr>
        <p:spPr bwMode="auto">
          <a:xfrm>
            <a:off x="6879997" y="428605"/>
            <a:ext cx="1450741" cy="714359"/>
          </a:xfrm>
          <a:prstGeom prst="rect">
            <a:avLst/>
          </a:prstGeom>
          <a:ln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lIns="247650" tIns="123825" rIns="247650" bIns="123825" spcCol="1270" anchor="ctr"/>
          <a:lstStyle/>
          <a:p>
            <a:pPr>
              <a:defRPr/>
            </a:pPr>
            <a:r>
              <a:rPr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  附  录</a:t>
            </a:r>
            <a:endParaRPr lang="zh-CN" altLang="zh-CN" sz="2400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Rectangle 1"/>
          <p:cNvSpPr>
            <a:spLocks noChangeArrowheads="1"/>
          </p:cNvSpPr>
          <p:nvPr/>
        </p:nvSpPr>
        <p:spPr bwMode="auto">
          <a:xfrm>
            <a:off x="2725602" y="1071546"/>
            <a:ext cx="4615994" cy="6103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165048" rIns="91440" bIns="165048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kumimoji="0" lang="x-none" altLang="zh-CN" dirty="0" smtClean="0" bmk="_Toc385509759">
                <a:solidFill>
                  <a:schemeClr val="tx1"/>
                </a:solidFill>
                <a:latin typeface="Cambria" pitchFamily="18" charset="0"/>
                <a:cs typeface="宋体" pitchFamily="2" charset="-122"/>
              </a:rPr>
              <a:t>附录G </a:t>
            </a:r>
            <a:r>
              <a:rPr kumimoji="0" lang="en-US" altLang="zh-CN" dirty="0" smtClean="0" bmk="_Toc385509759">
                <a:solidFill>
                  <a:schemeClr val="tx1"/>
                </a:solidFill>
                <a:latin typeface="Cambria" pitchFamily="18" charset="0"/>
                <a:cs typeface="宋体" pitchFamily="2" charset="-122"/>
              </a:rPr>
              <a:t> </a:t>
            </a:r>
            <a:r>
              <a:rPr kumimoji="0" lang="x-none" altLang="zh-CN" dirty="0" smtClean="0" bmk="_Toc385509759">
                <a:solidFill>
                  <a:schemeClr val="tx1"/>
                </a:solidFill>
                <a:latin typeface="Cambria" pitchFamily="18" charset="0"/>
                <a:cs typeface="宋体" pitchFamily="2" charset="-122"/>
              </a:rPr>
              <a:t> 竣工结算审核成果文件的格式</a:t>
            </a:r>
            <a:endParaRPr kumimoji="0" lang="zh-CN" altLang="en-US" dirty="0" smtClean="0" bmk="_Toc385509759">
              <a:solidFill>
                <a:schemeClr val="tx1"/>
              </a:solidFill>
              <a:latin typeface="Cambria" pitchFamily="18" charset="0"/>
              <a:cs typeface="宋体" pitchFamily="2" charset="-122"/>
            </a:endParaRPr>
          </a:p>
        </p:txBody>
      </p:sp>
      <p:sp>
        <p:nvSpPr>
          <p:cNvPr id="567297" name="Rectangle 1"/>
          <p:cNvSpPr>
            <a:spLocks noChangeArrowheads="1"/>
          </p:cNvSpPr>
          <p:nvPr/>
        </p:nvSpPr>
        <p:spPr bwMode="auto">
          <a:xfrm>
            <a:off x="747319" y="1500174"/>
            <a:ext cx="751747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kumimoji="0" lang="en-US" altLang="zh-CN" b="0" dirty="0" smtClean="0">
                <a:solidFill>
                  <a:schemeClr val="tx1"/>
                </a:solidFill>
                <a:latin typeface="+mn-ea"/>
                <a:ea typeface="+mn-ea"/>
                <a:cs typeface="Times New Roman" pitchFamily="18" charset="0"/>
              </a:rPr>
              <a:t>G.0.7 </a:t>
            </a:r>
            <a:r>
              <a:rPr kumimoji="0" lang="zh-CN" altLang="en-US" b="0" dirty="0" smtClean="0">
                <a:solidFill>
                  <a:schemeClr val="tx1"/>
                </a:solidFill>
                <a:latin typeface="+mn-ea"/>
                <a:ea typeface="+mn-ea"/>
                <a:cs typeface="Times New Roman" pitchFamily="18" charset="0"/>
              </a:rPr>
              <a:t>单位竣工结算审核汇总对比表可按表</a:t>
            </a:r>
            <a:r>
              <a:rPr kumimoji="0" lang="en-US" altLang="zh-CN" b="0" dirty="0" smtClean="0">
                <a:solidFill>
                  <a:schemeClr val="tx1"/>
                </a:solidFill>
                <a:latin typeface="+mn-ea"/>
                <a:ea typeface="+mn-ea"/>
                <a:cs typeface="Times New Roman" pitchFamily="18" charset="0"/>
              </a:rPr>
              <a:t>G.0.7</a:t>
            </a:r>
            <a:r>
              <a:rPr kumimoji="0" lang="zh-CN" altLang="en-US" b="0" dirty="0" smtClean="0">
                <a:solidFill>
                  <a:schemeClr val="tx1"/>
                </a:solidFill>
                <a:latin typeface="+mn-ea"/>
                <a:ea typeface="+mn-ea"/>
                <a:cs typeface="Times New Roman" pitchFamily="18" charset="0"/>
              </a:rPr>
              <a:t>编制。</a:t>
            </a:r>
          </a:p>
        </p:txBody>
      </p:sp>
      <p:sp>
        <p:nvSpPr>
          <p:cNvPr id="13" name="Rectangle 1"/>
          <p:cNvSpPr>
            <a:spLocks noChangeArrowheads="1"/>
          </p:cNvSpPr>
          <p:nvPr/>
        </p:nvSpPr>
        <p:spPr bwMode="auto">
          <a:xfrm>
            <a:off x="3187202" y="1928803"/>
            <a:ext cx="4945708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kumimoji="0" lang="zh-CN" altLang="en-US" sz="1400" dirty="0" smtClean="0">
                <a:solidFill>
                  <a:schemeClr val="tx1"/>
                </a:solidFill>
                <a:latin typeface="+mn-ea"/>
                <a:ea typeface="+mn-ea"/>
                <a:cs typeface="宋体" pitchFamily="2" charset="-122"/>
              </a:rPr>
              <a:t>表</a:t>
            </a:r>
            <a:r>
              <a:rPr kumimoji="0" lang="en-US" altLang="zh-CN" sz="1400" dirty="0" smtClean="0">
                <a:solidFill>
                  <a:schemeClr val="tx1"/>
                </a:solidFill>
                <a:latin typeface="+mn-ea"/>
                <a:cs typeface="宋体" pitchFamily="2" charset="-122"/>
              </a:rPr>
              <a:t>G.0.7 </a:t>
            </a:r>
            <a:r>
              <a:rPr kumimoji="0" lang="en-US" altLang="en-US" sz="1400" dirty="0" smtClean="0">
                <a:solidFill>
                  <a:schemeClr val="tx1"/>
                </a:solidFill>
                <a:latin typeface="+mn-ea"/>
                <a:ea typeface="+mn-ea"/>
                <a:cs typeface="宋体" pitchFamily="2" charset="-122"/>
              </a:rPr>
              <a:t> </a:t>
            </a:r>
            <a:r>
              <a:rPr kumimoji="0" lang="zh-CN" altLang="en-US" sz="1400" dirty="0" smtClean="0">
                <a:solidFill>
                  <a:schemeClr val="tx1"/>
                </a:solidFill>
                <a:latin typeface="+mn-ea"/>
                <a:ea typeface="+mn-ea"/>
                <a:cs typeface="宋体" pitchFamily="2" charset="-122"/>
              </a:rPr>
              <a:t>单位竣工结算审核汇总对比表</a:t>
            </a:r>
          </a:p>
        </p:txBody>
      </p:sp>
      <p:graphicFrame>
        <p:nvGraphicFramePr>
          <p:cNvPr id="12" name="表格 11"/>
          <p:cNvGraphicFramePr>
            <a:graphicFrameLocks noGrp="1"/>
          </p:cNvGraphicFramePr>
          <p:nvPr/>
        </p:nvGraphicFramePr>
        <p:xfrm>
          <a:off x="1736461" y="2285992"/>
          <a:ext cx="6462392" cy="4476468"/>
        </p:xfrm>
        <a:graphic>
          <a:graphicData uri="http://schemas.openxmlformats.org/drawingml/2006/table">
            <a:tbl>
              <a:tblPr/>
              <a:tblGrid>
                <a:gridCol w="499181"/>
                <a:gridCol w="1550528"/>
                <a:gridCol w="1449204"/>
                <a:gridCol w="1317669"/>
                <a:gridCol w="1052742"/>
                <a:gridCol w="593068"/>
              </a:tblGrid>
              <a:tr h="357190">
                <a:tc gridSpan="2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900" kern="0" dirty="0">
                          <a:latin typeface="Times New Roman"/>
                          <a:ea typeface="宋体"/>
                          <a:cs typeface="宋体"/>
                        </a:rPr>
                        <a:t>工程名称：</a:t>
                      </a:r>
                      <a:endParaRPr lang="zh-CN" sz="8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7341" marR="47341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700" kern="0" dirty="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47341" marR="47341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700" kern="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47341" marR="47341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zh-CN" sz="900" kern="0" dirty="0">
                          <a:latin typeface="Times New Roman"/>
                          <a:ea typeface="宋体"/>
                          <a:cs typeface="宋体"/>
                        </a:rPr>
                        <a:t>第</a:t>
                      </a:r>
                      <a:r>
                        <a:rPr lang="en-US" sz="900" kern="0" dirty="0">
                          <a:latin typeface="Times New Roman"/>
                          <a:ea typeface="宋体"/>
                          <a:cs typeface="宋体"/>
                        </a:rPr>
                        <a:t>  </a:t>
                      </a:r>
                      <a:r>
                        <a:rPr lang="zh-CN" sz="900" kern="0" dirty="0">
                          <a:latin typeface="Times New Roman"/>
                          <a:ea typeface="宋体"/>
                          <a:cs typeface="宋体"/>
                        </a:rPr>
                        <a:t>页</a:t>
                      </a:r>
                      <a:r>
                        <a:rPr lang="en-US" sz="900" kern="0" dirty="0">
                          <a:latin typeface="Times New Roman"/>
                          <a:ea typeface="宋体"/>
                          <a:cs typeface="宋体"/>
                        </a:rPr>
                        <a:t>   </a:t>
                      </a:r>
                      <a:r>
                        <a:rPr lang="zh-CN" sz="900" kern="0" dirty="0">
                          <a:latin typeface="Times New Roman"/>
                          <a:ea typeface="宋体"/>
                          <a:cs typeface="宋体"/>
                        </a:rPr>
                        <a:t>共</a:t>
                      </a:r>
                      <a:r>
                        <a:rPr lang="en-US" sz="900" kern="0" dirty="0">
                          <a:latin typeface="Times New Roman"/>
                          <a:ea typeface="宋体"/>
                          <a:cs typeface="宋体"/>
                        </a:rPr>
                        <a:t>  </a:t>
                      </a:r>
                      <a:r>
                        <a:rPr lang="zh-CN" sz="900" kern="0" dirty="0">
                          <a:latin typeface="Times New Roman"/>
                          <a:ea typeface="宋体"/>
                          <a:cs typeface="宋体"/>
                        </a:rPr>
                        <a:t>页</a:t>
                      </a:r>
                      <a:endParaRPr lang="zh-CN" sz="8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7341" marR="47341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46043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900" kern="0">
                          <a:latin typeface="Times New Roman"/>
                          <a:ea typeface="宋体"/>
                          <a:cs typeface="宋体"/>
                        </a:rPr>
                        <a:t>序号</a:t>
                      </a: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7341" marR="4734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900" kern="0" dirty="0">
                          <a:latin typeface="Times New Roman"/>
                          <a:ea typeface="宋体"/>
                          <a:cs typeface="宋体"/>
                        </a:rPr>
                        <a:t>汇总内容</a:t>
                      </a:r>
                      <a:endParaRPr lang="zh-CN" sz="8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7341" marR="4734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900" kern="0" dirty="0">
                          <a:latin typeface="Times New Roman"/>
                          <a:ea typeface="宋体"/>
                          <a:cs typeface="宋体"/>
                        </a:rPr>
                        <a:t>报审结算金额（元）</a:t>
                      </a:r>
                      <a:endParaRPr lang="zh-CN" sz="8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7341" marR="4734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900" kern="0">
                          <a:latin typeface="Times New Roman"/>
                          <a:ea typeface="宋体"/>
                          <a:cs typeface="宋体"/>
                        </a:rPr>
                        <a:t>审定结算金额（元）</a:t>
                      </a: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7341" marR="4734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900" kern="0">
                          <a:latin typeface="Times New Roman"/>
                          <a:ea typeface="宋体"/>
                          <a:cs typeface="宋体"/>
                        </a:rPr>
                        <a:t>调整金额（元）</a:t>
                      </a: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7341" marR="4734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900" kern="0" dirty="0">
                          <a:latin typeface="Times New Roman"/>
                          <a:ea typeface="宋体"/>
                          <a:cs typeface="宋体"/>
                        </a:rPr>
                        <a:t>备注</a:t>
                      </a:r>
                      <a:endParaRPr lang="zh-CN" sz="8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7341" marR="4734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199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kern="0">
                          <a:latin typeface="宋体"/>
                          <a:ea typeface="宋体"/>
                          <a:cs typeface="宋体"/>
                        </a:rPr>
                        <a:t>1</a:t>
                      </a: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7341" marR="4734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900" kern="0">
                          <a:latin typeface="Times New Roman"/>
                          <a:ea typeface="宋体"/>
                          <a:cs typeface="宋体"/>
                        </a:rPr>
                        <a:t>分部分项工程</a:t>
                      </a: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7341" marR="4734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8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7341" marR="473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7341" marR="473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7341" marR="473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7341" marR="473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199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kern="0">
                          <a:latin typeface="宋体"/>
                          <a:ea typeface="宋体"/>
                          <a:cs typeface="宋体"/>
                        </a:rPr>
                        <a:t>1.1</a:t>
                      </a: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7341" marR="4734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900" kern="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47341" marR="4734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8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7341" marR="473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8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7341" marR="473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7341" marR="473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7341" marR="473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199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kern="0">
                          <a:latin typeface="宋体"/>
                          <a:ea typeface="宋体"/>
                          <a:cs typeface="宋体"/>
                        </a:rPr>
                        <a:t>1.2</a:t>
                      </a: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7341" marR="4734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900" kern="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47341" marR="4734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7341" marR="473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8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7341" marR="473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7341" marR="473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7341" marR="473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199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kern="0">
                          <a:latin typeface="宋体"/>
                          <a:ea typeface="宋体"/>
                          <a:cs typeface="宋体"/>
                        </a:rPr>
                        <a:t>1.3</a:t>
                      </a: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7341" marR="4734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900" kern="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47341" marR="4734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7341" marR="473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7341" marR="473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7341" marR="473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7341" marR="473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1997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900" kern="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47341" marR="4734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900" kern="0">
                          <a:latin typeface="Times New Roman"/>
                          <a:ea typeface="宋体"/>
                          <a:cs typeface="宋体"/>
                        </a:rPr>
                        <a:t>…</a:t>
                      </a: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7341" marR="4734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7341" marR="473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7341" marR="473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7341" marR="473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7341" marR="473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199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kern="0">
                          <a:latin typeface="宋体"/>
                          <a:ea typeface="宋体"/>
                          <a:cs typeface="宋体"/>
                        </a:rPr>
                        <a:t>2</a:t>
                      </a: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7341" marR="4734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900" kern="0">
                          <a:latin typeface="Times New Roman"/>
                          <a:ea typeface="宋体"/>
                          <a:cs typeface="宋体"/>
                        </a:rPr>
                        <a:t>措施项目</a:t>
                      </a: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7341" marR="4734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7341" marR="473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7341" marR="473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7341" marR="473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7341" marR="473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199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kern="0">
                          <a:latin typeface="宋体"/>
                          <a:ea typeface="宋体"/>
                          <a:cs typeface="宋体"/>
                        </a:rPr>
                        <a:t>2.1</a:t>
                      </a: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7341" marR="4734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900" kern="0">
                          <a:latin typeface="Times New Roman"/>
                          <a:ea typeface="宋体"/>
                          <a:cs typeface="宋体"/>
                        </a:rPr>
                        <a:t>安全文明施工费</a:t>
                      </a: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7341" marR="4734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7341" marR="473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7341" marR="473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7341" marR="473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7341" marR="473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199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kern="0">
                          <a:latin typeface="宋体"/>
                          <a:ea typeface="宋体"/>
                          <a:cs typeface="宋体"/>
                        </a:rPr>
                        <a:t>3</a:t>
                      </a: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7341" marR="4734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900" kern="0">
                          <a:latin typeface="Times New Roman"/>
                          <a:ea typeface="宋体"/>
                          <a:cs typeface="宋体"/>
                        </a:rPr>
                        <a:t>其他项目</a:t>
                      </a: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7341" marR="4734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7341" marR="473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7341" marR="473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7341" marR="473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7341" marR="473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199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kern="0">
                          <a:latin typeface="宋体"/>
                          <a:ea typeface="宋体"/>
                          <a:cs typeface="宋体"/>
                        </a:rPr>
                        <a:t>3.1</a:t>
                      </a: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7341" marR="4734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900" kern="0">
                          <a:latin typeface="Times New Roman"/>
                          <a:ea typeface="宋体"/>
                          <a:cs typeface="宋体"/>
                        </a:rPr>
                        <a:t>专业工程结算价</a:t>
                      </a: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7341" marR="4734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7341" marR="473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7341" marR="473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7341" marR="473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7341" marR="473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199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kern="0">
                          <a:latin typeface="宋体"/>
                          <a:ea typeface="宋体"/>
                          <a:cs typeface="宋体"/>
                        </a:rPr>
                        <a:t>3.2</a:t>
                      </a: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7341" marR="4734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900" kern="0">
                          <a:latin typeface="Times New Roman"/>
                          <a:ea typeface="宋体"/>
                          <a:cs typeface="宋体"/>
                        </a:rPr>
                        <a:t>计日工</a:t>
                      </a: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7341" marR="4734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7341" marR="473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7341" marR="473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7341" marR="473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7341" marR="473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199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kern="0">
                          <a:latin typeface="宋体"/>
                          <a:ea typeface="宋体"/>
                          <a:cs typeface="宋体"/>
                        </a:rPr>
                        <a:t>3.3</a:t>
                      </a: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7341" marR="4734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900" kern="0">
                          <a:latin typeface="Times New Roman"/>
                          <a:ea typeface="宋体"/>
                          <a:cs typeface="宋体"/>
                        </a:rPr>
                        <a:t>总承包服务费</a:t>
                      </a: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7341" marR="4734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7341" marR="473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7341" marR="473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7341" marR="473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7341" marR="473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199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kern="0">
                          <a:latin typeface="宋体"/>
                          <a:ea typeface="宋体"/>
                          <a:cs typeface="宋体"/>
                        </a:rPr>
                        <a:t>3.4</a:t>
                      </a: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7341" marR="4734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900" kern="0">
                          <a:latin typeface="Times New Roman"/>
                          <a:ea typeface="宋体"/>
                          <a:cs typeface="宋体"/>
                        </a:rPr>
                        <a:t>索赔与现场签证</a:t>
                      </a: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7341" marR="4734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7341" marR="473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7341" marR="473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7341" marR="473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7341" marR="473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199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47341" marR="4734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900" kern="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47341" marR="4734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7341" marR="473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7341" marR="473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7341" marR="473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7341" marR="473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199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47341" marR="4734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900" kern="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47341" marR="4734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7341" marR="473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7341" marR="473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7341" marR="473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7341" marR="473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199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47341" marR="4734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900" kern="0">
                          <a:latin typeface="Times New Roman"/>
                          <a:ea typeface="宋体"/>
                          <a:cs typeface="宋体"/>
                        </a:rPr>
                        <a:t>合计</a:t>
                      </a: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7341" marR="4734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7341" marR="473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7341" marR="473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7341" marR="473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7341" marR="473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888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kern="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47341" marR="47341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kern="0">
                          <a:latin typeface="宋体"/>
                          <a:ea typeface="宋体"/>
                          <a:cs typeface="宋体"/>
                        </a:rPr>
                        <a:t>  </a:t>
                      </a:r>
                      <a:r>
                        <a:rPr lang="zh-CN" sz="900" kern="0">
                          <a:latin typeface="Times New Roman"/>
                          <a:ea typeface="宋体"/>
                          <a:cs typeface="宋体"/>
                        </a:rPr>
                        <a:t>编制人：</a:t>
                      </a: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7341" marR="47341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kern="0" dirty="0">
                          <a:latin typeface="Times New Roman"/>
                          <a:ea typeface="宋体"/>
                          <a:cs typeface="Times New Roman"/>
                        </a:rPr>
                        <a:t>      </a:t>
                      </a:r>
                      <a:r>
                        <a:rPr lang="en-US" sz="900" kern="0" dirty="0" smtClean="0">
                          <a:latin typeface="Times New Roman"/>
                          <a:ea typeface="宋体"/>
                          <a:cs typeface="Times New Roman"/>
                        </a:rPr>
                        <a:t>               </a:t>
                      </a:r>
                      <a:r>
                        <a:rPr lang="zh-CN" sz="900" kern="0" dirty="0" smtClean="0">
                          <a:latin typeface="Times New Roman"/>
                          <a:ea typeface="宋体"/>
                          <a:cs typeface="Times New Roman"/>
                        </a:rPr>
                        <a:t>审核</a:t>
                      </a:r>
                      <a:r>
                        <a:rPr lang="zh-CN" sz="900" kern="0" dirty="0">
                          <a:latin typeface="Times New Roman"/>
                          <a:ea typeface="宋体"/>
                          <a:cs typeface="Times New Roman"/>
                        </a:rPr>
                        <a:t>人：</a:t>
                      </a:r>
                      <a:endParaRPr lang="zh-CN" sz="8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7341" marR="47341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900" kern="0" dirty="0">
                          <a:latin typeface="Times New Roman"/>
                          <a:ea typeface="宋体"/>
                          <a:cs typeface="宋体"/>
                        </a:rPr>
                        <a:t>审定人：</a:t>
                      </a:r>
                      <a:endParaRPr lang="zh-CN" sz="8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7341" marR="47341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4"/>
          <p:cNvGrpSpPr>
            <a:grpSpLocks/>
          </p:cNvGrpSpPr>
          <p:nvPr/>
        </p:nvGrpSpPr>
        <p:grpSpPr bwMode="auto">
          <a:xfrm>
            <a:off x="633046" y="422275"/>
            <a:ext cx="4868008" cy="642938"/>
            <a:chOff x="632383" y="422260"/>
            <a:chExt cx="4868311" cy="642941"/>
          </a:xfrm>
        </p:grpSpPr>
        <p:pic>
          <p:nvPicPr>
            <p:cNvPr id="74765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632383" y="422260"/>
              <a:ext cx="969760" cy="642941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</p:spPr>
        </p:pic>
        <p:sp>
          <p:nvSpPr>
            <p:cNvPr id="74766" name="TextBox 6"/>
            <p:cNvSpPr txBox="1">
              <a:spLocks noChangeArrowheads="1"/>
            </p:cNvSpPr>
            <p:nvPr/>
          </p:nvSpPr>
          <p:spPr bwMode="auto">
            <a:xfrm>
              <a:off x="1503067" y="430185"/>
              <a:ext cx="3926189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2400">
                  <a:solidFill>
                    <a:srgbClr val="1D8AC8"/>
                  </a:solidFill>
                  <a:latin typeface="华文新魏" pitchFamily="2" charset="-122"/>
                  <a:ea typeface="华文新魏" pitchFamily="2" charset="-122"/>
                </a:rPr>
                <a:t>中国建设工程造价管理协会</a:t>
              </a:r>
            </a:p>
          </p:txBody>
        </p:sp>
        <p:sp>
          <p:nvSpPr>
            <p:cNvPr id="8" name="矩形 7"/>
            <p:cNvSpPr/>
            <p:nvPr/>
          </p:nvSpPr>
          <p:spPr>
            <a:xfrm>
              <a:off x="1502876" y="1008051"/>
              <a:ext cx="3997818" cy="46037"/>
            </a:xfrm>
            <a:prstGeom prst="rect">
              <a:avLst/>
            </a:prstGeom>
            <a:solidFill>
              <a:srgbClr val="1D8AC8"/>
            </a:solidFill>
            <a:ln>
              <a:solidFill>
                <a:srgbClr val="1D8AC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rgbClr val="FF0000"/>
                </a:solidFill>
              </a:endParaRPr>
            </a:p>
          </p:txBody>
        </p:sp>
      </p:grpSp>
      <p:sp>
        <p:nvSpPr>
          <p:cNvPr id="9" name="同侧圆角矩形 4"/>
          <p:cNvSpPr/>
          <p:nvPr/>
        </p:nvSpPr>
        <p:spPr bwMode="auto">
          <a:xfrm>
            <a:off x="6879997" y="428605"/>
            <a:ext cx="1450741" cy="714359"/>
          </a:xfrm>
          <a:prstGeom prst="rect">
            <a:avLst/>
          </a:prstGeom>
          <a:ln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lIns="247650" tIns="123825" rIns="247650" bIns="123825" spcCol="1270" anchor="ctr"/>
          <a:lstStyle/>
          <a:p>
            <a:pPr>
              <a:defRPr/>
            </a:pPr>
            <a:r>
              <a:rPr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  附  录</a:t>
            </a:r>
            <a:endParaRPr lang="zh-CN" altLang="zh-CN" sz="2400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Rectangle 1"/>
          <p:cNvSpPr>
            <a:spLocks noChangeArrowheads="1"/>
          </p:cNvSpPr>
          <p:nvPr/>
        </p:nvSpPr>
        <p:spPr bwMode="auto">
          <a:xfrm>
            <a:off x="2791545" y="1071546"/>
            <a:ext cx="4615994" cy="6103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165048" rIns="91440" bIns="165048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kumimoji="0" lang="x-none" altLang="zh-CN" dirty="0" smtClean="0" bmk="_Toc385509759">
                <a:solidFill>
                  <a:schemeClr val="tx1"/>
                </a:solidFill>
                <a:latin typeface="Cambria" pitchFamily="18" charset="0"/>
                <a:cs typeface="宋体" pitchFamily="2" charset="-122"/>
              </a:rPr>
              <a:t>附录G </a:t>
            </a:r>
            <a:r>
              <a:rPr kumimoji="0" lang="en-US" altLang="zh-CN" dirty="0" smtClean="0" bmk="_Toc385509759">
                <a:solidFill>
                  <a:schemeClr val="tx1"/>
                </a:solidFill>
                <a:latin typeface="Cambria" pitchFamily="18" charset="0"/>
                <a:cs typeface="宋体" pitchFamily="2" charset="-122"/>
              </a:rPr>
              <a:t> </a:t>
            </a:r>
            <a:r>
              <a:rPr kumimoji="0" lang="x-none" altLang="zh-CN" dirty="0" smtClean="0" bmk="_Toc385509759">
                <a:solidFill>
                  <a:schemeClr val="tx1"/>
                </a:solidFill>
                <a:latin typeface="Cambria" pitchFamily="18" charset="0"/>
                <a:cs typeface="宋体" pitchFamily="2" charset="-122"/>
              </a:rPr>
              <a:t> 竣工结算审核成果文件的格式</a:t>
            </a:r>
            <a:endParaRPr kumimoji="0" lang="zh-CN" altLang="en-US" dirty="0" smtClean="0" bmk="_Toc385509759">
              <a:solidFill>
                <a:schemeClr val="tx1"/>
              </a:solidFill>
              <a:latin typeface="Cambria" pitchFamily="18" charset="0"/>
              <a:cs typeface="宋体" pitchFamily="2" charset="-122"/>
            </a:endParaRPr>
          </a:p>
        </p:txBody>
      </p:sp>
      <p:sp>
        <p:nvSpPr>
          <p:cNvPr id="567297" name="Rectangle 1"/>
          <p:cNvSpPr>
            <a:spLocks noChangeArrowheads="1"/>
          </p:cNvSpPr>
          <p:nvPr/>
        </p:nvSpPr>
        <p:spPr bwMode="auto">
          <a:xfrm>
            <a:off x="747319" y="1500174"/>
            <a:ext cx="804501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kumimoji="0" lang="en-US" altLang="zh-CN" b="0" dirty="0" smtClean="0">
                <a:solidFill>
                  <a:schemeClr val="tx1"/>
                </a:solidFill>
                <a:latin typeface="+mn-ea"/>
                <a:ea typeface="+mn-ea"/>
                <a:cs typeface="Times New Roman" pitchFamily="18" charset="0"/>
              </a:rPr>
              <a:t>G.0.8 </a:t>
            </a:r>
            <a:r>
              <a:rPr kumimoji="0" lang="zh-CN" altLang="en-US" b="0" dirty="0" smtClean="0">
                <a:solidFill>
                  <a:schemeClr val="tx1"/>
                </a:solidFill>
                <a:latin typeface="+mn-ea"/>
                <a:ea typeface="+mn-ea"/>
                <a:cs typeface="Times New Roman" pitchFamily="18" charset="0"/>
              </a:rPr>
              <a:t>分部分项工程和单价措施项目清单与计价审核对比表可按表</a:t>
            </a:r>
            <a:r>
              <a:rPr kumimoji="0" lang="en-US" altLang="zh-CN" b="0" dirty="0" smtClean="0">
                <a:solidFill>
                  <a:schemeClr val="tx1"/>
                </a:solidFill>
                <a:latin typeface="+mn-ea"/>
                <a:ea typeface="+mn-ea"/>
                <a:cs typeface="Times New Roman" pitchFamily="18" charset="0"/>
              </a:rPr>
              <a:t>G.0.8</a:t>
            </a:r>
            <a:r>
              <a:rPr kumimoji="0" lang="zh-CN" altLang="en-US" b="0" dirty="0" smtClean="0">
                <a:solidFill>
                  <a:schemeClr val="tx1"/>
                </a:solidFill>
                <a:latin typeface="+mn-ea"/>
                <a:ea typeface="+mn-ea"/>
                <a:cs typeface="Times New Roman" pitchFamily="18" charset="0"/>
              </a:rPr>
              <a:t>编制。</a:t>
            </a:r>
          </a:p>
        </p:txBody>
      </p:sp>
      <p:sp>
        <p:nvSpPr>
          <p:cNvPr id="13" name="Rectangle 1"/>
          <p:cNvSpPr>
            <a:spLocks noChangeArrowheads="1"/>
          </p:cNvSpPr>
          <p:nvPr/>
        </p:nvSpPr>
        <p:spPr bwMode="auto">
          <a:xfrm>
            <a:off x="2857488" y="1928803"/>
            <a:ext cx="494570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kumimoji="0" lang="zh-CN" altLang="en-US" sz="1400" dirty="0" smtClean="0">
                <a:solidFill>
                  <a:schemeClr val="tx1"/>
                </a:solidFill>
                <a:latin typeface="+mn-ea"/>
                <a:ea typeface="+mn-ea"/>
                <a:cs typeface="宋体" pitchFamily="2" charset="-122"/>
              </a:rPr>
              <a:t>表</a:t>
            </a:r>
            <a:r>
              <a:rPr kumimoji="0" lang="en-US" altLang="zh-CN" sz="1400" dirty="0" smtClean="0">
                <a:solidFill>
                  <a:schemeClr val="tx1"/>
                </a:solidFill>
                <a:latin typeface="+mn-ea"/>
                <a:ea typeface="+mn-ea"/>
                <a:cs typeface="宋体" pitchFamily="2" charset="-122"/>
              </a:rPr>
              <a:t>G.0.8 </a:t>
            </a:r>
            <a:r>
              <a:rPr kumimoji="0" lang="zh-CN" altLang="en-US" sz="1400" dirty="0" smtClean="0">
                <a:solidFill>
                  <a:schemeClr val="tx1"/>
                </a:solidFill>
                <a:latin typeface="+mn-ea"/>
                <a:ea typeface="+mn-ea"/>
                <a:cs typeface="宋体" pitchFamily="2" charset="-122"/>
              </a:rPr>
              <a:t>分部分项工程和单价措施项目清单与计价审核对比表</a:t>
            </a:r>
          </a:p>
        </p:txBody>
      </p:sp>
      <p:graphicFrame>
        <p:nvGraphicFramePr>
          <p:cNvPr id="11" name="表格 10"/>
          <p:cNvGraphicFramePr>
            <a:graphicFrameLocks noGrp="1"/>
          </p:cNvGraphicFramePr>
          <p:nvPr/>
        </p:nvGraphicFramePr>
        <p:xfrm>
          <a:off x="1868347" y="2357431"/>
          <a:ext cx="6462393" cy="4280977"/>
        </p:xfrm>
        <a:graphic>
          <a:graphicData uri="http://schemas.openxmlformats.org/drawingml/2006/table">
            <a:tbl>
              <a:tblPr/>
              <a:tblGrid>
                <a:gridCol w="455789"/>
                <a:gridCol w="517464"/>
                <a:gridCol w="472410"/>
                <a:gridCol w="761105"/>
                <a:gridCol w="525337"/>
                <a:gridCol w="523150"/>
                <a:gridCol w="523150"/>
                <a:gridCol w="460162"/>
                <a:gridCol w="514402"/>
                <a:gridCol w="514402"/>
                <a:gridCol w="409422"/>
                <a:gridCol w="463661"/>
                <a:gridCol w="321939"/>
              </a:tblGrid>
              <a:tr h="285752">
                <a:tc gridSpan="5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000" b="1" kern="0" dirty="0">
                          <a:latin typeface="Times New Roman"/>
                          <a:ea typeface="宋体"/>
                          <a:cs typeface="宋体"/>
                        </a:rPr>
                        <a:t>工程名称</a:t>
                      </a:r>
                      <a:r>
                        <a:rPr lang="en-US" sz="1000" b="1" kern="0" dirty="0">
                          <a:latin typeface="Times New Roman"/>
                          <a:ea typeface="宋体"/>
                          <a:cs typeface="宋体"/>
                        </a:rPr>
                        <a:t>:</a:t>
                      </a:r>
                      <a:endParaRPr lang="zh-CN" sz="1000" b="1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02" marR="46902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000" b="1" kern="0" dirty="0">
                          <a:latin typeface="Times New Roman"/>
                          <a:ea typeface="宋体"/>
                          <a:cs typeface="宋体"/>
                        </a:rPr>
                        <a:t>标段：</a:t>
                      </a:r>
                      <a:endParaRPr lang="zh-CN" sz="1000" b="1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02" marR="46902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zh-CN" sz="1000" b="1" kern="0" dirty="0">
                          <a:latin typeface="Times New Roman"/>
                          <a:ea typeface="宋体"/>
                          <a:cs typeface="宋体"/>
                        </a:rPr>
                        <a:t>第</a:t>
                      </a:r>
                      <a:r>
                        <a:rPr lang="en-US" sz="1000" b="1" kern="0" dirty="0">
                          <a:latin typeface="Times New Roman"/>
                          <a:ea typeface="宋体"/>
                          <a:cs typeface="宋体"/>
                        </a:rPr>
                        <a:t>  </a:t>
                      </a:r>
                      <a:r>
                        <a:rPr lang="zh-CN" sz="1000" b="1" kern="0" dirty="0">
                          <a:latin typeface="Times New Roman"/>
                          <a:ea typeface="宋体"/>
                          <a:cs typeface="宋体"/>
                        </a:rPr>
                        <a:t>页 共</a:t>
                      </a:r>
                      <a:r>
                        <a:rPr lang="en-US" sz="1000" b="1" kern="0" dirty="0">
                          <a:latin typeface="Times New Roman"/>
                          <a:ea typeface="宋体"/>
                          <a:cs typeface="宋体"/>
                        </a:rPr>
                        <a:t>  </a:t>
                      </a:r>
                      <a:r>
                        <a:rPr lang="zh-CN" sz="1000" b="1" kern="0" dirty="0">
                          <a:latin typeface="Times New Roman"/>
                          <a:ea typeface="宋体"/>
                          <a:cs typeface="宋体"/>
                        </a:rPr>
                        <a:t>页</a:t>
                      </a:r>
                      <a:endParaRPr lang="zh-CN" sz="1000" b="1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02" marR="46902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346310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00" b="1" kern="0" dirty="0">
                          <a:latin typeface="Times New Roman"/>
                          <a:ea typeface="宋体"/>
                          <a:cs typeface="宋体"/>
                        </a:rPr>
                        <a:t>序号</a:t>
                      </a:r>
                      <a:endParaRPr lang="zh-CN" sz="1000" b="1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02" marR="4690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00" b="1" kern="0" dirty="0">
                          <a:latin typeface="Times New Roman"/>
                          <a:ea typeface="宋体"/>
                          <a:cs typeface="宋体"/>
                        </a:rPr>
                        <a:t>项目编码</a:t>
                      </a:r>
                      <a:endParaRPr lang="zh-CN" sz="1000" b="1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02" marR="4690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00" b="1" kern="0" dirty="0">
                          <a:latin typeface="Times New Roman"/>
                          <a:ea typeface="宋体"/>
                          <a:cs typeface="宋体"/>
                        </a:rPr>
                        <a:t>项目名称</a:t>
                      </a:r>
                      <a:endParaRPr lang="zh-CN" sz="1000" b="1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02" marR="4690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00" b="1" kern="0" dirty="0">
                          <a:latin typeface="Times New Roman"/>
                          <a:ea typeface="宋体"/>
                          <a:cs typeface="宋体"/>
                        </a:rPr>
                        <a:t>项目特征描述</a:t>
                      </a:r>
                      <a:endParaRPr lang="zh-CN" sz="1000" b="1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02" marR="4690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548640" algn="l"/>
                        </a:tabLst>
                      </a:pPr>
                      <a:r>
                        <a:rPr lang="zh-CN" sz="1000" b="1" kern="0" dirty="0">
                          <a:latin typeface="Times New Roman"/>
                          <a:ea typeface="宋体"/>
                          <a:cs typeface="宋体"/>
                        </a:rPr>
                        <a:t>计量单位</a:t>
                      </a:r>
                      <a:endParaRPr lang="zh-CN" sz="1000" b="1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02" marR="4690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00" b="1" kern="0" dirty="0">
                          <a:latin typeface="Times New Roman"/>
                          <a:ea typeface="宋体"/>
                          <a:cs typeface="宋体"/>
                        </a:rPr>
                        <a:t>原报审</a:t>
                      </a:r>
                      <a:endParaRPr lang="zh-CN" sz="1000" b="1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02" marR="4690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00" b="1" kern="0" dirty="0">
                          <a:latin typeface="Times New Roman"/>
                          <a:ea typeface="宋体"/>
                          <a:cs typeface="宋体"/>
                        </a:rPr>
                        <a:t>审核后</a:t>
                      </a:r>
                      <a:endParaRPr lang="zh-CN" sz="1000" b="1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02" marR="4690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00" b="1" kern="0" dirty="0">
                          <a:latin typeface="Times New Roman"/>
                          <a:ea typeface="宋体"/>
                          <a:cs typeface="宋体"/>
                        </a:rPr>
                        <a:t>调整金额</a:t>
                      </a:r>
                      <a:r>
                        <a:rPr lang="en-US" sz="1000" b="1" kern="0" dirty="0">
                          <a:latin typeface="Times New Roman"/>
                          <a:ea typeface="宋体"/>
                          <a:cs typeface="宋体"/>
                        </a:rPr>
                        <a:t/>
                      </a:r>
                      <a:br>
                        <a:rPr lang="en-US" sz="1000" b="1" kern="0" dirty="0">
                          <a:latin typeface="Times New Roman"/>
                          <a:ea typeface="宋体"/>
                          <a:cs typeface="宋体"/>
                        </a:rPr>
                      </a:br>
                      <a:r>
                        <a:rPr lang="zh-CN" sz="1000" b="1" kern="0" dirty="0">
                          <a:latin typeface="Times New Roman"/>
                          <a:ea typeface="宋体"/>
                          <a:cs typeface="宋体"/>
                        </a:rPr>
                        <a:t>（元）</a:t>
                      </a:r>
                      <a:endParaRPr lang="zh-CN" sz="1000" b="1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02" marR="4690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00" b="1" kern="0">
                          <a:latin typeface="Times New Roman"/>
                          <a:ea typeface="宋体"/>
                          <a:cs typeface="宋体"/>
                        </a:rPr>
                        <a:t>备注</a:t>
                      </a:r>
                      <a:endParaRPr lang="zh-CN" sz="1000" b="1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02" marR="4690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631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00" b="1" kern="0">
                          <a:latin typeface="Times New Roman"/>
                          <a:ea typeface="宋体"/>
                          <a:cs typeface="宋体"/>
                        </a:rPr>
                        <a:t>工程量</a:t>
                      </a:r>
                      <a:endParaRPr lang="zh-CN" sz="1000" b="1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02" marR="4690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00" b="1" kern="0">
                          <a:latin typeface="Times New Roman"/>
                          <a:ea typeface="宋体"/>
                          <a:cs typeface="宋体"/>
                        </a:rPr>
                        <a:t>综合单价（元）</a:t>
                      </a:r>
                      <a:endParaRPr lang="zh-CN" sz="1000" b="1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02" marR="4690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00" b="1" kern="0">
                          <a:latin typeface="Times New Roman"/>
                          <a:ea typeface="宋体"/>
                          <a:cs typeface="宋体"/>
                        </a:rPr>
                        <a:t>合价（元）</a:t>
                      </a:r>
                      <a:endParaRPr lang="zh-CN" sz="1000" b="1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02" marR="4690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00" b="1" kern="0">
                          <a:latin typeface="Times New Roman"/>
                          <a:ea typeface="宋体"/>
                          <a:cs typeface="宋体"/>
                        </a:rPr>
                        <a:t>工程量</a:t>
                      </a:r>
                      <a:endParaRPr lang="zh-CN" sz="1000" b="1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02" marR="4690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00" b="1" kern="0" dirty="0">
                          <a:latin typeface="Times New Roman"/>
                          <a:ea typeface="宋体"/>
                          <a:cs typeface="宋体"/>
                        </a:rPr>
                        <a:t>综合单价（元）</a:t>
                      </a:r>
                      <a:endParaRPr lang="zh-CN" sz="1000" b="1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02" marR="4690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00" b="1" kern="0" dirty="0">
                          <a:latin typeface="Times New Roman"/>
                          <a:ea typeface="宋体"/>
                          <a:cs typeface="宋体"/>
                        </a:rPr>
                        <a:t>合价（元）</a:t>
                      </a:r>
                      <a:endParaRPr lang="zh-CN" sz="1000" b="1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02" marR="4690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228057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02" marR="469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02" marR="469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02" marR="469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02" marR="469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02" marR="469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02" marR="469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02" marR="469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02" marR="469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02" marR="469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02" marR="469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02" marR="469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02" marR="469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02" marR="469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8057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02" marR="469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02" marR="469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02" marR="469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02" marR="469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02" marR="469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02" marR="469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02" marR="469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02" marR="469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02" marR="469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02" marR="469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02" marR="469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02" marR="469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02" marR="469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8057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02" marR="469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02" marR="469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02" marR="469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02" marR="469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02" marR="469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02" marR="469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02" marR="469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02" marR="469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02" marR="469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02" marR="469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02" marR="469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02" marR="469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02" marR="469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8057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02" marR="469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02" marR="469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02" marR="469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02" marR="469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02" marR="469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02" marR="469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02" marR="469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02" marR="469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02" marR="469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02" marR="469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02" marR="469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02" marR="469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02" marR="469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8057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02" marR="469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02" marR="469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02" marR="469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02" marR="469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02" marR="469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02" marR="469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02" marR="469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02" marR="469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02" marR="469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02" marR="469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02" marR="469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02" marR="469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02" marR="469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8057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02" marR="469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02" marR="469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02" marR="469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02" marR="469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02" marR="469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02" marR="469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02" marR="469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02" marR="469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02" marR="469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02" marR="469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02" marR="469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02" marR="469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02" marR="469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8057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02" marR="469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02" marR="469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02" marR="469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02" marR="469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02" marR="469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02" marR="469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02" marR="469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02" marR="469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02" marR="469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02" marR="469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02" marR="469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02" marR="469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02" marR="469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8057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02" marR="469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02" marR="469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02" marR="469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02" marR="469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02" marR="469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02" marR="469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02" marR="469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02" marR="469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02" marR="469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02" marR="469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02" marR="469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02" marR="469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02" marR="469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8057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02" marR="469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02" marR="469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02" marR="469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02" marR="469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02" marR="469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02" marR="469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02" marR="469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02" marR="469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02" marR="469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02" marR="469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02" marR="469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02" marR="469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02" marR="469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8057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02" marR="469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02" marR="469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02" marR="469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02" marR="469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02" marR="469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02" marR="469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02" marR="469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02" marR="469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02" marR="469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02" marR="469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02" marR="469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02" marR="469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02" marR="469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8057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02" marR="469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02" marR="469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02" marR="469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02" marR="469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02" marR="469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02" marR="469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02" marR="469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02" marR="469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02" marR="469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02" marR="469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02" marR="469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02" marR="469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02" marR="469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8057">
                <a:tc gridSpan="7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00" kern="0">
                          <a:latin typeface="Times New Roman"/>
                          <a:ea typeface="宋体"/>
                          <a:cs typeface="宋体"/>
                        </a:rPr>
                        <a:t>本页小计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02" marR="4690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kern="0">
                        <a:latin typeface="黑体"/>
                        <a:ea typeface="宋体"/>
                        <a:cs typeface="宋体"/>
                      </a:endParaRPr>
                    </a:p>
                  </a:txBody>
                  <a:tcPr marL="46902" marR="4690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kern="0">
                        <a:latin typeface="黑体"/>
                        <a:ea typeface="宋体"/>
                        <a:cs typeface="宋体"/>
                      </a:endParaRPr>
                    </a:p>
                  </a:txBody>
                  <a:tcPr marL="46902" marR="4690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kern="0">
                        <a:latin typeface="黑体"/>
                        <a:ea typeface="宋体"/>
                        <a:cs typeface="宋体"/>
                      </a:endParaRPr>
                    </a:p>
                  </a:txBody>
                  <a:tcPr marL="46902" marR="4690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kern="0">
                        <a:latin typeface="黑体"/>
                        <a:ea typeface="宋体"/>
                        <a:cs typeface="宋体"/>
                      </a:endParaRPr>
                    </a:p>
                  </a:txBody>
                  <a:tcPr marL="46902" marR="4690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en-US" sz="1000" kern="0" dirty="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46902" marR="4690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en-US" sz="1000" kern="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46902" marR="4690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8057">
                <a:tc gridSpan="7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00" kern="0">
                          <a:latin typeface="Times New Roman"/>
                          <a:ea typeface="宋体"/>
                          <a:cs typeface="宋体"/>
                        </a:rPr>
                        <a:t>合</a:t>
                      </a:r>
                      <a:r>
                        <a:rPr lang="en-US" sz="1000" kern="0">
                          <a:latin typeface="Times New Roman"/>
                          <a:ea typeface="宋体"/>
                          <a:cs typeface="宋体"/>
                        </a:rPr>
                        <a:t>  </a:t>
                      </a:r>
                      <a:r>
                        <a:rPr lang="zh-CN" sz="1000" kern="0">
                          <a:latin typeface="Times New Roman"/>
                          <a:ea typeface="宋体"/>
                          <a:cs typeface="宋体"/>
                        </a:rPr>
                        <a:t>计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02" marR="4690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kern="0">
                        <a:latin typeface="黑体"/>
                        <a:ea typeface="宋体"/>
                        <a:cs typeface="宋体"/>
                      </a:endParaRPr>
                    </a:p>
                  </a:txBody>
                  <a:tcPr marL="46902" marR="4690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kern="0">
                        <a:latin typeface="黑体"/>
                        <a:ea typeface="宋体"/>
                        <a:cs typeface="宋体"/>
                      </a:endParaRPr>
                    </a:p>
                  </a:txBody>
                  <a:tcPr marL="46902" marR="4690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kern="0">
                        <a:latin typeface="黑体"/>
                        <a:ea typeface="宋体"/>
                        <a:cs typeface="宋体"/>
                      </a:endParaRPr>
                    </a:p>
                  </a:txBody>
                  <a:tcPr marL="46902" marR="4690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kern="0">
                        <a:latin typeface="黑体"/>
                        <a:ea typeface="宋体"/>
                        <a:cs typeface="宋体"/>
                      </a:endParaRPr>
                    </a:p>
                  </a:txBody>
                  <a:tcPr marL="46902" marR="4690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en-US" sz="1000" kern="0" dirty="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46902" marR="4690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en-US" sz="1000" kern="0" dirty="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46902" marR="4690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786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kern="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46902" marR="46902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4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b="1" kern="0" dirty="0">
                          <a:latin typeface="宋体"/>
                          <a:ea typeface="宋体"/>
                          <a:cs typeface="宋体"/>
                        </a:rPr>
                        <a:t>  </a:t>
                      </a:r>
                      <a:r>
                        <a:rPr lang="en-US" sz="1000" b="1" kern="0" dirty="0" smtClean="0">
                          <a:latin typeface="宋体"/>
                          <a:ea typeface="宋体"/>
                          <a:cs typeface="宋体"/>
                        </a:rPr>
                        <a:t> </a:t>
                      </a:r>
                      <a:r>
                        <a:rPr lang="zh-CN" sz="1000" b="1" kern="0" dirty="0" smtClean="0">
                          <a:latin typeface="Times New Roman"/>
                          <a:ea typeface="宋体"/>
                          <a:cs typeface="宋体"/>
                        </a:rPr>
                        <a:t>编制</a:t>
                      </a:r>
                      <a:r>
                        <a:rPr lang="zh-CN" sz="1000" b="1" kern="0" dirty="0">
                          <a:latin typeface="Times New Roman"/>
                          <a:ea typeface="宋体"/>
                          <a:cs typeface="宋体"/>
                        </a:rPr>
                        <a:t>人：</a:t>
                      </a:r>
                      <a:endParaRPr lang="zh-CN" sz="1000" b="1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02" marR="46902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altLang="zh-CN" sz="1000" b="1" kern="0" dirty="0" smtClean="0">
                          <a:latin typeface="Times New Roman"/>
                          <a:ea typeface="宋体"/>
                          <a:cs typeface="宋体"/>
                        </a:rPr>
                        <a:t>                                   </a:t>
                      </a:r>
                      <a:r>
                        <a:rPr lang="zh-CN" sz="1000" b="1" kern="0" dirty="0" smtClean="0">
                          <a:latin typeface="Times New Roman"/>
                          <a:ea typeface="宋体"/>
                          <a:cs typeface="宋体"/>
                        </a:rPr>
                        <a:t>审核</a:t>
                      </a:r>
                      <a:r>
                        <a:rPr lang="zh-CN" sz="1000" b="1" kern="0" dirty="0">
                          <a:latin typeface="Times New Roman"/>
                          <a:ea typeface="宋体"/>
                          <a:cs typeface="宋体"/>
                        </a:rPr>
                        <a:t>人：</a:t>
                      </a:r>
                      <a:endParaRPr lang="zh-CN" sz="1000" b="1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02" marR="46902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en-US" sz="1000" kern="0" dirty="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46902" marR="46902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4"/>
          <p:cNvGrpSpPr>
            <a:grpSpLocks/>
          </p:cNvGrpSpPr>
          <p:nvPr/>
        </p:nvGrpSpPr>
        <p:grpSpPr bwMode="auto">
          <a:xfrm>
            <a:off x="633046" y="422275"/>
            <a:ext cx="4868008" cy="642938"/>
            <a:chOff x="632383" y="422260"/>
            <a:chExt cx="4868311" cy="642941"/>
          </a:xfrm>
        </p:grpSpPr>
        <p:pic>
          <p:nvPicPr>
            <p:cNvPr id="74765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632383" y="422260"/>
              <a:ext cx="969760" cy="642941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</p:spPr>
        </p:pic>
        <p:sp>
          <p:nvSpPr>
            <p:cNvPr id="74766" name="TextBox 6"/>
            <p:cNvSpPr txBox="1">
              <a:spLocks noChangeArrowheads="1"/>
            </p:cNvSpPr>
            <p:nvPr/>
          </p:nvSpPr>
          <p:spPr bwMode="auto">
            <a:xfrm>
              <a:off x="1503067" y="430185"/>
              <a:ext cx="3926189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2400">
                  <a:solidFill>
                    <a:srgbClr val="1D8AC8"/>
                  </a:solidFill>
                  <a:latin typeface="华文新魏" pitchFamily="2" charset="-122"/>
                  <a:ea typeface="华文新魏" pitchFamily="2" charset="-122"/>
                </a:rPr>
                <a:t>中国建设工程造价管理协会</a:t>
              </a:r>
            </a:p>
          </p:txBody>
        </p:sp>
        <p:sp>
          <p:nvSpPr>
            <p:cNvPr id="8" name="矩形 7"/>
            <p:cNvSpPr/>
            <p:nvPr/>
          </p:nvSpPr>
          <p:spPr>
            <a:xfrm>
              <a:off x="1502876" y="1008051"/>
              <a:ext cx="3997818" cy="46037"/>
            </a:xfrm>
            <a:prstGeom prst="rect">
              <a:avLst/>
            </a:prstGeom>
            <a:solidFill>
              <a:srgbClr val="1D8AC8"/>
            </a:solidFill>
            <a:ln>
              <a:solidFill>
                <a:srgbClr val="1D8AC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rgbClr val="FF0000"/>
                </a:solidFill>
              </a:endParaRPr>
            </a:p>
          </p:txBody>
        </p:sp>
      </p:grpSp>
      <p:sp>
        <p:nvSpPr>
          <p:cNvPr id="9" name="同侧圆角矩形 4"/>
          <p:cNvSpPr/>
          <p:nvPr/>
        </p:nvSpPr>
        <p:spPr bwMode="auto">
          <a:xfrm>
            <a:off x="6879997" y="428605"/>
            <a:ext cx="1450741" cy="714359"/>
          </a:xfrm>
          <a:prstGeom prst="rect">
            <a:avLst/>
          </a:prstGeom>
          <a:ln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lIns="247650" tIns="123825" rIns="247650" bIns="123825" spcCol="1270" anchor="ctr"/>
          <a:lstStyle/>
          <a:p>
            <a:pPr>
              <a:defRPr/>
            </a:pPr>
            <a:r>
              <a:rPr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  附  录</a:t>
            </a:r>
            <a:endParaRPr lang="zh-CN" altLang="zh-CN" sz="2400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Rectangle 1"/>
          <p:cNvSpPr>
            <a:spLocks noChangeArrowheads="1"/>
          </p:cNvSpPr>
          <p:nvPr/>
        </p:nvSpPr>
        <p:spPr bwMode="auto">
          <a:xfrm>
            <a:off x="2725602" y="1071546"/>
            <a:ext cx="4615994" cy="6103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165048" rIns="91440" bIns="165048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kumimoji="0" lang="x-none" altLang="zh-CN" dirty="0" smtClean="0" bmk="_Toc385509759">
                <a:solidFill>
                  <a:schemeClr val="tx1"/>
                </a:solidFill>
                <a:latin typeface="Cambria" pitchFamily="18" charset="0"/>
                <a:cs typeface="宋体" pitchFamily="2" charset="-122"/>
              </a:rPr>
              <a:t>附录G </a:t>
            </a:r>
            <a:r>
              <a:rPr kumimoji="0" lang="en-US" altLang="zh-CN" dirty="0" smtClean="0" bmk="_Toc385509759">
                <a:solidFill>
                  <a:schemeClr val="tx1"/>
                </a:solidFill>
                <a:latin typeface="Cambria" pitchFamily="18" charset="0"/>
                <a:cs typeface="宋体" pitchFamily="2" charset="-122"/>
              </a:rPr>
              <a:t> </a:t>
            </a:r>
            <a:r>
              <a:rPr kumimoji="0" lang="x-none" altLang="zh-CN" dirty="0" smtClean="0" bmk="_Toc385509759">
                <a:solidFill>
                  <a:schemeClr val="tx1"/>
                </a:solidFill>
                <a:latin typeface="Cambria" pitchFamily="18" charset="0"/>
                <a:cs typeface="宋体" pitchFamily="2" charset="-122"/>
              </a:rPr>
              <a:t> 竣工结算审核成果文件的格式</a:t>
            </a:r>
            <a:endParaRPr kumimoji="0" lang="zh-CN" altLang="en-US" dirty="0" smtClean="0" bmk="_Toc385509759">
              <a:solidFill>
                <a:schemeClr val="tx1"/>
              </a:solidFill>
              <a:latin typeface="Cambria" pitchFamily="18" charset="0"/>
              <a:cs typeface="宋体" pitchFamily="2" charset="-122"/>
            </a:endParaRPr>
          </a:p>
        </p:txBody>
      </p:sp>
      <p:sp>
        <p:nvSpPr>
          <p:cNvPr id="567297" name="Rectangle 1"/>
          <p:cNvSpPr>
            <a:spLocks noChangeArrowheads="1"/>
          </p:cNvSpPr>
          <p:nvPr/>
        </p:nvSpPr>
        <p:spPr bwMode="auto">
          <a:xfrm>
            <a:off x="747320" y="1500174"/>
            <a:ext cx="791313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kumimoji="0" lang="en-US" altLang="zh-CN" b="0" dirty="0" smtClean="0">
                <a:solidFill>
                  <a:schemeClr val="tx1"/>
                </a:solidFill>
                <a:latin typeface="+mn-ea"/>
                <a:ea typeface="+mn-ea"/>
                <a:cs typeface="Times New Roman" pitchFamily="18" charset="0"/>
              </a:rPr>
              <a:t>G.0.9 </a:t>
            </a:r>
            <a:r>
              <a:rPr kumimoji="0" lang="zh-CN" altLang="en-US" b="0" dirty="0" smtClean="0">
                <a:solidFill>
                  <a:schemeClr val="tx1"/>
                </a:solidFill>
                <a:latin typeface="+mn-ea"/>
                <a:ea typeface="+mn-ea"/>
                <a:cs typeface="Times New Roman" pitchFamily="18" charset="0"/>
              </a:rPr>
              <a:t>总价措施项目清单与计价审核对比表可按表</a:t>
            </a:r>
            <a:r>
              <a:rPr kumimoji="0" lang="en-US" altLang="zh-CN" b="0" dirty="0" smtClean="0">
                <a:solidFill>
                  <a:schemeClr val="tx1"/>
                </a:solidFill>
                <a:latin typeface="+mn-ea"/>
                <a:ea typeface="+mn-ea"/>
                <a:cs typeface="Times New Roman" pitchFamily="18" charset="0"/>
              </a:rPr>
              <a:t>G.0.9</a:t>
            </a:r>
            <a:r>
              <a:rPr kumimoji="0" lang="zh-CN" altLang="en-US" b="0" dirty="0" smtClean="0">
                <a:solidFill>
                  <a:schemeClr val="tx1"/>
                </a:solidFill>
                <a:latin typeface="+mn-ea"/>
                <a:ea typeface="+mn-ea"/>
                <a:cs typeface="Times New Roman" pitchFamily="18" charset="0"/>
              </a:rPr>
              <a:t>编制。</a:t>
            </a:r>
          </a:p>
        </p:txBody>
      </p:sp>
      <p:sp>
        <p:nvSpPr>
          <p:cNvPr id="13" name="Rectangle 1"/>
          <p:cNvSpPr>
            <a:spLocks noChangeArrowheads="1"/>
          </p:cNvSpPr>
          <p:nvPr/>
        </p:nvSpPr>
        <p:spPr bwMode="auto">
          <a:xfrm>
            <a:off x="2857488" y="1928803"/>
            <a:ext cx="4945708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kumimoji="0" lang="zh-CN" altLang="en-US" sz="1400" dirty="0" smtClean="0">
                <a:solidFill>
                  <a:schemeClr val="tx1"/>
                </a:solidFill>
                <a:latin typeface="+mn-ea"/>
                <a:ea typeface="+mn-ea"/>
                <a:cs typeface="宋体" pitchFamily="2" charset="-122"/>
              </a:rPr>
              <a:t>表</a:t>
            </a:r>
            <a:r>
              <a:rPr kumimoji="0" lang="en-US" altLang="zh-CN" sz="1400" dirty="0" smtClean="0">
                <a:solidFill>
                  <a:schemeClr val="tx1"/>
                </a:solidFill>
                <a:latin typeface="+mn-ea"/>
                <a:ea typeface="+mn-ea"/>
                <a:cs typeface="宋体" pitchFamily="2" charset="-122"/>
              </a:rPr>
              <a:t>G.0.9</a:t>
            </a:r>
            <a:r>
              <a:rPr kumimoji="0" lang="en-US" altLang="en-US" sz="1400" dirty="0" smtClean="0">
                <a:solidFill>
                  <a:schemeClr val="tx1"/>
                </a:solidFill>
                <a:latin typeface="+mn-ea"/>
                <a:ea typeface="+mn-ea"/>
                <a:cs typeface="宋体" pitchFamily="2" charset="-122"/>
              </a:rPr>
              <a:t>  </a:t>
            </a:r>
            <a:r>
              <a:rPr kumimoji="0" lang="zh-CN" altLang="en-US" sz="1400" dirty="0" smtClean="0">
                <a:solidFill>
                  <a:schemeClr val="tx1"/>
                </a:solidFill>
                <a:latin typeface="+mn-ea"/>
                <a:ea typeface="+mn-ea"/>
                <a:cs typeface="宋体" pitchFamily="2" charset="-122"/>
              </a:rPr>
              <a:t>总价措施项目清单与计价审核对比表</a:t>
            </a:r>
          </a:p>
        </p:txBody>
      </p:sp>
      <p:graphicFrame>
        <p:nvGraphicFramePr>
          <p:cNvPr id="20" name="表格 19"/>
          <p:cNvGraphicFramePr>
            <a:graphicFrameLocks noGrp="1"/>
          </p:cNvGraphicFramePr>
          <p:nvPr/>
        </p:nvGraphicFramePr>
        <p:xfrm>
          <a:off x="1274862" y="2285992"/>
          <a:ext cx="6660227" cy="4499516"/>
        </p:xfrm>
        <a:graphic>
          <a:graphicData uri="http://schemas.openxmlformats.org/drawingml/2006/table">
            <a:tbl>
              <a:tblPr/>
              <a:tblGrid>
                <a:gridCol w="329714"/>
                <a:gridCol w="322025"/>
                <a:gridCol w="205518"/>
                <a:gridCol w="923199"/>
                <a:gridCol w="500635"/>
                <a:gridCol w="99237"/>
                <a:gridCol w="784926"/>
                <a:gridCol w="527542"/>
                <a:gridCol w="659428"/>
                <a:gridCol w="659428"/>
                <a:gridCol w="428235"/>
                <a:gridCol w="99237"/>
                <a:gridCol w="725441"/>
                <a:gridCol w="296425"/>
                <a:gridCol w="99237"/>
              </a:tblGrid>
              <a:tr h="108770">
                <a:tc gridSpan="4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000" b="1" kern="0" dirty="0">
                          <a:latin typeface="Times New Roman"/>
                          <a:ea typeface="宋体"/>
                          <a:cs typeface="宋体"/>
                        </a:rPr>
                        <a:t>工程名称</a:t>
                      </a:r>
                      <a:r>
                        <a:rPr lang="en-US" sz="1000" b="1" kern="0" dirty="0">
                          <a:latin typeface="Times New Roman"/>
                          <a:ea typeface="宋体"/>
                          <a:cs typeface="宋体"/>
                        </a:rPr>
                        <a:t>:</a:t>
                      </a:r>
                      <a:endParaRPr lang="zh-CN" sz="1000" b="1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27804" marR="27804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7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000" b="1" kern="0" dirty="0">
                          <a:latin typeface="Times New Roman"/>
                          <a:ea typeface="宋体"/>
                          <a:cs typeface="宋体"/>
                        </a:rPr>
                        <a:t>标段：</a:t>
                      </a:r>
                      <a:endParaRPr lang="zh-CN" sz="1000" b="1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27804" marR="27804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R="304800" algn="r">
                        <a:spcAft>
                          <a:spcPts val="0"/>
                        </a:spcAft>
                      </a:pPr>
                      <a:r>
                        <a:rPr lang="zh-CN" sz="1000" b="1" kern="0" dirty="0">
                          <a:latin typeface="Times New Roman"/>
                          <a:ea typeface="宋体"/>
                          <a:cs typeface="宋体"/>
                        </a:rPr>
                        <a:t>第</a:t>
                      </a:r>
                      <a:r>
                        <a:rPr lang="en-US" sz="1000" b="1" kern="0" dirty="0">
                          <a:latin typeface="Times New Roman"/>
                          <a:ea typeface="宋体"/>
                          <a:cs typeface="宋体"/>
                        </a:rPr>
                        <a:t>  </a:t>
                      </a:r>
                      <a:r>
                        <a:rPr lang="zh-CN" sz="1000" b="1" kern="0" dirty="0">
                          <a:latin typeface="Times New Roman"/>
                          <a:ea typeface="宋体"/>
                          <a:cs typeface="宋体"/>
                        </a:rPr>
                        <a:t>页  共</a:t>
                      </a:r>
                      <a:r>
                        <a:rPr lang="en-US" sz="1000" b="1" kern="0" dirty="0">
                          <a:latin typeface="Times New Roman"/>
                          <a:ea typeface="宋体"/>
                          <a:cs typeface="宋体"/>
                        </a:rPr>
                        <a:t>  </a:t>
                      </a:r>
                      <a:r>
                        <a:rPr lang="zh-CN" sz="1000" b="1" kern="0" dirty="0">
                          <a:latin typeface="Times New Roman"/>
                          <a:ea typeface="宋体"/>
                          <a:cs typeface="宋体"/>
                        </a:rPr>
                        <a:t>页</a:t>
                      </a:r>
                      <a:endParaRPr lang="zh-CN" sz="1000" b="1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27804" marR="27804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500" kern="100">
                          <a:latin typeface="Times New Roman"/>
                          <a:ea typeface="宋体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71522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00" b="1" kern="0">
                          <a:latin typeface="Times New Roman"/>
                          <a:ea typeface="宋体"/>
                          <a:cs typeface="宋体"/>
                        </a:rPr>
                        <a:t>序号</a:t>
                      </a:r>
                      <a:endParaRPr lang="zh-CN" sz="1000" b="1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27804" marR="2780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00" b="1" kern="0" dirty="0">
                          <a:latin typeface="Times New Roman"/>
                          <a:ea typeface="宋体"/>
                          <a:cs typeface="宋体"/>
                        </a:rPr>
                        <a:t>项目编码</a:t>
                      </a:r>
                      <a:endParaRPr lang="zh-CN" sz="1000" b="1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27804" marR="2780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0121" marR="301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00" b="1" kern="0" dirty="0">
                          <a:latin typeface="Times New Roman"/>
                          <a:ea typeface="宋体"/>
                          <a:cs typeface="宋体"/>
                        </a:rPr>
                        <a:t>项 目 名 称</a:t>
                      </a:r>
                      <a:endParaRPr lang="zh-CN" sz="1000" b="1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27804" marR="2780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00" b="1" kern="0">
                          <a:latin typeface="Times New Roman"/>
                          <a:ea typeface="宋体"/>
                          <a:cs typeface="宋体"/>
                        </a:rPr>
                        <a:t>原报审</a:t>
                      </a:r>
                      <a:endParaRPr lang="zh-CN" sz="1000" b="1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27804" marR="2780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00" b="1" kern="0" dirty="0">
                          <a:latin typeface="Times New Roman"/>
                          <a:ea typeface="宋体"/>
                          <a:cs typeface="宋体"/>
                        </a:rPr>
                        <a:t>审核后</a:t>
                      </a:r>
                      <a:endParaRPr lang="zh-CN" sz="1000" b="1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27804" marR="2780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00" b="1" kern="0" dirty="0">
                          <a:latin typeface="Times New Roman"/>
                          <a:ea typeface="宋体"/>
                          <a:cs typeface="宋体"/>
                        </a:rPr>
                        <a:t>调整金额</a:t>
                      </a:r>
                      <a:r>
                        <a:rPr lang="en-US" sz="1000" b="1" kern="0" dirty="0">
                          <a:latin typeface="Times New Roman"/>
                          <a:ea typeface="宋体"/>
                          <a:cs typeface="宋体"/>
                        </a:rPr>
                        <a:t/>
                      </a:r>
                      <a:br>
                        <a:rPr lang="en-US" sz="1000" b="1" kern="0" dirty="0">
                          <a:latin typeface="Times New Roman"/>
                          <a:ea typeface="宋体"/>
                          <a:cs typeface="宋体"/>
                        </a:rPr>
                      </a:br>
                      <a:r>
                        <a:rPr lang="zh-CN" sz="1000" b="1" kern="0" dirty="0">
                          <a:latin typeface="Times New Roman"/>
                          <a:ea typeface="宋体"/>
                          <a:cs typeface="宋体"/>
                        </a:rPr>
                        <a:t>（元）</a:t>
                      </a:r>
                      <a:endParaRPr lang="zh-CN" sz="1000" b="1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27804" marR="2780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00" b="1" kern="0" dirty="0">
                          <a:latin typeface="Times New Roman"/>
                          <a:ea typeface="宋体"/>
                          <a:cs typeface="宋体"/>
                        </a:rPr>
                        <a:t>备注</a:t>
                      </a:r>
                      <a:endParaRPr lang="zh-CN" sz="1000" b="1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27804" marR="2780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35141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00" b="1" kern="0" dirty="0">
                          <a:latin typeface="Times New Roman"/>
                          <a:ea typeface="宋体"/>
                          <a:cs typeface="宋体"/>
                        </a:rPr>
                        <a:t>取费基数</a:t>
                      </a:r>
                      <a:endParaRPr lang="zh-CN" sz="1000" b="1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27804" marR="2780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00" b="1" kern="0">
                          <a:latin typeface="Times New Roman"/>
                          <a:ea typeface="宋体"/>
                          <a:cs typeface="宋体"/>
                        </a:rPr>
                        <a:t>费率（</a:t>
                      </a:r>
                      <a:r>
                        <a:rPr lang="en-US" sz="1000" b="1" kern="0">
                          <a:latin typeface="Times New Roman"/>
                          <a:ea typeface="宋体"/>
                          <a:cs typeface="宋体"/>
                        </a:rPr>
                        <a:t>%</a:t>
                      </a:r>
                      <a:r>
                        <a:rPr lang="zh-CN" sz="1000" b="1" kern="0">
                          <a:latin typeface="Times New Roman"/>
                          <a:ea typeface="宋体"/>
                          <a:cs typeface="宋体"/>
                        </a:rPr>
                        <a:t>）</a:t>
                      </a:r>
                      <a:endParaRPr lang="zh-CN" sz="1000" b="1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27804" marR="2780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00" b="1" kern="0">
                          <a:latin typeface="Times New Roman"/>
                          <a:ea typeface="宋体"/>
                          <a:cs typeface="宋体"/>
                        </a:rPr>
                        <a:t>金额</a:t>
                      </a:r>
                      <a:endParaRPr lang="zh-CN" sz="1000" b="1" kern="100">
                        <a:latin typeface="Times New Roman"/>
                        <a:ea typeface="宋体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00" b="1" kern="0">
                          <a:latin typeface="Times New Roman"/>
                          <a:ea typeface="宋体"/>
                          <a:cs typeface="宋体"/>
                        </a:rPr>
                        <a:t>（元）</a:t>
                      </a:r>
                      <a:endParaRPr lang="zh-CN" sz="1000" b="1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27804" marR="2780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00" b="1" kern="0">
                          <a:latin typeface="Times New Roman"/>
                          <a:ea typeface="宋体"/>
                          <a:cs typeface="宋体"/>
                        </a:rPr>
                        <a:t>取费基数</a:t>
                      </a:r>
                      <a:endParaRPr lang="zh-CN" sz="1000" b="1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27804" marR="2780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00" b="1" kern="0">
                          <a:latin typeface="Times New Roman"/>
                          <a:ea typeface="宋体"/>
                          <a:cs typeface="宋体"/>
                        </a:rPr>
                        <a:t>费率（</a:t>
                      </a:r>
                      <a:r>
                        <a:rPr lang="en-US" sz="1000" b="1" kern="0">
                          <a:latin typeface="Times New Roman"/>
                          <a:ea typeface="宋体"/>
                          <a:cs typeface="宋体"/>
                        </a:rPr>
                        <a:t>%</a:t>
                      </a:r>
                      <a:r>
                        <a:rPr lang="zh-CN" sz="1000" b="1" kern="0">
                          <a:latin typeface="Times New Roman"/>
                          <a:ea typeface="宋体"/>
                          <a:cs typeface="宋体"/>
                        </a:rPr>
                        <a:t>）</a:t>
                      </a:r>
                      <a:endParaRPr lang="zh-CN" sz="1000" b="1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27804" marR="2780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00" b="1" kern="0">
                          <a:latin typeface="Times New Roman"/>
                          <a:ea typeface="宋体"/>
                          <a:cs typeface="宋体"/>
                        </a:rPr>
                        <a:t>金额</a:t>
                      </a:r>
                      <a:endParaRPr lang="zh-CN" sz="1000" b="1" kern="100">
                        <a:latin typeface="Times New Roman"/>
                        <a:ea typeface="宋体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00" b="1" kern="0">
                          <a:latin typeface="Times New Roman"/>
                          <a:ea typeface="宋体"/>
                          <a:cs typeface="宋体"/>
                        </a:rPr>
                        <a:t>（元）</a:t>
                      </a:r>
                      <a:endParaRPr lang="zh-CN" sz="1000" b="1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27804" marR="2780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en-US" sz="1000" b="1" kern="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27804" marR="2780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endParaRPr lang="zh-CN" altLang="en-US" sz="1000" b="1" dirty="0"/>
                    </a:p>
                  </a:txBody>
                  <a:tcPr marL="27804" marR="2780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49197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kern="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27804" marR="2780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endParaRPr lang="zh-CN" altLang="en-US"/>
                    </a:p>
                  </a:txBody>
                  <a:tcPr marL="27804" marR="2780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en-US" sz="1000" kern="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30121" marR="301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00" kern="0">
                          <a:latin typeface="Times New Roman"/>
                          <a:ea typeface="宋体"/>
                          <a:cs typeface="宋体"/>
                        </a:rPr>
                        <a:t>安全文明施工费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27804" marR="2780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27804" marR="278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27804" marR="278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27804" marR="278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27804" marR="278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27804" marR="278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27804" marR="278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27804" marR="278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endParaRPr lang="zh-CN" altLang="en-US"/>
                    </a:p>
                  </a:txBody>
                  <a:tcPr marL="27804" marR="278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35141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kern="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27804" marR="2780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endParaRPr lang="zh-CN" altLang="en-US"/>
                    </a:p>
                  </a:txBody>
                  <a:tcPr marL="27804" marR="2780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en-US" sz="1000" kern="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30121" marR="301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00" kern="0" dirty="0">
                          <a:latin typeface="Times New Roman"/>
                          <a:ea typeface="宋体"/>
                          <a:cs typeface="宋体"/>
                        </a:rPr>
                        <a:t>夜间施工费</a:t>
                      </a: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27804" marR="2780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27804" marR="278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27804" marR="278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27804" marR="278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27804" marR="278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27804" marR="278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27804" marR="278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27804" marR="278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endParaRPr lang="zh-CN" altLang="en-US"/>
                    </a:p>
                  </a:txBody>
                  <a:tcPr marL="27804" marR="278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35141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kern="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27804" marR="2780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endParaRPr lang="zh-CN" altLang="en-US"/>
                    </a:p>
                  </a:txBody>
                  <a:tcPr marL="27804" marR="2780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en-US" sz="1000" kern="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30121" marR="301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00" kern="0">
                          <a:latin typeface="Times New Roman"/>
                          <a:ea typeface="宋体"/>
                          <a:cs typeface="宋体"/>
                        </a:rPr>
                        <a:t>二次搬运费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27804" marR="2780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27804" marR="278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27804" marR="278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27804" marR="278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27804" marR="278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27804" marR="278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27804" marR="278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27804" marR="278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endParaRPr lang="zh-CN" altLang="en-US"/>
                    </a:p>
                  </a:txBody>
                  <a:tcPr marL="27804" marR="278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42169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kern="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27804" marR="2780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endParaRPr lang="zh-CN" altLang="en-US"/>
                    </a:p>
                  </a:txBody>
                  <a:tcPr marL="27804" marR="2780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en-US" sz="1000" kern="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30121" marR="301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00" kern="0" dirty="0">
                          <a:latin typeface="Times New Roman"/>
                          <a:ea typeface="宋体"/>
                          <a:cs typeface="宋体"/>
                        </a:rPr>
                        <a:t>冬</a:t>
                      </a:r>
                      <a:r>
                        <a:rPr lang="zh-CN" sz="1000" kern="0" dirty="0" smtClean="0">
                          <a:latin typeface="Times New Roman"/>
                          <a:ea typeface="宋体"/>
                          <a:cs typeface="宋体"/>
                        </a:rPr>
                        <a:t>雨季施工</a:t>
                      </a:r>
                      <a:r>
                        <a:rPr lang="zh-CN" altLang="en-US" sz="1000" kern="0" dirty="0" smtClean="0">
                          <a:latin typeface="Times New Roman"/>
                          <a:ea typeface="宋体"/>
                          <a:cs typeface="宋体"/>
                        </a:rPr>
                        <a:t>增加</a:t>
                      </a:r>
                      <a:r>
                        <a:rPr lang="zh-CN" sz="1000" kern="0" dirty="0" smtClean="0">
                          <a:latin typeface="Times New Roman"/>
                          <a:ea typeface="宋体"/>
                          <a:cs typeface="宋体"/>
                        </a:rPr>
                        <a:t>费</a:t>
                      </a: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27804" marR="2780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27804" marR="278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27804" marR="278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27804" marR="278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27804" marR="278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27804" marR="278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27804" marR="278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27804" marR="278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endParaRPr lang="zh-CN" altLang="en-US"/>
                    </a:p>
                  </a:txBody>
                  <a:tcPr marL="27804" marR="278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70282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kern="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27804" marR="2780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endParaRPr lang="zh-CN" altLang="en-US"/>
                    </a:p>
                  </a:txBody>
                  <a:tcPr marL="27804" marR="2780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en-US" sz="1000" kern="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30121" marR="301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00" kern="0">
                          <a:latin typeface="Times New Roman"/>
                          <a:ea typeface="宋体"/>
                          <a:cs typeface="宋体"/>
                        </a:rPr>
                        <a:t>已完工程及设备保护费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27804" marR="2780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27804" marR="278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27804" marR="278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27804" marR="278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27804" marR="278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27804" marR="278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27804" marR="278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27804" marR="278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endParaRPr lang="zh-CN" altLang="en-US"/>
                    </a:p>
                  </a:txBody>
                  <a:tcPr marL="27804" marR="278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11295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kern="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27804" marR="2780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endParaRPr lang="zh-CN" altLang="en-US"/>
                    </a:p>
                  </a:txBody>
                  <a:tcPr marL="27804" marR="2780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en-US" sz="1000" kern="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30121" marR="301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kern="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27804" marR="2780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27804" marR="278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27804" marR="278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27804" marR="278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27804" marR="278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27804" marR="278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27804" marR="278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27804" marR="278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endParaRPr lang="zh-CN" altLang="en-US"/>
                    </a:p>
                  </a:txBody>
                  <a:tcPr marL="27804" marR="278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11295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kern="0" dirty="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27804" marR="2780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endParaRPr lang="zh-CN" altLang="en-US"/>
                    </a:p>
                  </a:txBody>
                  <a:tcPr marL="27804" marR="2780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en-US" sz="1000" kern="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30121" marR="301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kern="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27804" marR="2780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27804" marR="278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27804" marR="278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27804" marR="278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27804" marR="278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27804" marR="278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27804" marR="278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27804" marR="278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endParaRPr lang="zh-CN" altLang="en-US"/>
                    </a:p>
                  </a:txBody>
                  <a:tcPr marL="27804" marR="278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11295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kern="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27804" marR="2780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endParaRPr lang="zh-CN" altLang="en-US"/>
                    </a:p>
                  </a:txBody>
                  <a:tcPr marL="27804" marR="2780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en-US" sz="1000" kern="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30121" marR="301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kern="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27804" marR="2780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27804" marR="278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27804" marR="278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27804" marR="278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27804" marR="278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27804" marR="278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27804" marR="278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27804" marR="278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endParaRPr lang="zh-CN" altLang="en-US"/>
                    </a:p>
                  </a:txBody>
                  <a:tcPr marL="27804" marR="278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112953">
                <a:tc gridSpan="4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00" kern="0">
                          <a:latin typeface="Times New Roman"/>
                          <a:ea typeface="宋体"/>
                          <a:cs typeface="宋体"/>
                        </a:rPr>
                        <a:t>合</a:t>
                      </a:r>
                      <a:r>
                        <a:rPr lang="en-US" sz="1000" kern="0">
                          <a:latin typeface="Times New Roman"/>
                          <a:ea typeface="宋体"/>
                          <a:cs typeface="宋体"/>
                        </a:rPr>
                        <a:t>  </a:t>
                      </a:r>
                      <a:r>
                        <a:rPr lang="zh-CN" sz="1000" kern="0">
                          <a:latin typeface="Times New Roman"/>
                          <a:ea typeface="宋体"/>
                          <a:cs typeface="宋体"/>
                        </a:rPr>
                        <a:t>计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27804" marR="2780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endParaRPr lang="zh-CN" altLang="en-US"/>
                    </a:p>
                  </a:txBody>
                  <a:tcPr marL="27804" marR="2780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endParaRPr lang="zh-CN" altLang="en-US"/>
                    </a:p>
                  </a:txBody>
                  <a:tcPr marL="27804" marR="2780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0" dirty="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30121" marR="301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27804" marR="2780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endParaRPr lang="zh-CN" altLang="en-US"/>
                    </a:p>
                  </a:txBody>
                  <a:tcPr marL="27804" marR="27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167338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kern="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27804" marR="27804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b="1" kern="0" dirty="0">
                          <a:latin typeface="宋体"/>
                          <a:ea typeface="宋体"/>
                          <a:cs typeface="宋体"/>
                        </a:rPr>
                        <a:t>  </a:t>
                      </a:r>
                      <a:r>
                        <a:rPr lang="zh-CN" sz="1000" b="1" kern="0" dirty="0">
                          <a:latin typeface="Times New Roman"/>
                          <a:ea typeface="宋体"/>
                          <a:cs typeface="宋体"/>
                        </a:rPr>
                        <a:t>编制人：</a:t>
                      </a:r>
                      <a:endParaRPr lang="zh-CN" sz="1000" b="1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27804" marR="27804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7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000" b="1" kern="0" dirty="0">
                          <a:latin typeface="Times New Roman"/>
                          <a:ea typeface="宋体"/>
                          <a:cs typeface="宋体"/>
                        </a:rPr>
                        <a:t>审核人：</a:t>
                      </a:r>
                      <a:endParaRPr lang="zh-CN" sz="1000" b="1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27804" marR="27804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en-US" sz="1000" kern="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30121" marR="30121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endParaRPr lang="zh-CN" altLang="en-US"/>
                    </a:p>
                  </a:txBody>
                  <a:tcPr marL="27804" marR="27804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500" kern="100" dirty="0">
                          <a:latin typeface="Times New Roman"/>
                          <a:ea typeface="宋体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4"/>
          <p:cNvGrpSpPr>
            <a:grpSpLocks/>
          </p:cNvGrpSpPr>
          <p:nvPr/>
        </p:nvGrpSpPr>
        <p:grpSpPr bwMode="auto">
          <a:xfrm>
            <a:off x="633046" y="422275"/>
            <a:ext cx="4868008" cy="642938"/>
            <a:chOff x="632383" y="422260"/>
            <a:chExt cx="4868311" cy="642941"/>
          </a:xfrm>
        </p:grpSpPr>
        <p:pic>
          <p:nvPicPr>
            <p:cNvPr id="74765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632383" y="422260"/>
              <a:ext cx="969760" cy="642941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</p:spPr>
        </p:pic>
        <p:sp>
          <p:nvSpPr>
            <p:cNvPr id="74766" name="TextBox 6"/>
            <p:cNvSpPr txBox="1">
              <a:spLocks noChangeArrowheads="1"/>
            </p:cNvSpPr>
            <p:nvPr/>
          </p:nvSpPr>
          <p:spPr bwMode="auto">
            <a:xfrm>
              <a:off x="1503067" y="430185"/>
              <a:ext cx="3926189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2400">
                  <a:solidFill>
                    <a:srgbClr val="1D8AC8"/>
                  </a:solidFill>
                  <a:latin typeface="华文新魏" pitchFamily="2" charset="-122"/>
                  <a:ea typeface="华文新魏" pitchFamily="2" charset="-122"/>
                </a:rPr>
                <a:t>中国建设工程造价管理协会</a:t>
              </a:r>
            </a:p>
          </p:txBody>
        </p:sp>
        <p:sp>
          <p:nvSpPr>
            <p:cNvPr id="8" name="矩形 7"/>
            <p:cNvSpPr/>
            <p:nvPr/>
          </p:nvSpPr>
          <p:spPr>
            <a:xfrm>
              <a:off x="1502876" y="1008051"/>
              <a:ext cx="3997818" cy="46037"/>
            </a:xfrm>
            <a:prstGeom prst="rect">
              <a:avLst/>
            </a:prstGeom>
            <a:solidFill>
              <a:srgbClr val="1D8AC8"/>
            </a:solidFill>
            <a:ln>
              <a:solidFill>
                <a:srgbClr val="1D8AC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rgbClr val="FF0000"/>
                </a:solidFill>
              </a:endParaRPr>
            </a:p>
          </p:txBody>
        </p:sp>
      </p:grpSp>
      <p:sp>
        <p:nvSpPr>
          <p:cNvPr id="9" name="同侧圆角矩形 4"/>
          <p:cNvSpPr/>
          <p:nvPr/>
        </p:nvSpPr>
        <p:spPr bwMode="auto">
          <a:xfrm>
            <a:off x="6879997" y="428605"/>
            <a:ext cx="1450741" cy="714359"/>
          </a:xfrm>
          <a:prstGeom prst="rect">
            <a:avLst/>
          </a:prstGeom>
          <a:ln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lIns="247650" tIns="123825" rIns="247650" bIns="123825" spcCol="1270" anchor="ctr"/>
          <a:lstStyle/>
          <a:p>
            <a:pPr>
              <a:defRPr/>
            </a:pPr>
            <a:r>
              <a:rPr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  附  录</a:t>
            </a:r>
            <a:endParaRPr lang="zh-CN" altLang="zh-CN" sz="2400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Rectangle 1"/>
          <p:cNvSpPr>
            <a:spLocks noChangeArrowheads="1"/>
          </p:cNvSpPr>
          <p:nvPr/>
        </p:nvSpPr>
        <p:spPr bwMode="auto">
          <a:xfrm>
            <a:off x="2725602" y="1071546"/>
            <a:ext cx="4615994" cy="6103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165048" rIns="91440" bIns="165048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kumimoji="0" lang="x-none" altLang="zh-CN" dirty="0" smtClean="0" bmk="_Toc385509759">
                <a:solidFill>
                  <a:schemeClr val="tx1"/>
                </a:solidFill>
                <a:latin typeface="Cambria" pitchFamily="18" charset="0"/>
                <a:cs typeface="宋体" pitchFamily="2" charset="-122"/>
              </a:rPr>
              <a:t>附录G </a:t>
            </a:r>
            <a:r>
              <a:rPr kumimoji="0" lang="en-US" altLang="zh-CN" dirty="0" smtClean="0" bmk="_Toc385509759">
                <a:solidFill>
                  <a:schemeClr val="tx1"/>
                </a:solidFill>
                <a:latin typeface="Cambria" pitchFamily="18" charset="0"/>
                <a:cs typeface="宋体" pitchFamily="2" charset="-122"/>
              </a:rPr>
              <a:t> </a:t>
            </a:r>
            <a:r>
              <a:rPr kumimoji="0" lang="x-none" altLang="zh-CN" dirty="0" smtClean="0" bmk="_Toc385509759">
                <a:solidFill>
                  <a:schemeClr val="tx1"/>
                </a:solidFill>
                <a:latin typeface="Cambria" pitchFamily="18" charset="0"/>
                <a:cs typeface="宋体" pitchFamily="2" charset="-122"/>
              </a:rPr>
              <a:t> 竣工结算审核成果文件的格式</a:t>
            </a:r>
            <a:endParaRPr kumimoji="0" lang="zh-CN" altLang="en-US" dirty="0" smtClean="0" bmk="_Toc385509759">
              <a:solidFill>
                <a:schemeClr val="tx1"/>
              </a:solidFill>
              <a:latin typeface="Cambria" pitchFamily="18" charset="0"/>
              <a:cs typeface="宋体" pitchFamily="2" charset="-122"/>
            </a:endParaRPr>
          </a:p>
        </p:txBody>
      </p:sp>
      <p:sp>
        <p:nvSpPr>
          <p:cNvPr id="567297" name="Rectangle 1"/>
          <p:cNvSpPr>
            <a:spLocks noChangeArrowheads="1"/>
          </p:cNvSpPr>
          <p:nvPr/>
        </p:nvSpPr>
        <p:spPr bwMode="auto">
          <a:xfrm>
            <a:off x="747320" y="1500174"/>
            <a:ext cx="791313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kumimoji="0" lang="en-US" altLang="zh-CN" b="0" dirty="0" smtClean="0">
                <a:solidFill>
                  <a:schemeClr val="tx1"/>
                </a:solidFill>
                <a:latin typeface="+mn-ea"/>
                <a:ea typeface="+mn-ea"/>
                <a:cs typeface="Times New Roman" pitchFamily="18" charset="0"/>
              </a:rPr>
              <a:t>G.0.10 </a:t>
            </a:r>
            <a:r>
              <a:rPr kumimoji="0" lang="zh-CN" altLang="en-US" b="0" dirty="0" smtClean="0">
                <a:solidFill>
                  <a:schemeClr val="tx1"/>
                </a:solidFill>
                <a:latin typeface="+mn-ea"/>
                <a:ea typeface="+mn-ea"/>
                <a:cs typeface="Times New Roman" pitchFamily="18" charset="0"/>
              </a:rPr>
              <a:t>其他项目清单与计价审核汇总对比表可按表</a:t>
            </a:r>
            <a:r>
              <a:rPr kumimoji="0" lang="en-US" altLang="zh-CN" b="0" dirty="0" smtClean="0">
                <a:solidFill>
                  <a:schemeClr val="tx1"/>
                </a:solidFill>
                <a:latin typeface="+mn-ea"/>
                <a:ea typeface="+mn-ea"/>
                <a:cs typeface="Times New Roman" pitchFamily="18" charset="0"/>
              </a:rPr>
              <a:t>G.0.10</a:t>
            </a:r>
            <a:r>
              <a:rPr kumimoji="0" lang="zh-CN" altLang="en-US" b="0" dirty="0" smtClean="0">
                <a:solidFill>
                  <a:schemeClr val="tx1"/>
                </a:solidFill>
                <a:latin typeface="+mn-ea"/>
                <a:ea typeface="+mn-ea"/>
                <a:cs typeface="Times New Roman" pitchFamily="18" charset="0"/>
              </a:rPr>
              <a:t>编制。</a:t>
            </a:r>
          </a:p>
        </p:txBody>
      </p:sp>
      <p:sp>
        <p:nvSpPr>
          <p:cNvPr id="13" name="Rectangle 1"/>
          <p:cNvSpPr>
            <a:spLocks noChangeArrowheads="1"/>
          </p:cNvSpPr>
          <p:nvPr/>
        </p:nvSpPr>
        <p:spPr bwMode="auto">
          <a:xfrm>
            <a:off x="2857488" y="1928803"/>
            <a:ext cx="4945708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kumimoji="0" lang="zh-CN" altLang="en-US" sz="1400" dirty="0" smtClean="0">
                <a:solidFill>
                  <a:schemeClr val="tx1"/>
                </a:solidFill>
                <a:latin typeface="+mn-ea"/>
                <a:ea typeface="+mn-ea"/>
                <a:cs typeface="宋体" pitchFamily="2" charset="-122"/>
              </a:rPr>
              <a:t>表</a:t>
            </a:r>
            <a:r>
              <a:rPr kumimoji="0" lang="en-US" altLang="zh-CN" sz="1400" dirty="0" smtClean="0">
                <a:solidFill>
                  <a:schemeClr val="tx1"/>
                </a:solidFill>
                <a:latin typeface="+mn-ea"/>
                <a:ea typeface="+mn-ea"/>
                <a:cs typeface="宋体" pitchFamily="2" charset="-122"/>
              </a:rPr>
              <a:t>G.0.10 </a:t>
            </a:r>
            <a:r>
              <a:rPr kumimoji="0" lang="zh-CN" altLang="en-US" sz="1400" dirty="0" smtClean="0">
                <a:solidFill>
                  <a:schemeClr val="tx1"/>
                </a:solidFill>
                <a:latin typeface="+mn-ea"/>
                <a:ea typeface="+mn-ea"/>
                <a:cs typeface="宋体" pitchFamily="2" charset="-122"/>
              </a:rPr>
              <a:t>其他项目清单与计价审核汇总对比表</a:t>
            </a:r>
          </a:p>
        </p:txBody>
      </p:sp>
      <p:graphicFrame>
        <p:nvGraphicFramePr>
          <p:cNvPr id="11" name="表格 10"/>
          <p:cNvGraphicFramePr>
            <a:graphicFrameLocks noGrp="1"/>
          </p:cNvGraphicFramePr>
          <p:nvPr/>
        </p:nvGraphicFramePr>
        <p:xfrm>
          <a:off x="1538633" y="2357430"/>
          <a:ext cx="6726162" cy="4143404"/>
        </p:xfrm>
        <a:graphic>
          <a:graphicData uri="http://schemas.openxmlformats.org/drawingml/2006/table">
            <a:tbl>
              <a:tblPr/>
              <a:tblGrid>
                <a:gridCol w="542109"/>
                <a:gridCol w="1386894"/>
                <a:gridCol w="620413"/>
                <a:gridCol w="1174569"/>
                <a:gridCol w="1230286"/>
                <a:gridCol w="973787"/>
                <a:gridCol w="798104"/>
              </a:tblGrid>
              <a:tr h="52614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00" b="1" kern="0" dirty="0">
                          <a:latin typeface="Times New Roman"/>
                          <a:ea typeface="宋体"/>
                          <a:cs typeface="宋体"/>
                        </a:rPr>
                        <a:t>序号</a:t>
                      </a:r>
                      <a:endParaRPr lang="zh-CN" sz="1000" b="1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9132" marR="4913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00" b="1" kern="0" dirty="0">
                          <a:latin typeface="Times New Roman"/>
                          <a:ea typeface="宋体"/>
                          <a:cs typeface="宋体"/>
                        </a:rPr>
                        <a:t>项目名称</a:t>
                      </a:r>
                      <a:endParaRPr lang="zh-CN" sz="1000" b="1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9132" marR="4913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00" b="1" kern="0" dirty="0">
                          <a:latin typeface="Times New Roman"/>
                          <a:ea typeface="宋体"/>
                          <a:cs typeface="宋体"/>
                        </a:rPr>
                        <a:t>计量单位</a:t>
                      </a:r>
                      <a:endParaRPr lang="zh-CN" sz="1000" b="1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9132" marR="4913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00" b="1" kern="0" dirty="0">
                          <a:latin typeface="Times New Roman"/>
                          <a:ea typeface="宋体"/>
                          <a:cs typeface="宋体"/>
                        </a:rPr>
                        <a:t>报审结算金额（元）</a:t>
                      </a:r>
                      <a:endParaRPr lang="zh-CN" sz="1000" b="1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9132" marR="4913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00" b="1" kern="0" dirty="0">
                          <a:latin typeface="Times New Roman"/>
                          <a:ea typeface="宋体"/>
                          <a:cs typeface="宋体"/>
                        </a:rPr>
                        <a:t>审定结算金额（元）</a:t>
                      </a:r>
                      <a:endParaRPr lang="zh-CN" sz="1000" b="1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9132" marR="4913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00" b="1" kern="0" dirty="0">
                          <a:latin typeface="Times New Roman"/>
                          <a:ea typeface="宋体"/>
                          <a:cs typeface="宋体"/>
                        </a:rPr>
                        <a:t>调整金额（元）</a:t>
                      </a:r>
                      <a:endParaRPr lang="zh-CN" sz="1000" b="1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9132" marR="4913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00" b="1" kern="0" dirty="0">
                          <a:latin typeface="Times New Roman"/>
                          <a:ea typeface="宋体"/>
                          <a:cs typeface="宋体"/>
                        </a:rPr>
                        <a:t>备注</a:t>
                      </a:r>
                      <a:endParaRPr lang="zh-CN" sz="1000" b="1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9132" marR="4913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367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kern="0">
                          <a:latin typeface="宋体"/>
                          <a:ea typeface="宋体"/>
                          <a:cs typeface="宋体"/>
                        </a:rPr>
                        <a:t>1</a:t>
                      </a: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9132" marR="4913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900" kern="0">
                          <a:latin typeface="Times New Roman"/>
                          <a:ea typeface="宋体"/>
                          <a:cs typeface="宋体"/>
                        </a:rPr>
                        <a:t>专业工程结算价</a:t>
                      </a: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9132" marR="4913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9132" marR="491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9132" marR="491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9132" marR="491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9132" marR="491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9132" marR="491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367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kern="0">
                          <a:latin typeface="宋体"/>
                          <a:ea typeface="宋体"/>
                          <a:cs typeface="宋体"/>
                        </a:rPr>
                        <a:t>2</a:t>
                      </a: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9132" marR="4913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900" kern="0">
                          <a:latin typeface="Times New Roman"/>
                          <a:ea typeface="宋体"/>
                          <a:cs typeface="宋体"/>
                        </a:rPr>
                        <a:t>计日工</a:t>
                      </a: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9132" marR="4913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9132" marR="491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9132" marR="491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9132" marR="491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9132" marR="491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9132" marR="491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367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kern="0">
                          <a:latin typeface="宋体"/>
                          <a:ea typeface="宋体"/>
                          <a:cs typeface="宋体"/>
                        </a:rPr>
                        <a:t>3</a:t>
                      </a: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9132" marR="4913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900" kern="0">
                          <a:latin typeface="Times New Roman"/>
                          <a:ea typeface="宋体"/>
                          <a:cs typeface="宋体"/>
                        </a:rPr>
                        <a:t>总承包服务费</a:t>
                      </a: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9132" marR="4913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9132" marR="491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9132" marR="491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9132" marR="491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9132" marR="491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9132" marR="491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367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kern="0">
                          <a:latin typeface="宋体"/>
                          <a:ea typeface="宋体"/>
                          <a:cs typeface="宋体"/>
                        </a:rPr>
                        <a:t>4</a:t>
                      </a: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9132" marR="4913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900" kern="0">
                          <a:latin typeface="Times New Roman"/>
                          <a:ea typeface="宋体"/>
                          <a:cs typeface="宋体"/>
                        </a:rPr>
                        <a:t>索赔与现场签证</a:t>
                      </a: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9132" marR="4913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9132" marR="491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9132" marR="491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9132" marR="491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9132" marR="491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9132" marR="491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3678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9132" marR="491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9132" marR="491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9132" marR="491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9132" marR="491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9132" marR="491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9132" marR="491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9132" marR="491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3678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9132" marR="491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9132" marR="491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9132" marR="491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9132" marR="491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9132" marR="491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9132" marR="491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9132" marR="491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3678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9132" marR="491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9132" marR="491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9132" marR="491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9132" marR="491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9132" marR="491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9132" marR="491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9132" marR="491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3678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9132" marR="491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9132" marR="491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9132" marR="491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9132" marR="491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9132" marR="491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9132" marR="491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9132" marR="491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3678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9132" marR="491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9132" marR="491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9132" marR="491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9132" marR="491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9132" marR="491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9132" marR="491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9132" marR="491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3678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9132" marR="491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9132" marR="491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9132" marR="491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9132" marR="491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9132" marR="491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9132" marR="491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9132" marR="491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3678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9132" marR="491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9132" marR="491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9132" marR="491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9132" marR="491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9132" marR="491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9132" marR="491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9132" marR="491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3678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9132" marR="491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9132" marR="491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9132" marR="491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9132" marR="491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9132" marR="491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9132" marR="491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9132" marR="491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3678"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900" kern="0">
                          <a:latin typeface="Times New Roman"/>
                          <a:ea typeface="宋体"/>
                          <a:cs typeface="宋体"/>
                        </a:rPr>
                        <a:t>合计</a:t>
                      </a: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9132" marR="4913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9132" marR="491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9132" marR="491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9132" marR="491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900" kern="0">
                          <a:latin typeface="Times New Roman"/>
                          <a:ea typeface="宋体"/>
                          <a:cs typeface="宋体"/>
                        </a:rPr>
                        <a:t>—</a:t>
                      </a: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9132" marR="4913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9445">
                <a:tc gridSpan="3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b="1" kern="0" dirty="0">
                          <a:latin typeface="宋体"/>
                          <a:ea typeface="宋体"/>
                          <a:cs typeface="宋体"/>
                        </a:rPr>
                        <a:t>    </a:t>
                      </a:r>
                      <a:r>
                        <a:rPr lang="zh-CN" sz="1000" b="1" kern="0" dirty="0">
                          <a:latin typeface="Times New Roman"/>
                          <a:ea typeface="宋体"/>
                          <a:cs typeface="宋体"/>
                        </a:rPr>
                        <a:t>编制人：</a:t>
                      </a:r>
                      <a:endParaRPr lang="zh-CN" sz="1000" b="1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9132" marR="49132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000" b="1" kern="0" dirty="0">
                          <a:latin typeface="Times New Roman"/>
                          <a:ea typeface="宋体"/>
                          <a:cs typeface="宋体"/>
                        </a:rPr>
                        <a:t>审核人：</a:t>
                      </a:r>
                      <a:endParaRPr lang="zh-CN" sz="1000" b="1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9132" marR="49132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en-US" sz="900" kern="0" dirty="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49132" marR="49132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4"/>
          <p:cNvGrpSpPr>
            <a:grpSpLocks/>
          </p:cNvGrpSpPr>
          <p:nvPr/>
        </p:nvGrpSpPr>
        <p:grpSpPr bwMode="auto">
          <a:xfrm>
            <a:off x="633046" y="422275"/>
            <a:ext cx="4868008" cy="642938"/>
            <a:chOff x="632383" y="422260"/>
            <a:chExt cx="4868311" cy="642941"/>
          </a:xfrm>
        </p:grpSpPr>
        <p:pic>
          <p:nvPicPr>
            <p:cNvPr id="74765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632383" y="422260"/>
              <a:ext cx="969760" cy="642941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</p:spPr>
        </p:pic>
        <p:sp>
          <p:nvSpPr>
            <p:cNvPr id="74766" name="TextBox 6"/>
            <p:cNvSpPr txBox="1">
              <a:spLocks noChangeArrowheads="1"/>
            </p:cNvSpPr>
            <p:nvPr/>
          </p:nvSpPr>
          <p:spPr bwMode="auto">
            <a:xfrm>
              <a:off x="1503067" y="430185"/>
              <a:ext cx="3926189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2400">
                  <a:solidFill>
                    <a:srgbClr val="1D8AC8"/>
                  </a:solidFill>
                  <a:latin typeface="华文新魏" pitchFamily="2" charset="-122"/>
                  <a:ea typeface="华文新魏" pitchFamily="2" charset="-122"/>
                </a:rPr>
                <a:t>中国建设工程造价管理协会</a:t>
              </a:r>
            </a:p>
          </p:txBody>
        </p:sp>
        <p:sp>
          <p:nvSpPr>
            <p:cNvPr id="8" name="矩形 7"/>
            <p:cNvSpPr/>
            <p:nvPr/>
          </p:nvSpPr>
          <p:spPr>
            <a:xfrm>
              <a:off x="1502876" y="1008051"/>
              <a:ext cx="3997818" cy="46037"/>
            </a:xfrm>
            <a:prstGeom prst="rect">
              <a:avLst/>
            </a:prstGeom>
            <a:solidFill>
              <a:srgbClr val="1D8AC8"/>
            </a:solidFill>
            <a:ln>
              <a:solidFill>
                <a:srgbClr val="1D8AC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rgbClr val="FF0000"/>
                </a:solidFill>
              </a:endParaRPr>
            </a:p>
          </p:txBody>
        </p:sp>
      </p:grpSp>
      <p:sp>
        <p:nvSpPr>
          <p:cNvPr id="9" name="同侧圆角矩形 4"/>
          <p:cNvSpPr/>
          <p:nvPr/>
        </p:nvSpPr>
        <p:spPr bwMode="auto">
          <a:xfrm>
            <a:off x="6879997" y="428605"/>
            <a:ext cx="1450741" cy="714359"/>
          </a:xfrm>
          <a:prstGeom prst="rect">
            <a:avLst/>
          </a:prstGeom>
          <a:ln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lIns="247650" tIns="123825" rIns="247650" bIns="123825" spcCol="1270" anchor="ctr"/>
          <a:lstStyle/>
          <a:p>
            <a:pPr>
              <a:defRPr/>
            </a:pPr>
            <a:r>
              <a:rPr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  附  录</a:t>
            </a:r>
            <a:endParaRPr lang="zh-CN" altLang="zh-CN" sz="2400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Rectangle 1"/>
          <p:cNvSpPr>
            <a:spLocks noChangeArrowheads="1"/>
          </p:cNvSpPr>
          <p:nvPr/>
        </p:nvSpPr>
        <p:spPr bwMode="auto">
          <a:xfrm>
            <a:off x="2725602" y="1071546"/>
            <a:ext cx="4615994" cy="6103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165048" rIns="91440" bIns="165048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kumimoji="0" lang="x-none" altLang="zh-CN" dirty="0" smtClean="0" bmk="_Toc385509759">
                <a:solidFill>
                  <a:schemeClr val="tx1"/>
                </a:solidFill>
                <a:latin typeface="Cambria" pitchFamily="18" charset="0"/>
                <a:cs typeface="宋体" pitchFamily="2" charset="-122"/>
              </a:rPr>
              <a:t>附录H  工程竣工决算成果文件的格式</a:t>
            </a:r>
            <a:endParaRPr kumimoji="0" lang="zh-CN" altLang="en-US" dirty="0" smtClean="0" bmk="_Toc385509759">
              <a:solidFill>
                <a:schemeClr val="tx1"/>
              </a:solidFill>
              <a:latin typeface="Cambria" pitchFamily="18" charset="0"/>
              <a:cs typeface="宋体" pitchFamily="2" charset="-122"/>
            </a:endParaRPr>
          </a:p>
        </p:txBody>
      </p:sp>
      <p:sp>
        <p:nvSpPr>
          <p:cNvPr id="567297" name="Rectangle 1"/>
          <p:cNvSpPr>
            <a:spLocks noChangeArrowheads="1"/>
          </p:cNvSpPr>
          <p:nvPr/>
        </p:nvSpPr>
        <p:spPr bwMode="auto">
          <a:xfrm>
            <a:off x="747320" y="1500174"/>
            <a:ext cx="791313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kumimoji="0" lang="en-US" altLang="zh-CN" b="0" dirty="0" smtClean="0">
                <a:solidFill>
                  <a:schemeClr val="tx1"/>
                </a:solidFill>
                <a:latin typeface="+mn-ea"/>
                <a:cs typeface="Times New Roman" pitchFamily="18" charset="0"/>
              </a:rPr>
              <a:t>H.0.1</a:t>
            </a:r>
            <a:r>
              <a:rPr kumimoji="0" lang="en-US" altLang="zh-CN" b="0" dirty="0" smtClean="0">
                <a:solidFill>
                  <a:schemeClr val="tx1"/>
                </a:solidFill>
                <a:latin typeface="+mn-ea"/>
                <a:ea typeface="+mn-ea"/>
                <a:cs typeface="Times New Roman" pitchFamily="18" charset="0"/>
              </a:rPr>
              <a:t>  </a:t>
            </a:r>
            <a:r>
              <a:rPr kumimoji="0" lang="zh-CN" altLang="en-US" b="0" dirty="0" smtClean="0">
                <a:solidFill>
                  <a:schemeClr val="tx1"/>
                </a:solidFill>
                <a:latin typeface="+mn-ea"/>
                <a:ea typeface="+mn-ea"/>
                <a:cs typeface="Times New Roman" pitchFamily="18" charset="0"/>
              </a:rPr>
              <a:t>基本建设项目竣工财务决算报表封面可按表</a:t>
            </a:r>
            <a:r>
              <a:rPr kumimoji="0" lang="en-US" altLang="zh-CN" b="0" dirty="0" smtClean="0">
                <a:solidFill>
                  <a:schemeClr val="tx1"/>
                </a:solidFill>
                <a:latin typeface="+mn-ea"/>
                <a:ea typeface="+mn-ea"/>
                <a:cs typeface="Times New Roman" pitchFamily="18" charset="0"/>
              </a:rPr>
              <a:t>H.0.1</a:t>
            </a:r>
            <a:r>
              <a:rPr kumimoji="0" lang="zh-CN" altLang="en-US" b="0" dirty="0" smtClean="0">
                <a:solidFill>
                  <a:schemeClr val="tx1"/>
                </a:solidFill>
                <a:latin typeface="+mn-ea"/>
                <a:ea typeface="+mn-ea"/>
                <a:cs typeface="Times New Roman" pitchFamily="18" charset="0"/>
              </a:rPr>
              <a:t>编制。</a:t>
            </a:r>
          </a:p>
        </p:txBody>
      </p:sp>
      <p:sp>
        <p:nvSpPr>
          <p:cNvPr id="13" name="Rectangle 1"/>
          <p:cNvSpPr>
            <a:spLocks noChangeArrowheads="1"/>
          </p:cNvSpPr>
          <p:nvPr/>
        </p:nvSpPr>
        <p:spPr bwMode="auto">
          <a:xfrm>
            <a:off x="2857488" y="1928803"/>
            <a:ext cx="4945708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kumimoji="0" lang="zh-CN" altLang="en-US" sz="1400" dirty="0" smtClean="0">
                <a:solidFill>
                  <a:schemeClr val="tx1"/>
                </a:solidFill>
                <a:latin typeface="+mn-ea"/>
                <a:ea typeface="+mn-ea"/>
                <a:cs typeface="宋体" pitchFamily="2" charset="-122"/>
              </a:rPr>
              <a:t>表</a:t>
            </a:r>
            <a:r>
              <a:rPr kumimoji="0" lang="en-US" altLang="zh-CN" sz="1400" dirty="0" smtClean="0">
                <a:solidFill>
                  <a:schemeClr val="tx1"/>
                </a:solidFill>
                <a:latin typeface="+mn-ea"/>
                <a:ea typeface="+mn-ea"/>
                <a:cs typeface="宋体" pitchFamily="2" charset="-122"/>
              </a:rPr>
              <a:t>H.0.1</a:t>
            </a:r>
            <a:r>
              <a:rPr kumimoji="0" lang="en-US" altLang="en-US" sz="1400" dirty="0" smtClean="0">
                <a:solidFill>
                  <a:schemeClr val="tx1"/>
                </a:solidFill>
                <a:latin typeface="+mn-ea"/>
                <a:ea typeface="+mn-ea"/>
                <a:cs typeface="宋体" pitchFamily="2" charset="-122"/>
              </a:rPr>
              <a:t>  </a:t>
            </a:r>
            <a:r>
              <a:rPr kumimoji="0" lang="zh-CN" altLang="en-US" sz="1400" dirty="0" smtClean="0">
                <a:solidFill>
                  <a:schemeClr val="tx1"/>
                </a:solidFill>
                <a:latin typeface="+mn-ea"/>
                <a:ea typeface="+mn-ea"/>
                <a:cs typeface="宋体" pitchFamily="2" charset="-122"/>
              </a:rPr>
              <a:t>基本建设项目竣工财务决算报表封面</a:t>
            </a:r>
          </a:p>
        </p:txBody>
      </p:sp>
      <p:graphicFrame>
        <p:nvGraphicFramePr>
          <p:cNvPr id="12" name="表格 11"/>
          <p:cNvGraphicFramePr>
            <a:graphicFrameLocks noGrp="1"/>
          </p:cNvGraphicFramePr>
          <p:nvPr/>
        </p:nvGraphicFramePr>
        <p:xfrm>
          <a:off x="1934289" y="2428868"/>
          <a:ext cx="6132678" cy="3857652"/>
        </p:xfrm>
        <a:graphic>
          <a:graphicData uri="http://schemas.openxmlformats.org/drawingml/2006/table">
            <a:tbl>
              <a:tblPr/>
              <a:tblGrid>
                <a:gridCol w="6132678"/>
              </a:tblGrid>
              <a:tr h="3857652">
                <a:tc>
                  <a:txBody>
                    <a:bodyPr/>
                    <a:lstStyle/>
                    <a:p>
                      <a:pPr indent="1828800" algn="l">
                        <a:spcAft>
                          <a:spcPts val="0"/>
                        </a:spcAft>
                      </a:pPr>
                      <a:endParaRPr lang="en-US" altLang="zh-CN" sz="900" kern="100" dirty="0" smtClean="0">
                        <a:latin typeface="Times New Roman"/>
                        <a:ea typeface="宋体"/>
                        <a:cs typeface="Times New Roman"/>
                      </a:endParaRPr>
                    </a:p>
                    <a:p>
                      <a:pPr indent="1828800" algn="l">
                        <a:spcAft>
                          <a:spcPts val="0"/>
                        </a:spcAft>
                      </a:pPr>
                      <a:endParaRPr lang="en-US" altLang="zh-CN" sz="900" kern="100" dirty="0" smtClean="0">
                        <a:latin typeface="Times New Roman"/>
                        <a:ea typeface="宋体"/>
                        <a:cs typeface="Times New Roman"/>
                      </a:endParaRPr>
                    </a:p>
                    <a:p>
                      <a:pPr indent="1828800" algn="l">
                        <a:spcAft>
                          <a:spcPts val="0"/>
                        </a:spcAft>
                      </a:pPr>
                      <a:r>
                        <a:rPr lang="zh-CN" sz="1400" kern="0" dirty="0" smtClean="0">
                          <a:latin typeface="Times New Roman"/>
                          <a:ea typeface="宋体"/>
                          <a:cs typeface="宋体"/>
                        </a:rPr>
                        <a:t>建设单位</a:t>
                      </a:r>
                      <a:r>
                        <a:rPr lang="zh-CN" sz="1400" kern="0" dirty="0">
                          <a:latin typeface="Times New Roman"/>
                          <a:ea typeface="宋体"/>
                          <a:cs typeface="宋体"/>
                        </a:rPr>
                        <a:t>：</a:t>
                      </a:r>
                      <a:r>
                        <a:rPr lang="en-US" sz="1400" kern="0" dirty="0">
                          <a:latin typeface="Times New Roman"/>
                          <a:ea typeface="宋体"/>
                          <a:cs typeface="宋体"/>
                        </a:rPr>
                        <a:t>                          </a:t>
                      </a:r>
                      <a:r>
                        <a:rPr lang="en-US" sz="1400" kern="0" dirty="0" smtClean="0">
                          <a:latin typeface="Times New Roman"/>
                          <a:ea typeface="宋体"/>
                          <a:cs typeface="宋体"/>
                        </a:rPr>
                        <a:t>     </a:t>
                      </a:r>
                      <a:r>
                        <a:rPr lang="zh-CN" sz="1400" kern="0" dirty="0">
                          <a:latin typeface="Times New Roman"/>
                          <a:ea typeface="宋体"/>
                          <a:cs typeface="宋体"/>
                        </a:rPr>
                        <a:t>建设项目名称：</a:t>
                      </a:r>
                      <a:endParaRPr lang="zh-CN" sz="14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  <a:p>
                      <a:pPr indent="1828800" algn="l">
                        <a:spcAft>
                          <a:spcPts val="0"/>
                        </a:spcAft>
                      </a:pPr>
                      <a:r>
                        <a:rPr lang="zh-CN" sz="1400" kern="0" dirty="0">
                          <a:latin typeface="Times New Roman"/>
                          <a:ea typeface="宋体"/>
                          <a:cs typeface="宋体"/>
                        </a:rPr>
                        <a:t>主管部门：</a:t>
                      </a:r>
                      <a:r>
                        <a:rPr lang="en-US" sz="1400" kern="0" dirty="0">
                          <a:latin typeface="Times New Roman"/>
                          <a:ea typeface="宋体"/>
                          <a:cs typeface="宋体"/>
                        </a:rPr>
                        <a:t>                             </a:t>
                      </a:r>
                      <a:r>
                        <a:rPr lang="en-US" sz="1400" kern="0" dirty="0" smtClean="0">
                          <a:latin typeface="Times New Roman"/>
                          <a:ea typeface="宋体"/>
                          <a:cs typeface="宋体"/>
                        </a:rPr>
                        <a:t>    </a:t>
                      </a:r>
                      <a:r>
                        <a:rPr lang="zh-CN" sz="1400" kern="0" dirty="0" smtClean="0">
                          <a:latin typeface="Times New Roman"/>
                          <a:ea typeface="宋体"/>
                          <a:cs typeface="宋体"/>
                        </a:rPr>
                        <a:t>建设</a:t>
                      </a:r>
                      <a:r>
                        <a:rPr lang="zh-CN" sz="1400" kern="0" dirty="0">
                          <a:latin typeface="Times New Roman"/>
                          <a:ea typeface="宋体"/>
                          <a:cs typeface="宋体"/>
                        </a:rPr>
                        <a:t>性质</a:t>
                      </a:r>
                      <a:r>
                        <a:rPr lang="zh-CN" sz="1400" kern="0" dirty="0" smtClean="0">
                          <a:latin typeface="Times New Roman"/>
                          <a:ea typeface="宋体"/>
                          <a:cs typeface="宋体"/>
                        </a:rPr>
                        <a:t>：</a:t>
                      </a:r>
                      <a:endParaRPr lang="en-US" altLang="zh-CN" sz="1400" kern="0" dirty="0" smtClean="0">
                        <a:latin typeface="Times New Roman"/>
                        <a:ea typeface="宋体"/>
                        <a:cs typeface="宋体"/>
                      </a:endParaRPr>
                    </a:p>
                    <a:p>
                      <a:pPr indent="1828800" algn="just">
                        <a:spcAft>
                          <a:spcPts val="0"/>
                        </a:spcAft>
                      </a:pPr>
                      <a:endParaRPr lang="en-US" altLang="zh-CN" sz="1100" kern="0" dirty="0" smtClean="0">
                        <a:latin typeface="Times New Roman"/>
                        <a:ea typeface="宋体"/>
                        <a:cs typeface="Times New Roman"/>
                      </a:endParaRPr>
                    </a:p>
                    <a:p>
                      <a:pPr indent="1828800" algn="just">
                        <a:spcAft>
                          <a:spcPts val="0"/>
                        </a:spcAft>
                      </a:pPr>
                      <a:endParaRPr lang="en-US" altLang="zh-CN" sz="1100" kern="0" dirty="0" smtClean="0">
                        <a:latin typeface="Times New Roman"/>
                        <a:ea typeface="宋体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en-US" altLang="zh-CN" sz="1100" b="1" kern="0" dirty="0" smtClean="0">
                        <a:latin typeface="Times New Roman"/>
                        <a:ea typeface="宋体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en-US" altLang="zh-CN" sz="1100" b="1" kern="0" dirty="0" smtClean="0">
                        <a:latin typeface="Times New Roman"/>
                        <a:ea typeface="宋体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en-US" altLang="zh-CN" sz="1100" b="1" kern="0" dirty="0" smtClean="0">
                        <a:latin typeface="Times New Roman"/>
                        <a:ea typeface="宋体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600" b="1" kern="0" dirty="0" smtClean="0">
                          <a:latin typeface="Times New Roman"/>
                          <a:ea typeface="宋体"/>
                          <a:cs typeface="宋体"/>
                        </a:rPr>
                        <a:t> </a:t>
                      </a:r>
                      <a:r>
                        <a:rPr lang="zh-CN" sz="1600" b="1" kern="0" dirty="0" smtClean="0">
                          <a:latin typeface="Times New Roman"/>
                          <a:ea typeface="宋体"/>
                          <a:cs typeface="宋体"/>
                        </a:rPr>
                        <a:t>基本建设</a:t>
                      </a:r>
                      <a:r>
                        <a:rPr lang="zh-CN" sz="1600" b="1" kern="0" dirty="0">
                          <a:latin typeface="Times New Roman"/>
                          <a:ea typeface="宋体"/>
                          <a:cs typeface="宋体"/>
                        </a:rPr>
                        <a:t>项目竣工财务决算</a:t>
                      </a:r>
                      <a:r>
                        <a:rPr lang="zh-CN" sz="1600" b="1" kern="0" dirty="0" smtClean="0">
                          <a:latin typeface="Times New Roman"/>
                          <a:ea typeface="宋体"/>
                          <a:cs typeface="宋体"/>
                        </a:rPr>
                        <a:t>报表</a:t>
                      </a:r>
                      <a:endParaRPr lang="en-US" altLang="zh-CN" sz="1600" b="1" kern="0" dirty="0" smtClean="0">
                        <a:latin typeface="Times New Roman"/>
                        <a:ea typeface="宋体"/>
                        <a:cs typeface="宋体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en-US" altLang="zh-CN" sz="1400" b="1" kern="0" dirty="0" smtClean="0">
                        <a:latin typeface="Times New Roman"/>
                        <a:ea typeface="宋体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en-US" altLang="zh-CN" sz="1400" b="1" kern="0" dirty="0" smtClean="0">
                        <a:latin typeface="Times New Roman"/>
                        <a:ea typeface="宋体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en-US" altLang="zh-CN" sz="1400" b="1" kern="0" dirty="0" smtClean="0">
                        <a:latin typeface="Times New Roman"/>
                        <a:ea typeface="宋体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en-US" altLang="zh-CN" sz="1400" b="1" kern="0" dirty="0" smtClean="0">
                        <a:latin typeface="Times New Roman"/>
                        <a:ea typeface="宋体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zh-CN" sz="9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 dirty="0">
                          <a:latin typeface="宋体"/>
                          <a:ea typeface="宋体"/>
                          <a:cs typeface="宋体"/>
                        </a:rPr>
                        <a:t>     </a:t>
                      </a:r>
                      <a:r>
                        <a:rPr lang="zh-CN" sz="1400" kern="0" dirty="0">
                          <a:latin typeface="Times New Roman"/>
                          <a:ea typeface="宋体"/>
                          <a:cs typeface="宋体"/>
                        </a:rPr>
                        <a:t>建设单位负责人：</a:t>
                      </a:r>
                      <a:r>
                        <a:rPr lang="en-US" sz="1400" kern="0" dirty="0">
                          <a:latin typeface="Times New Roman"/>
                          <a:ea typeface="宋体"/>
                          <a:cs typeface="宋体"/>
                        </a:rPr>
                        <a:t>                    </a:t>
                      </a:r>
                      <a:r>
                        <a:rPr lang="zh-CN" sz="1400" kern="0" dirty="0">
                          <a:latin typeface="Times New Roman"/>
                          <a:ea typeface="宋体"/>
                          <a:cs typeface="宋体"/>
                        </a:rPr>
                        <a:t>建设单位财务负责人</a:t>
                      </a:r>
                      <a:r>
                        <a:rPr lang="zh-CN" sz="1400" kern="0" dirty="0" smtClean="0">
                          <a:latin typeface="Times New Roman"/>
                          <a:ea typeface="宋体"/>
                          <a:cs typeface="宋体"/>
                        </a:rPr>
                        <a:t>：</a:t>
                      </a:r>
                      <a:endParaRPr lang="en-US" altLang="zh-CN" sz="1400" kern="0" dirty="0" smtClean="0">
                        <a:latin typeface="Times New Roman"/>
                        <a:ea typeface="宋体"/>
                        <a:cs typeface="宋体"/>
                      </a:endParaRPr>
                    </a:p>
                    <a:p>
                      <a:pPr indent="2819400" algn="l">
                        <a:spcAft>
                          <a:spcPts val="0"/>
                        </a:spcAft>
                      </a:pPr>
                      <a:endParaRPr lang="en-US" altLang="zh-CN" sz="1400" kern="100" dirty="0" smtClean="0">
                        <a:latin typeface="Times New Roman"/>
                        <a:ea typeface="宋体"/>
                        <a:cs typeface="Times New Roman"/>
                      </a:endParaRPr>
                    </a:p>
                    <a:p>
                      <a:pPr indent="2819400" algn="l">
                        <a:spcAft>
                          <a:spcPts val="0"/>
                        </a:spcAft>
                      </a:pPr>
                      <a:r>
                        <a:rPr lang="zh-CN" sz="1400" kern="0" dirty="0" smtClean="0">
                          <a:latin typeface="Times New Roman"/>
                          <a:ea typeface="宋体"/>
                          <a:cs typeface="宋体"/>
                        </a:rPr>
                        <a:t>编报</a:t>
                      </a:r>
                      <a:r>
                        <a:rPr lang="zh-CN" sz="1400" kern="0" dirty="0">
                          <a:latin typeface="Times New Roman"/>
                          <a:ea typeface="宋体"/>
                          <a:cs typeface="宋体"/>
                        </a:rPr>
                        <a:t>日期：</a:t>
                      </a:r>
                      <a:r>
                        <a:rPr lang="en-US" sz="1400" kern="0" dirty="0">
                          <a:latin typeface="Times New Roman"/>
                          <a:ea typeface="宋体"/>
                          <a:cs typeface="宋体"/>
                        </a:rPr>
                        <a:t>   </a:t>
                      </a:r>
                      <a:r>
                        <a:rPr lang="zh-CN" sz="1400" kern="0" dirty="0">
                          <a:latin typeface="Times New Roman"/>
                          <a:ea typeface="宋体"/>
                          <a:cs typeface="宋体"/>
                        </a:rPr>
                        <a:t>年</a:t>
                      </a:r>
                      <a:r>
                        <a:rPr lang="en-US" sz="1400" kern="0" dirty="0">
                          <a:latin typeface="Times New Roman"/>
                          <a:ea typeface="宋体"/>
                          <a:cs typeface="宋体"/>
                        </a:rPr>
                        <a:t>   </a:t>
                      </a:r>
                      <a:r>
                        <a:rPr lang="zh-CN" sz="1400" kern="0" dirty="0">
                          <a:latin typeface="Times New Roman"/>
                          <a:ea typeface="宋体"/>
                          <a:cs typeface="宋体"/>
                        </a:rPr>
                        <a:t>月</a:t>
                      </a:r>
                      <a:r>
                        <a:rPr lang="en-US" sz="1400" kern="0" dirty="0">
                          <a:latin typeface="Times New Roman"/>
                          <a:ea typeface="宋体"/>
                          <a:cs typeface="宋体"/>
                        </a:rPr>
                        <a:t>   </a:t>
                      </a:r>
                      <a:r>
                        <a:rPr lang="zh-CN" sz="1400" kern="0" dirty="0">
                          <a:latin typeface="Times New Roman"/>
                          <a:ea typeface="宋体"/>
                          <a:cs typeface="宋体"/>
                        </a:rPr>
                        <a:t>日</a:t>
                      </a:r>
                      <a:endParaRPr lang="zh-CN" sz="14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6425" marR="564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4"/>
          <p:cNvGrpSpPr>
            <a:grpSpLocks/>
          </p:cNvGrpSpPr>
          <p:nvPr/>
        </p:nvGrpSpPr>
        <p:grpSpPr bwMode="auto">
          <a:xfrm>
            <a:off x="633046" y="422275"/>
            <a:ext cx="4868008" cy="642938"/>
            <a:chOff x="632383" y="422260"/>
            <a:chExt cx="4868311" cy="642941"/>
          </a:xfrm>
        </p:grpSpPr>
        <p:pic>
          <p:nvPicPr>
            <p:cNvPr id="74765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632383" y="422260"/>
              <a:ext cx="969760" cy="642941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</p:spPr>
        </p:pic>
        <p:sp>
          <p:nvSpPr>
            <p:cNvPr id="74766" name="TextBox 6"/>
            <p:cNvSpPr txBox="1">
              <a:spLocks noChangeArrowheads="1"/>
            </p:cNvSpPr>
            <p:nvPr/>
          </p:nvSpPr>
          <p:spPr bwMode="auto">
            <a:xfrm>
              <a:off x="1503067" y="430185"/>
              <a:ext cx="3926189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2400">
                  <a:solidFill>
                    <a:srgbClr val="1D8AC8"/>
                  </a:solidFill>
                  <a:latin typeface="华文新魏" pitchFamily="2" charset="-122"/>
                  <a:ea typeface="华文新魏" pitchFamily="2" charset="-122"/>
                </a:rPr>
                <a:t>中国建设工程造价管理协会</a:t>
              </a:r>
            </a:p>
          </p:txBody>
        </p:sp>
        <p:sp>
          <p:nvSpPr>
            <p:cNvPr id="8" name="矩形 7"/>
            <p:cNvSpPr/>
            <p:nvPr/>
          </p:nvSpPr>
          <p:spPr>
            <a:xfrm>
              <a:off x="1502876" y="1008051"/>
              <a:ext cx="3997818" cy="46037"/>
            </a:xfrm>
            <a:prstGeom prst="rect">
              <a:avLst/>
            </a:prstGeom>
            <a:solidFill>
              <a:srgbClr val="1D8AC8"/>
            </a:solidFill>
            <a:ln>
              <a:solidFill>
                <a:srgbClr val="1D8AC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rgbClr val="FF0000"/>
                </a:solidFill>
              </a:endParaRPr>
            </a:p>
          </p:txBody>
        </p:sp>
      </p:grpSp>
      <p:sp>
        <p:nvSpPr>
          <p:cNvPr id="9" name="同侧圆角矩形 4"/>
          <p:cNvSpPr/>
          <p:nvPr/>
        </p:nvSpPr>
        <p:spPr bwMode="auto">
          <a:xfrm>
            <a:off x="6879997" y="428605"/>
            <a:ext cx="1450741" cy="714359"/>
          </a:xfrm>
          <a:prstGeom prst="rect">
            <a:avLst/>
          </a:prstGeom>
          <a:ln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lIns="247650" tIns="123825" rIns="247650" bIns="123825" spcCol="1270" anchor="ctr"/>
          <a:lstStyle/>
          <a:p>
            <a:pPr>
              <a:defRPr/>
            </a:pPr>
            <a:r>
              <a:rPr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  附  录</a:t>
            </a:r>
            <a:endParaRPr lang="zh-CN" altLang="zh-CN" sz="2400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Rectangle 1"/>
          <p:cNvSpPr>
            <a:spLocks noChangeArrowheads="1"/>
          </p:cNvSpPr>
          <p:nvPr/>
        </p:nvSpPr>
        <p:spPr bwMode="auto">
          <a:xfrm>
            <a:off x="2725602" y="1071546"/>
            <a:ext cx="4615994" cy="6103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165048" rIns="91440" bIns="165048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kumimoji="0" lang="x-none" altLang="zh-CN" dirty="0" smtClean="0" bmk="_Toc385509759">
                <a:solidFill>
                  <a:schemeClr val="tx1"/>
                </a:solidFill>
                <a:latin typeface="Cambria" pitchFamily="18" charset="0"/>
                <a:cs typeface="宋体" pitchFamily="2" charset="-122"/>
              </a:rPr>
              <a:t>附录H  工程竣工决算成果文件的格式</a:t>
            </a:r>
            <a:endParaRPr kumimoji="0" lang="zh-CN" altLang="en-US" dirty="0" smtClean="0" bmk="_Toc385509759">
              <a:solidFill>
                <a:schemeClr val="tx1"/>
              </a:solidFill>
              <a:latin typeface="Cambria" pitchFamily="18" charset="0"/>
              <a:cs typeface="宋体" pitchFamily="2" charset="-122"/>
            </a:endParaRPr>
          </a:p>
        </p:txBody>
      </p:sp>
      <p:sp>
        <p:nvSpPr>
          <p:cNvPr id="567297" name="Rectangle 1"/>
          <p:cNvSpPr>
            <a:spLocks noChangeArrowheads="1"/>
          </p:cNvSpPr>
          <p:nvPr/>
        </p:nvSpPr>
        <p:spPr bwMode="auto">
          <a:xfrm>
            <a:off x="747320" y="1500174"/>
            <a:ext cx="791313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kumimoji="0" lang="en-US" altLang="zh-CN" b="0" dirty="0" smtClean="0">
                <a:solidFill>
                  <a:schemeClr val="tx1"/>
                </a:solidFill>
                <a:latin typeface="+mn-ea"/>
                <a:ea typeface="+mn-ea"/>
                <a:cs typeface="Times New Roman" pitchFamily="18" charset="0"/>
              </a:rPr>
              <a:t>H.0.2  </a:t>
            </a:r>
            <a:r>
              <a:rPr kumimoji="0" lang="zh-CN" altLang="en-US" b="0" dirty="0" smtClean="0">
                <a:solidFill>
                  <a:schemeClr val="tx1"/>
                </a:solidFill>
                <a:latin typeface="+mn-ea"/>
                <a:ea typeface="+mn-ea"/>
                <a:cs typeface="Times New Roman" pitchFamily="18" charset="0"/>
              </a:rPr>
              <a:t>基本建设项目概况表可按表</a:t>
            </a:r>
            <a:r>
              <a:rPr kumimoji="0" lang="en-US" altLang="zh-CN" b="0" dirty="0" smtClean="0">
                <a:solidFill>
                  <a:schemeClr val="tx1"/>
                </a:solidFill>
                <a:latin typeface="+mn-ea"/>
                <a:ea typeface="+mn-ea"/>
                <a:cs typeface="Times New Roman" pitchFamily="18" charset="0"/>
              </a:rPr>
              <a:t>H.0.2</a:t>
            </a:r>
            <a:r>
              <a:rPr kumimoji="0" lang="zh-CN" altLang="en-US" b="0" dirty="0" smtClean="0">
                <a:solidFill>
                  <a:schemeClr val="tx1"/>
                </a:solidFill>
                <a:latin typeface="+mn-ea"/>
                <a:ea typeface="+mn-ea"/>
                <a:cs typeface="Times New Roman" pitchFamily="18" charset="0"/>
              </a:rPr>
              <a:t>编制。</a:t>
            </a:r>
          </a:p>
        </p:txBody>
      </p:sp>
      <p:sp>
        <p:nvSpPr>
          <p:cNvPr id="13" name="Rectangle 1"/>
          <p:cNvSpPr>
            <a:spLocks noChangeArrowheads="1"/>
          </p:cNvSpPr>
          <p:nvPr/>
        </p:nvSpPr>
        <p:spPr bwMode="auto">
          <a:xfrm>
            <a:off x="2857488" y="1928803"/>
            <a:ext cx="4945708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kumimoji="0" lang="zh-CN" altLang="en-US" sz="1400" dirty="0" smtClean="0">
                <a:solidFill>
                  <a:schemeClr val="tx1"/>
                </a:solidFill>
                <a:latin typeface="+mn-ea"/>
                <a:ea typeface="+mn-ea"/>
                <a:cs typeface="宋体" pitchFamily="2" charset="-122"/>
              </a:rPr>
              <a:t>     表</a:t>
            </a:r>
            <a:r>
              <a:rPr kumimoji="0" lang="en-US" altLang="zh-CN" sz="1400" dirty="0" smtClean="0">
                <a:solidFill>
                  <a:schemeClr val="tx1"/>
                </a:solidFill>
                <a:latin typeface="+mn-ea"/>
                <a:ea typeface="+mn-ea"/>
                <a:cs typeface="宋体" pitchFamily="2" charset="-122"/>
              </a:rPr>
              <a:t>H.0.2  </a:t>
            </a:r>
            <a:r>
              <a:rPr kumimoji="0" lang="zh-CN" altLang="en-US" sz="1400" dirty="0" smtClean="0">
                <a:solidFill>
                  <a:schemeClr val="tx1"/>
                </a:solidFill>
                <a:latin typeface="+mn-ea"/>
                <a:ea typeface="+mn-ea"/>
                <a:cs typeface="宋体" pitchFamily="2" charset="-122"/>
              </a:rPr>
              <a:t>基本建设项目概况表</a:t>
            </a:r>
          </a:p>
        </p:txBody>
      </p:sp>
      <p:graphicFrame>
        <p:nvGraphicFramePr>
          <p:cNvPr id="11" name="表格 10"/>
          <p:cNvGraphicFramePr>
            <a:graphicFrameLocks noGrp="1"/>
          </p:cNvGraphicFramePr>
          <p:nvPr/>
        </p:nvGraphicFramePr>
        <p:xfrm>
          <a:off x="945150" y="2214556"/>
          <a:ext cx="7583415" cy="4317064"/>
        </p:xfrm>
        <a:graphic>
          <a:graphicData uri="http://schemas.openxmlformats.org/drawingml/2006/table">
            <a:tbl>
              <a:tblPr/>
              <a:tblGrid>
                <a:gridCol w="857254"/>
                <a:gridCol w="387387"/>
                <a:gridCol w="535812"/>
                <a:gridCol w="1055550"/>
                <a:gridCol w="658962"/>
                <a:gridCol w="725370"/>
                <a:gridCol w="527542"/>
                <a:gridCol w="1057481"/>
                <a:gridCol w="577868"/>
                <a:gridCol w="577868"/>
                <a:gridCol w="622321"/>
              </a:tblGrid>
              <a:tr h="218231">
                <a:tc gridSpan="11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000" kern="0" dirty="0">
                          <a:latin typeface="+mn-ea"/>
                          <a:ea typeface="+mn-ea"/>
                          <a:cs typeface="宋体"/>
                        </a:rPr>
                        <a:t>建竣决</a:t>
                      </a:r>
                      <a:r>
                        <a:rPr lang="en-US" sz="1000" kern="0" dirty="0">
                          <a:latin typeface="+mn-ea"/>
                          <a:ea typeface="+mn-ea"/>
                          <a:cs typeface="宋体"/>
                        </a:rPr>
                        <a:t>01</a:t>
                      </a:r>
                      <a:r>
                        <a:rPr lang="zh-CN" sz="1000" kern="0" dirty="0">
                          <a:latin typeface="+mn-ea"/>
                          <a:ea typeface="+mn-ea"/>
                          <a:cs typeface="宋体"/>
                        </a:rPr>
                        <a:t>表</a:t>
                      </a:r>
                      <a:endParaRPr lang="zh-CN" sz="1000" kern="100" dirty="0">
                        <a:latin typeface="+mn-ea"/>
                        <a:ea typeface="+mn-ea"/>
                        <a:cs typeface="Times New Roman"/>
                      </a:endParaRPr>
                    </a:p>
                  </a:txBody>
                  <a:tcPr marL="45847" marR="45847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44887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00" kern="0" dirty="0">
                          <a:latin typeface="Times New Roman"/>
                          <a:ea typeface="宋体"/>
                          <a:cs typeface="宋体"/>
                        </a:rPr>
                        <a:t>建设项目（单项工程）名称</a:t>
                      </a: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5847" marR="4584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kern="0" dirty="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45847" marR="4584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00" kern="0" dirty="0">
                          <a:latin typeface="Times New Roman"/>
                          <a:ea typeface="宋体"/>
                          <a:cs typeface="宋体"/>
                        </a:rPr>
                        <a:t>建设地址</a:t>
                      </a: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5847" marR="4584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kern="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45847" marR="4584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rowSpan="9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00" kern="0">
                          <a:latin typeface="Times New Roman"/>
                          <a:ea typeface="宋体"/>
                          <a:cs typeface="宋体"/>
                        </a:rPr>
                        <a:t>基建支出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5847" marR="4584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00" kern="0" dirty="0">
                          <a:latin typeface="Times New Roman"/>
                          <a:ea typeface="宋体"/>
                          <a:cs typeface="宋体"/>
                        </a:rPr>
                        <a:t>项</a:t>
                      </a:r>
                      <a:r>
                        <a:rPr lang="zh-CN" sz="1000" kern="0" dirty="0">
                          <a:latin typeface="Times New Roman"/>
                          <a:ea typeface="宋体"/>
                          <a:cs typeface="Times New Roman"/>
                        </a:rPr>
                        <a:t> </a:t>
                      </a:r>
                      <a:r>
                        <a:rPr lang="zh-CN" sz="1000" kern="0" dirty="0">
                          <a:latin typeface="Times New Roman"/>
                          <a:ea typeface="宋体"/>
                          <a:cs typeface="宋体"/>
                        </a:rPr>
                        <a:t>目</a:t>
                      </a: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5847" marR="4584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00" kern="0">
                          <a:latin typeface="Times New Roman"/>
                          <a:ea typeface="宋体"/>
                          <a:cs typeface="宋体"/>
                        </a:rPr>
                        <a:t>概算</a:t>
                      </a:r>
                      <a:r>
                        <a:rPr lang="en-US" sz="1000" kern="0">
                          <a:latin typeface="Times New Roman"/>
                          <a:ea typeface="宋体"/>
                          <a:cs typeface="Times New Roman"/>
                        </a:rPr>
                        <a:t/>
                      </a:r>
                      <a:br>
                        <a:rPr lang="en-US" sz="1000" kern="0">
                          <a:latin typeface="Times New Roman"/>
                          <a:ea typeface="宋体"/>
                          <a:cs typeface="Times New Roman"/>
                        </a:rPr>
                      </a:br>
                      <a:r>
                        <a:rPr lang="zh-CN" sz="1000" kern="0">
                          <a:latin typeface="Times New Roman"/>
                          <a:ea typeface="宋体"/>
                          <a:cs typeface="宋体"/>
                        </a:rPr>
                        <a:t>（元）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5847" marR="4584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00" kern="0">
                          <a:latin typeface="Times New Roman"/>
                          <a:ea typeface="宋体"/>
                          <a:cs typeface="宋体"/>
                        </a:rPr>
                        <a:t>实际</a:t>
                      </a:r>
                      <a:r>
                        <a:rPr lang="en-US" sz="1000" kern="0">
                          <a:latin typeface="Times New Roman"/>
                          <a:ea typeface="宋体"/>
                          <a:cs typeface="Times New Roman"/>
                        </a:rPr>
                        <a:t/>
                      </a:r>
                      <a:br>
                        <a:rPr lang="en-US" sz="1000" kern="0">
                          <a:latin typeface="Times New Roman"/>
                          <a:ea typeface="宋体"/>
                          <a:cs typeface="Times New Roman"/>
                        </a:rPr>
                      </a:br>
                      <a:r>
                        <a:rPr lang="zh-CN" sz="1000" kern="0">
                          <a:latin typeface="Times New Roman"/>
                          <a:ea typeface="宋体"/>
                          <a:cs typeface="宋体"/>
                        </a:rPr>
                        <a:t>（元）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5847" marR="4584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00" kern="0">
                          <a:latin typeface="Times New Roman"/>
                          <a:ea typeface="宋体"/>
                          <a:cs typeface="宋体"/>
                        </a:rPr>
                        <a:t>备</a:t>
                      </a:r>
                      <a:r>
                        <a:rPr lang="zh-CN" sz="1000" kern="0">
                          <a:latin typeface="Times New Roman"/>
                          <a:ea typeface="宋体"/>
                          <a:cs typeface="Times New Roman"/>
                        </a:rPr>
                        <a:t> </a:t>
                      </a:r>
                      <a:r>
                        <a:rPr lang="zh-CN" sz="1000" kern="0">
                          <a:latin typeface="Times New Roman"/>
                          <a:ea typeface="宋体"/>
                          <a:cs typeface="宋体"/>
                        </a:rPr>
                        <a:t>注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5847" marR="4584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924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00" kern="0">
                          <a:latin typeface="Times New Roman"/>
                          <a:ea typeface="宋体"/>
                          <a:cs typeface="宋体"/>
                        </a:rPr>
                        <a:t>主要设计单位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5847" marR="4584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kern="0" dirty="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45847" marR="4584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00" kern="0">
                          <a:latin typeface="Times New Roman"/>
                          <a:ea typeface="宋体"/>
                          <a:cs typeface="宋体"/>
                        </a:rPr>
                        <a:t>主要施工企业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5847" marR="4584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kern="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45847" marR="4584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000" kern="0">
                          <a:latin typeface="Times New Roman"/>
                          <a:ea typeface="宋体"/>
                          <a:cs typeface="宋体"/>
                        </a:rPr>
                        <a:t>建筑安装工程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5847" marR="4584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kern="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45847" marR="4584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kern="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45847" marR="4584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8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kern="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45847" marR="4584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9246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00" kern="0">
                          <a:latin typeface="Times New Roman"/>
                          <a:ea typeface="宋体"/>
                          <a:cs typeface="宋体"/>
                        </a:rPr>
                        <a:t>占地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00" kern="0">
                          <a:latin typeface="Times New Roman"/>
                          <a:ea typeface="宋体"/>
                          <a:cs typeface="宋体"/>
                        </a:rPr>
                        <a:t>面积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5847" marR="4584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00" kern="0">
                          <a:latin typeface="Times New Roman"/>
                          <a:ea typeface="宋体"/>
                          <a:cs typeface="宋体"/>
                        </a:rPr>
                        <a:t>设</a:t>
                      </a:r>
                      <a:r>
                        <a:rPr lang="zh-CN" sz="1000" kern="0">
                          <a:latin typeface="Times New Roman"/>
                          <a:ea typeface="宋体"/>
                          <a:cs typeface="Times New Roman"/>
                        </a:rPr>
                        <a:t> </a:t>
                      </a:r>
                      <a:r>
                        <a:rPr lang="zh-CN" sz="1000" kern="0">
                          <a:latin typeface="Times New Roman"/>
                          <a:ea typeface="宋体"/>
                          <a:cs typeface="宋体"/>
                        </a:rPr>
                        <a:t>计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5847" marR="4584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00" kern="0">
                          <a:latin typeface="Times New Roman"/>
                          <a:ea typeface="宋体"/>
                          <a:cs typeface="宋体"/>
                        </a:rPr>
                        <a:t>实</a:t>
                      </a:r>
                      <a:r>
                        <a:rPr lang="zh-CN" sz="1000" kern="0">
                          <a:latin typeface="Times New Roman"/>
                          <a:ea typeface="宋体"/>
                          <a:cs typeface="Times New Roman"/>
                        </a:rPr>
                        <a:t> </a:t>
                      </a:r>
                      <a:r>
                        <a:rPr lang="zh-CN" sz="1000" kern="0">
                          <a:latin typeface="Times New Roman"/>
                          <a:ea typeface="宋体"/>
                          <a:cs typeface="宋体"/>
                        </a:rPr>
                        <a:t>际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5847" marR="4584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00" kern="0" dirty="0">
                          <a:latin typeface="Times New Roman"/>
                          <a:ea typeface="宋体"/>
                          <a:cs typeface="宋体"/>
                        </a:rPr>
                        <a:t>总投资</a:t>
                      </a:r>
                      <a:r>
                        <a:rPr lang="en-US" sz="1000" kern="0" dirty="0">
                          <a:latin typeface="Times New Roman"/>
                          <a:ea typeface="宋体"/>
                          <a:cs typeface="Times New Roman"/>
                        </a:rPr>
                        <a:t/>
                      </a:r>
                      <a:br>
                        <a:rPr lang="en-US" sz="1000" kern="0" dirty="0">
                          <a:latin typeface="Times New Roman"/>
                          <a:ea typeface="宋体"/>
                          <a:cs typeface="Times New Roman"/>
                        </a:rPr>
                      </a:br>
                      <a:r>
                        <a:rPr lang="zh-CN" sz="1000" kern="0" dirty="0">
                          <a:latin typeface="Times New Roman"/>
                          <a:ea typeface="宋体"/>
                          <a:cs typeface="宋体"/>
                        </a:rPr>
                        <a:t>（万元）</a:t>
                      </a: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5847" marR="4584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00" kern="0">
                          <a:latin typeface="Times New Roman"/>
                          <a:ea typeface="宋体"/>
                          <a:cs typeface="宋体"/>
                        </a:rPr>
                        <a:t>设</a:t>
                      </a:r>
                      <a:r>
                        <a:rPr lang="zh-CN" sz="1000" kern="0">
                          <a:latin typeface="Times New Roman"/>
                          <a:ea typeface="宋体"/>
                          <a:cs typeface="Times New Roman"/>
                        </a:rPr>
                        <a:t> </a:t>
                      </a:r>
                      <a:r>
                        <a:rPr lang="zh-CN" sz="1000" kern="0">
                          <a:latin typeface="Times New Roman"/>
                          <a:ea typeface="宋体"/>
                          <a:cs typeface="宋体"/>
                        </a:rPr>
                        <a:t>计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5847" marR="4584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00" kern="0">
                          <a:latin typeface="Times New Roman"/>
                          <a:ea typeface="宋体"/>
                          <a:cs typeface="宋体"/>
                        </a:rPr>
                        <a:t>实</a:t>
                      </a:r>
                      <a:r>
                        <a:rPr lang="zh-CN" sz="1000" kern="0">
                          <a:latin typeface="Times New Roman"/>
                          <a:ea typeface="宋体"/>
                          <a:cs typeface="Times New Roman"/>
                        </a:rPr>
                        <a:t> </a:t>
                      </a:r>
                      <a:r>
                        <a:rPr lang="zh-CN" sz="1000" kern="0">
                          <a:latin typeface="Times New Roman"/>
                          <a:ea typeface="宋体"/>
                          <a:cs typeface="宋体"/>
                        </a:rPr>
                        <a:t>际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5847" marR="4584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000" kern="0">
                          <a:latin typeface="Times New Roman"/>
                          <a:ea typeface="宋体"/>
                          <a:cs typeface="宋体"/>
                        </a:rPr>
                        <a:t>设备、工具、器具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5847" marR="4584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kern="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45847" marR="4584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kern="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45847" marR="4584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218231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kern="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45847" marR="4584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kern="0" dirty="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45847" marR="4584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kern="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45847" marR="4584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kern="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45847" marR="4584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000" kern="0">
                          <a:latin typeface="Times New Roman"/>
                          <a:ea typeface="宋体"/>
                          <a:cs typeface="宋体"/>
                        </a:rPr>
                        <a:t>待摊投资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5847" marR="4584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kern="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45847" marR="4584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kern="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45847" marR="4584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299565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00" kern="0">
                          <a:latin typeface="Times New Roman"/>
                          <a:ea typeface="宋体"/>
                          <a:cs typeface="宋体"/>
                        </a:rPr>
                        <a:t>新增生产能力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5847" marR="4584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00" kern="0" dirty="0">
                          <a:latin typeface="Times New Roman"/>
                          <a:ea typeface="宋体"/>
                          <a:cs typeface="宋体"/>
                        </a:rPr>
                        <a:t>能力（效益）名称</a:t>
                      </a: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5847" marR="4584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00" kern="0">
                          <a:latin typeface="Times New Roman"/>
                          <a:ea typeface="宋体"/>
                          <a:cs typeface="宋体"/>
                        </a:rPr>
                        <a:t>设计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5847" marR="4584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00" kern="0">
                          <a:latin typeface="Times New Roman"/>
                          <a:ea typeface="宋体"/>
                          <a:cs typeface="宋体"/>
                        </a:rPr>
                        <a:t>实</a:t>
                      </a:r>
                      <a:r>
                        <a:rPr lang="zh-CN" sz="1000" kern="0">
                          <a:latin typeface="Times New Roman"/>
                          <a:ea typeface="宋体"/>
                          <a:cs typeface="Times New Roman"/>
                        </a:rPr>
                        <a:t> </a:t>
                      </a:r>
                      <a:r>
                        <a:rPr lang="zh-CN" sz="1000" kern="0">
                          <a:latin typeface="Times New Roman"/>
                          <a:ea typeface="宋体"/>
                          <a:cs typeface="宋体"/>
                        </a:rPr>
                        <a:t>际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5847" marR="4584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000" kern="0">
                          <a:latin typeface="Times New Roman"/>
                          <a:ea typeface="宋体"/>
                          <a:cs typeface="宋体"/>
                        </a:rPr>
                        <a:t>其中：建设单位管理费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5847" marR="4584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kern="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45847" marR="4584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kern="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45847" marR="4584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218231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kern="0" dirty="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45847" marR="4584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kern="0" dirty="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45847" marR="4584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kern="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45847" marR="4584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000" kern="0">
                          <a:latin typeface="Times New Roman"/>
                          <a:ea typeface="宋体"/>
                          <a:cs typeface="宋体"/>
                        </a:rPr>
                        <a:t>其他投资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5847" marR="4584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kern="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45847" marR="4584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kern="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45847" marR="4584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218231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00" kern="0" dirty="0">
                          <a:latin typeface="Times New Roman"/>
                          <a:ea typeface="宋体"/>
                          <a:cs typeface="宋体"/>
                        </a:rPr>
                        <a:t>建设起止时间</a:t>
                      </a: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5847" marR="4584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00" kern="0">
                          <a:latin typeface="Times New Roman"/>
                          <a:ea typeface="宋体"/>
                          <a:cs typeface="宋体"/>
                        </a:rPr>
                        <a:t>设计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5847" marR="4584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00" kern="0" dirty="0">
                          <a:latin typeface="Times New Roman"/>
                          <a:ea typeface="宋体"/>
                          <a:cs typeface="宋体"/>
                        </a:rPr>
                        <a:t>自</a:t>
                      </a:r>
                      <a:r>
                        <a:rPr lang="en-US" sz="1000" kern="0" dirty="0">
                          <a:latin typeface="Times New Roman"/>
                          <a:ea typeface="宋体"/>
                          <a:cs typeface="宋体"/>
                        </a:rPr>
                        <a:t>    </a:t>
                      </a:r>
                      <a:r>
                        <a:rPr lang="zh-CN" sz="1000" kern="0" dirty="0">
                          <a:latin typeface="Times New Roman"/>
                          <a:ea typeface="宋体"/>
                          <a:cs typeface="宋体"/>
                        </a:rPr>
                        <a:t>年</a:t>
                      </a:r>
                      <a:r>
                        <a:rPr lang="en-US" sz="1000" kern="0" dirty="0">
                          <a:latin typeface="Times New Roman"/>
                          <a:ea typeface="宋体"/>
                          <a:cs typeface="宋体"/>
                        </a:rPr>
                        <a:t>  </a:t>
                      </a:r>
                      <a:r>
                        <a:rPr lang="zh-CN" sz="1000" kern="0" dirty="0">
                          <a:latin typeface="Times New Roman"/>
                          <a:ea typeface="宋体"/>
                          <a:cs typeface="宋体"/>
                        </a:rPr>
                        <a:t>月</a:t>
                      </a:r>
                      <a:r>
                        <a:rPr lang="en-US" sz="1000" kern="0" dirty="0">
                          <a:latin typeface="Times New Roman"/>
                          <a:ea typeface="宋体"/>
                          <a:cs typeface="宋体"/>
                        </a:rPr>
                        <a:t>  </a:t>
                      </a:r>
                      <a:r>
                        <a:rPr lang="zh-CN" sz="1000" kern="0" dirty="0">
                          <a:latin typeface="Times New Roman"/>
                          <a:ea typeface="宋体"/>
                          <a:cs typeface="宋体"/>
                        </a:rPr>
                        <a:t>日至</a:t>
                      </a:r>
                      <a:r>
                        <a:rPr lang="en-US" sz="1000" kern="0" dirty="0">
                          <a:latin typeface="Times New Roman"/>
                          <a:ea typeface="宋体"/>
                          <a:cs typeface="宋体"/>
                        </a:rPr>
                        <a:t>    </a:t>
                      </a:r>
                      <a:r>
                        <a:rPr lang="zh-CN" sz="1000" kern="0" dirty="0">
                          <a:latin typeface="Times New Roman"/>
                          <a:ea typeface="宋体"/>
                          <a:cs typeface="宋体"/>
                        </a:rPr>
                        <a:t>年</a:t>
                      </a:r>
                      <a:r>
                        <a:rPr lang="en-US" sz="1000" kern="0" dirty="0">
                          <a:latin typeface="Times New Roman"/>
                          <a:ea typeface="宋体"/>
                          <a:cs typeface="宋体"/>
                        </a:rPr>
                        <a:t>  </a:t>
                      </a:r>
                      <a:r>
                        <a:rPr lang="zh-CN" sz="1000" kern="0" dirty="0">
                          <a:latin typeface="Times New Roman"/>
                          <a:ea typeface="宋体"/>
                          <a:cs typeface="宋体"/>
                        </a:rPr>
                        <a:t>月</a:t>
                      </a:r>
                      <a:r>
                        <a:rPr lang="en-US" sz="1000" kern="0" dirty="0">
                          <a:latin typeface="Times New Roman"/>
                          <a:ea typeface="宋体"/>
                          <a:cs typeface="宋体"/>
                        </a:rPr>
                        <a:t>  </a:t>
                      </a:r>
                      <a:r>
                        <a:rPr lang="zh-CN" sz="1000" kern="0" dirty="0">
                          <a:latin typeface="Times New Roman"/>
                          <a:ea typeface="宋体"/>
                          <a:cs typeface="宋体"/>
                        </a:rPr>
                        <a:t>日</a:t>
                      </a: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5847" marR="4584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000" kern="0">
                          <a:latin typeface="Times New Roman"/>
                          <a:ea typeface="宋体"/>
                          <a:cs typeface="宋体"/>
                        </a:rPr>
                        <a:t>待核销基建支出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5847" marR="4584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kern="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45847" marR="4584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kern="0" dirty="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45847" marR="4584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29956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00" kern="0">
                          <a:latin typeface="Times New Roman"/>
                          <a:ea typeface="宋体"/>
                          <a:cs typeface="宋体"/>
                        </a:rPr>
                        <a:t>实际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5847" marR="4584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00" kern="0" dirty="0">
                          <a:latin typeface="Times New Roman"/>
                          <a:ea typeface="宋体"/>
                          <a:cs typeface="宋体"/>
                        </a:rPr>
                        <a:t>自</a:t>
                      </a:r>
                      <a:r>
                        <a:rPr lang="en-US" sz="1000" kern="0" dirty="0">
                          <a:latin typeface="Times New Roman"/>
                          <a:ea typeface="宋体"/>
                          <a:cs typeface="宋体"/>
                        </a:rPr>
                        <a:t>    </a:t>
                      </a:r>
                      <a:r>
                        <a:rPr lang="zh-CN" sz="1000" kern="0" dirty="0">
                          <a:latin typeface="Times New Roman"/>
                          <a:ea typeface="宋体"/>
                          <a:cs typeface="宋体"/>
                        </a:rPr>
                        <a:t>年</a:t>
                      </a:r>
                      <a:r>
                        <a:rPr lang="en-US" sz="1000" kern="0" dirty="0">
                          <a:latin typeface="Times New Roman"/>
                          <a:ea typeface="宋体"/>
                          <a:cs typeface="宋体"/>
                        </a:rPr>
                        <a:t>  </a:t>
                      </a:r>
                      <a:r>
                        <a:rPr lang="zh-CN" sz="1000" kern="0" dirty="0">
                          <a:latin typeface="Times New Roman"/>
                          <a:ea typeface="宋体"/>
                          <a:cs typeface="宋体"/>
                        </a:rPr>
                        <a:t>月</a:t>
                      </a:r>
                      <a:r>
                        <a:rPr lang="en-US" sz="1000" kern="0" dirty="0">
                          <a:latin typeface="Times New Roman"/>
                          <a:ea typeface="宋体"/>
                          <a:cs typeface="宋体"/>
                        </a:rPr>
                        <a:t>  </a:t>
                      </a:r>
                      <a:r>
                        <a:rPr lang="zh-CN" sz="1000" kern="0" dirty="0">
                          <a:latin typeface="Times New Roman"/>
                          <a:ea typeface="宋体"/>
                          <a:cs typeface="宋体"/>
                        </a:rPr>
                        <a:t>日至</a:t>
                      </a:r>
                      <a:r>
                        <a:rPr lang="en-US" sz="1000" kern="0" dirty="0">
                          <a:latin typeface="Times New Roman"/>
                          <a:ea typeface="宋体"/>
                          <a:cs typeface="宋体"/>
                        </a:rPr>
                        <a:t>    </a:t>
                      </a:r>
                      <a:r>
                        <a:rPr lang="zh-CN" sz="1000" kern="0" dirty="0">
                          <a:latin typeface="Times New Roman"/>
                          <a:ea typeface="宋体"/>
                          <a:cs typeface="宋体"/>
                        </a:rPr>
                        <a:t>年</a:t>
                      </a:r>
                      <a:r>
                        <a:rPr lang="en-US" sz="1000" kern="0" dirty="0">
                          <a:latin typeface="Times New Roman"/>
                          <a:ea typeface="宋体"/>
                          <a:cs typeface="宋体"/>
                        </a:rPr>
                        <a:t>  </a:t>
                      </a:r>
                      <a:r>
                        <a:rPr lang="zh-CN" sz="1000" kern="0" dirty="0">
                          <a:latin typeface="Times New Roman"/>
                          <a:ea typeface="宋体"/>
                          <a:cs typeface="宋体"/>
                        </a:rPr>
                        <a:t>月</a:t>
                      </a:r>
                      <a:r>
                        <a:rPr lang="en-US" sz="1000" kern="0" dirty="0">
                          <a:latin typeface="Times New Roman"/>
                          <a:ea typeface="宋体"/>
                          <a:cs typeface="宋体"/>
                        </a:rPr>
                        <a:t>  </a:t>
                      </a:r>
                      <a:r>
                        <a:rPr lang="zh-CN" sz="1000" kern="0" dirty="0">
                          <a:latin typeface="Times New Roman"/>
                          <a:ea typeface="宋体"/>
                          <a:cs typeface="宋体"/>
                        </a:rPr>
                        <a:t>日</a:t>
                      </a: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5847" marR="4584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000" kern="0" dirty="0">
                          <a:latin typeface="Times New Roman"/>
                          <a:ea typeface="宋体"/>
                          <a:cs typeface="宋体"/>
                        </a:rPr>
                        <a:t>非经营性项目转</a:t>
                      </a:r>
                      <a:r>
                        <a:rPr lang="zh-CN" sz="1000" kern="0" dirty="0" smtClean="0">
                          <a:latin typeface="Times New Roman"/>
                          <a:ea typeface="宋体"/>
                          <a:cs typeface="宋体"/>
                        </a:rPr>
                        <a:t>出</a:t>
                      </a:r>
                      <a:r>
                        <a:rPr lang="en-US" altLang="zh-CN" sz="1000" kern="0" dirty="0" smtClean="0">
                          <a:latin typeface="Times New Roman"/>
                          <a:ea typeface="宋体"/>
                          <a:cs typeface="宋体"/>
                        </a:rPr>
                        <a:t>   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altLang="zh-CN" sz="1000" kern="0" dirty="0" smtClean="0">
                          <a:latin typeface="Times New Roman"/>
                          <a:ea typeface="宋体"/>
                          <a:cs typeface="宋体"/>
                        </a:rPr>
                        <a:t>           </a:t>
                      </a:r>
                      <a:r>
                        <a:rPr lang="zh-CN" sz="1000" kern="0" dirty="0" smtClean="0">
                          <a:latin typeface="Times New Roman"/>
                          <a:ea typeface="宋体"/>
                          <a:cs typeface="宋体"/>
                        </a:rPr>
                        <a:t>投资</a:t>
                      </a: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5847" marR="4584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kern="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45847" marR="4584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kern="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45847" marR="4584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29956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00" kern="0">
                          <a:latin typeface="Times New Roman"/>
                          <a:ea typeface="宋体"/>
                          <a:cs typeface="宋体"/>
                        </a:rPr>
                        <a:t>设计概算批准文号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5847" marR="4584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kern="0" dirty="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45847" marR="4584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00" kern="0" dirty="0">
                          <a:latin typeface="Times New Roman"/>
                          <a:ea typeface="宋体"/>
                          <a:cs typeface="宋体"/>
                        </a:rPr>
                        <a:t>合计</a:t>
                      </a: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5847" marR="4584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kern="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45847" marR="4584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kern="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45847" marR="4584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165553">
                <a:tc rowSpan="4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00" kern="0">
                          <a:latin typeface="Times New Roman"/>
                          <a:ea typeface="宋体"/>
                          <a:cs typeface="宋体"/>
                        </a:rPr>
                        <a:t>完成主要工程量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5847" marR="4584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00" kern="0">
                          <a:latin typeface="Times New Roman"/>
                          <a:ea typeface="宋体"/>
                          <a:cs typeface="宋体"/>
                        </a:rPr>
                        <a:t>建</a:t>
                      </a:r>
                      <a:r>
                        <a:rPr lang="zh-CN" sz="1000" kern="0">
                          <a:latin typeface="Times New Roman"/>
                          <a:ea typeface="宋体"/>
                          <a:cs typeface="Times New Roman"/>
                        </a:rPr>
                        <a:t> </a:t>
                      </a:r>
                      <a:r>
                        <a:rPr lang="zh-CN" sz="1000" kern="0">
                          <a:latin typeface="Times New Roman"/>
                          <a:ea typeface="宋体"/>
                          <a:cs typeface="宋体"/>
                        </a:rPr>
                        <a:t>设</a:t>
                      </a:r>
                      <a:r>
                        <a:rPr lang="zh-CN" sz="1000" kern="0">
                          <a:latin typeface="Times New Roman"/>
                          <a:ea typeface="宋体"/>
                          <a:cs typeface="Times New Roman"/>
                        </a:rPr>
                        <a:t> </a:t>
                      </a:r>
                      <a:r>
                        <a:rPr lang="zh-CN" sz="1000" kern="0">
                          <a:latin typeface="Times New Roman"/>
                          <a:ea typeface="宋体"/>
                          <a:cs typeface="宋体"/>
                        </a:rPr>
                        <a:t>规</a:t>
                      </a:r>
                      <a:r>
                        <a:rPr lang="zh-CN" sz="1000" kern="0">
                          <a:latin typeface="Times New Roman"/>
                          <a:ea typeface="宋体"/>
                          <a:cs typeface="Times New Roman"/>
                        </a:rPr>
                        <a:t> </a:t>
                      </a:r>
                      <a:r>
                        <a:rPr lang="zh-CN" sz="1000" kern="0">
                          <a:latin typeface="Times New Roman"/>
                          <a:ea typeface="宋体"/>
                          <a:cs typeface="宋体"/>
                        </a:rPr>
                        <a:t>模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5847" marR="4584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00" kern="0" dirty="0">
                          <a:latin typeface="Times New Roman"/>
                          <a:ea typeface="宋体"/>
                          <a:cs typeface="宋体"/>
                        </a:rPr>
                        <a:t>设备（台、套、吨）</a:t>
                      </a: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5847" marR="4584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165553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00" kern="0">
                          <a:latin typeface="Times New Roman"/>
                          <a:ea typeface="宋体"/>
                          <a:cs typeface="宋体"/>
                        </a:rPr>
                        <a:t>设</a:t>
                      </a:r>
                      <a:r>
                        <a:rPr lang="en-US" sz="1000" kern="0">
                          <a:latin typeface="Times New Roman"/>
                          <a:ea typeface="宋体"/>
                          <a:cs typeface="Times New Roman"/>
                        </a:rPr>
                        <a:t>  </a:t>
                      </a:r>
                      <a:r>
                        <a:rPr lang="zh-CN" sz="1000" kern="0">
                          <a:latin typeface="Times New Roman"/>
                          <a:ea typeface="宋体"/>
                          <a:cs typeface="宋体"/>
                        </a:rPr>
                        <a:t>计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5847" marR="4584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00" kern="0">
                          <a:latin typeface="Times New Roman"/>
                          <a:ea typeface="宋体"/>
                          <a:cs typeface="宋体"/>
                        </a:rPr>
                        <a:t>实</a:t>
                      </a:r>
                      <a:r>
                        <a:rPr lang="en-US" sz="1000" kern="0">
                          <a:latin typeface="Times New Roman"/>
                          <a:ea typeface="宋体"/>
                          <a:cs typeface="Times New Roman"/>
                        </a:rPr>
                        <a:t>  </a:t>
                      </a:r>
                      <a:r>
                        <a:rPr lang="zh-CN" sz="1000" kern="0">
                          <a:latin typeface="Times New Roman"/>
                          <a:ea typeface="宋体"/>
                          <a:cs typeface="宋体"/>
                        </a:rPr>
                        <a:t>际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5847" marR="4584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00" kern="0" dirty="0">
                          <a:latin typeface="Times New Roman"/>
                          <a:ea typeface="宋体"/>
                          <a:cs typeface="宋体"/>
                        </a:rPr>
                        <a:t>设</a:t>
                      </a:r>
                      <a:r>
                        <a:rPr lang="en-US" sz="1000" kern="0" dirty="0">
                          <a:latin typeface="Times New Roman"/>
                          <a:ea typeface="宋体"/>
                          <a:cs typeface="Times New Roman"/>
                        </a:rPr>
                        <a:t>  </a:t>
                      </a:r>
                      <a:r>
                        <a:rPr lang="zh-CN" sz="1000" kern="0" dirty="0">
                          <a:latin typeface="Times New Roman"/>
                          <a:ea typeface="宋体"/>
                          <a:cs typeface="宋体"/>
                        </a:rPr>
                        <a:t>计</a:t>
                      </a: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5847" marR="4584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00" kern="0">
                          <a:latin typeface="Times New Roman"/>
                          <a:ea typeface="宋体"/>
                          <a:cs typeface="宋体"/>
                        </a:rPr>
                        <a:t>实</a:t>
                      </a:r>
                      <a:r>
                        <a:rPr lang="en-US" sz="1000" kern="0">
                          <a:latin typeface="Times New Roman"/>
                          <a:ea typeface="宋体"/>
                          <a:cs typeface="Times New Roman"/>
                        </a:rPr>
                        <a:t>  </a:t>
                      </a:r>
                      <a:r>
                        <a:rPr lang="zh-CN" sz="1000" kern="0">
                          <a:latin typeface="Times New Roman"/>
                          <a:ea typeface="宋体"/>
                          <a:cs typeface="宋体"/>
                        </a:rPr>
                        <a:t>际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5847" marR="4584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165553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kern="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45847" marR="4584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kern="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45847" marR="4584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kern="0" dirty="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45847" marR="4584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kern="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45847" marR="4584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165553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kern="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45847" marR="4584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kern="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45847" marR="4584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kern="0" dirty="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45847" marR="4584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kern="0" dirty="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45847" marR="4584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165553">
                <a:tc rowSpan="4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00" kern="0">
                          <a:latin typeface="Times New Roman"/>
                          <a:ea typeface="宋体"/>
                          <a:cs typeface="宋体"/>
                        </a:rPr>
                        <a:t>收尾工程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5847" marR="4584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00" kern="0">
                          <a:latin typeface="Times New Roman"/>
                          <a:ea typeface="宋体"/>
                          <a:cs typeface="宋体"/>
                        </a:rPr>
                        <a:t>工程项目内容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5847" marR="4584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00" kern="0">
                          <a:latin typeface="Times New Roman"/>
                          <a:ea typeface="宋体"/>
                          <a:cs typeface="宋体"/>
                        </a:rPr>
                        <a:t>已完成投资额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5847" marR="4584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00" kern="0">
                          <a:latin typeface="Times New Roman"/>
                          <a:ea typeface="宋体"/>
                          <a:cs typeface="宋体"/>
                        </a:rPr>
                        <a:t>尚需投资额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5847" marR="4584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00" kern="0" dirty="0">
                          <a:latin typeface="Times New Roman"/>
                          <a:ea typeface="宋体"/>
                          <a:cs typeface="宋体"/>
                        </a:rPr>
                        <a:t>完成时间</a:t>
                      </a: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5847" marR="4584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165553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kern="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45847" marR="4584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kern="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45847" marR="4584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kern="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45847" marR="4584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kern="0" dirty="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45847" marR="4584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165553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kern="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45847" marR="4584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kern="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45847" marR="4584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kern="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45847" marR="4584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kern="0" dirty="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45847" marR="4584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165553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00" kern="0" dirty="0">
                          <a:latin typeface="Times New Roman"/>
                          <a:ea typeface="宋体"/>
                          <a:cs typeface="宋体"/>
                        </a:rPr>
                        <a:t>小</a:t>
                      </a:r>
                      <a:r>
                        <a:rPr lang="en-US" sz="1000" kern="0" dirty="0">
                          <a:latin typeface="Times New Roman"/>
                          <a:ea typeface="宋体"/>
                          <a:cs typeface="Times New Roman"/>
                        </a:rPr>
                        <a:t>  </a:t>
                      </a:r>
                      <a:r>
                        <a:rPr lang="zh-CN" sz="1000" kern="0" dirty="0">
                          <a:latin typeface="Times New Roman"/>
                          <a:ea typeface="宋体"/>
                          <a:cs typeface="宋体"/>
                        </a:rPr>
                        <a:t>计</a:t>
                      </a: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5847" marR="4584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0" dirty="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45847" marR="4584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0" dirty="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45847" marR="4584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kern="0" dirty="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45847" marR="4584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4"/>
          <p:cNvGrpSpPr>
            <a:grpSpLocks/>
          </p:cNvGrpSpPr>
          <p:nvPr/>
        </p:nvGrpSpPr>
        <p:grpSpPr bwMode="auto">
          <a:xfrm>
            <a:off x="633046" y="422275"/>
            <a:ext cx="4868008" cy="642938"/>
            <a:chOff x="632383" y="422260"/>
            <a:chExt cx="4868311" cy="642941"/>
          </a:xfrm>
        </p:grpSpPr>
        <p:pic>
          <p:nvPicPr>
            <p:cNvPr id="74765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632383" y="422260"/>
              <a:ext cx="969760" cy="642941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</p:spPr>
        </p:pic>
        <p:sp>
          <p:nvSpPr>
            <p:cNvPr id="74766" name="TextBox 6"/>
            <p:cNvSpPr txBox="1">
              <a:spLocks noChangeArrowheads="1"/>
            </p:cNvSpPr>
            <p:nvPr/>
          </p:nvSpPr>
          <p:spPr bwMode="auto">
            <a:xfrm>
              <a:off x="1503067" y="430185"/>
              <a:ext cx="3926189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2400">
                  <a:solidFill>
                    <a:srgbClr val="1D8AC8"/>
                  </a:solidFill>
                  <a:latin typeface="华文新魏" pitchFamily="2" charset="-122"/>
                  <a:ea typeface="华文新魏" pitchFamily="2" charset="-122"/>
                </a:rPr>
                <a:t>中国建设工程造价管理协会</a:t>
              </a:r>
            </a:p>
          </p:txBody>
        </p:sp>
        <p:sp>
          <p:nvSpPr>
            <p:cNvPr id="8" name="矩形 7"/>
            <p:cNvSpPr/>
            <p:nvPr/>
          </p:nvSpPr>
          <p:spPr>
            <a:xfrm>
              <a:off x="1502876" y="1008051"/>
              <a:ext cx="3997818" cy="46037"/>
            </a:xfrm>
            <a:prstGeom prst="rect">
              <a:avLst/>
            </a:prstGeom>
            <a:solidFill>
              <a:srgbClr val="1D8AC8"/>
            </a:solidFill>
            <a:ln>
              <a:solidFill>
                <a:srgbClr val="1D8AC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rgbClr val="FF0000"/>
                </a:solidFill>
              </a:endParaRPr>
            </a:p>
          </p:txBody>
        </p:sp>
      </p:grpSp>
      <p:sp>
        <p:nvSpPr>
          <p:cNvPr id="9" name="同侧圆角矩形 4"/>
          <p:cNvSpPr/>
          <p:nvPr/>
        </p:nvSpPr>
        <p:spPr bwMode="auto">
          <a:xfrm>
            <a:off x="6879997" y="428605"/>
            <a:ext cx="1450741" cy="714359"/>
          </a:xfrm>
          <a:prstGeom prst="rect">
            <a:avLst/>
          </a:prstGeom>
          <a:ln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lIns="247650" tIns="123825" rIns="247650" bIns="123825" spcCol="1270" anchor="ctr"/>
          <a:lstStyle/>
          <a:p>
            <a:pPr>
              <a:defRPr/>
            </a:pPr>
            <a:r>
              <a:rPr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  附  录</a:t>
            </a:r>
            <a:endParaRPr lang="zh-CN" altLang="zh-CN" sz="2400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Rectangle 1"/>
          <p:cNvSpPr>
            <a:spLocks noChangeArrowheads="1"/>
          </p:cNvSpPr>
          <p:nvPr/>
        </p:nvSpPr>
        <p:spPr bwMode="auto">
          <a:xfrm>
            <a:off x="2725602" y="1071546"/>
            <a:ext cx="4615994" cy="6103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165048" rIns="91440" bIns="165048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kumimoji="0" lang="x-none" altLang="zh-CN" dirty="0" smtClean="0" bmk="_Toc385509759">
                <a:solidFill>
                  <a:schemeClr val="tx1"/>
                </a:solidFill>
                <a:latin typeface="Cambria" pitchFamily="18" charset="0"/>
                <a:cs typeface="宋体" pitchFamily="2" charset="-122"/>
              </a:rPr>
              <a:t>附录H  工程竣工决算成果文件的格式</a:t>
            </a:r>
            <a:endParaRPr kumimoji="0" lang="zh-CN" altLang="en-US" dirty="0" smtClean="0" bmk="_Toc385509759">
              <a:solidFill>
                <a:schemeClr val="tx1"/>
              </a:solidFill>
              <a:latin typeface="Cambria" pitchFamily="18" charset="0"/>
              <a:cs typeface="宋体" pitchFamily="2" charset="-122"/>
            </a:endParaRPr>
          </a:p>
        </p:txBody>
      </p:sp>
      <p:sp>
        <p:nvSpPr>
          <p:cNvPr id="567297" name="Rectangle 1"/>
          <p:cNvSpPr>
            <a:spLocks noChangeArrowheads="1"/>
          </p:cNvSpPr>
          <p:nvPr/>
        </p:nvSpPr>
        <p:spPr bwMode="auto">
          <a:xfrm>
            <a:off x="747320" y="1500174"/>
            <a:ext cx="791313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kumimoji="0" lang="en-US" altLang="zh-CN" b="0" dirty="0" smtClean="0">
                <a:solidFill>
                  <a:schemeClr val="tx1"/>
                </a:solidFill>
                <a:latin typeface="+mn-ea"/>
                <a:ea typeface="+mn-ea"/>
                <a:cs typeface="Times New Roman" pitchFamily="18" charset="0"/>
              </a:rPr>
              <a:t>H.0.3  </a:t>
            </a:r>
            <a:r>
              <a:rPr kumimoji="0" lang="zh-CN" altLang="en-US" b="0" dirty="0" smtClean="0">
                <a:solidFill>
                  <a:schemeClr val="tx1"/>
                </a:solidFill>
                <a:latin typeface="+mn-ea"/>
                <a:ea typeface="+mn-ea"/>
                <a:cs typeface="Times New Roman" pitchFamily="18" charset="0"/>
              </a:rPr>
              <a:t>基本建设项目竣工财务决算表可按表</a:t>
            </a:r>
            <a:r>
              <a:rPr kumimoji="0" lang="en-US" altLang="zh-CN" b="0" dirty="0" smtClean="0">
                <a:solidFill>
                  <a:schemeClr val="tx1"/>
                </a:solidFill>
                <a:latin typeface="+mn-ea"/>
                <a:ea typeface="+mn-ea"/>
                <a:cs typeface="Times New Roman" pitchFamily="18" charset="0"/>
              </a:rPr>
              <a:t>H.0.3</a:t>
            </a:r>
            <a:r>
              <a:rPr kumimoji="0" lang="zh-CN" altLang="en-US" b="0" dirty="0" smtClean="0">
                <a:solidFill>
                  <a:schemeClr val="tx1"/>
                </a:solidFill>
                <a:latin typeface="+mn-ea"/>
                <a:ea typeface="+mn-ea"/>
                <a:cs typeface="Times New Roman" pitchFamily="18" charset="0"/>
              </a:rPr>
              <a:t>编制。</a:t>
            </a:r>
          </a:p>
        </p:txBody>
      </p:sp>
      <p:sp>
        <p:nvSpPr>
          <p:cNvPr id="13" name="Rectangle 1"/>
          <p:cNvSpPr>
            <a:spLocks noChangeArrowheads="1"/>
          </p:cNvSpPr>
          <p:nvPr/>
        </p:nvSpPr>
        <p:spPr bwMode="auto">
          <a:xfrm>
            <a:off x="2857488" y="1928803"/>
            <a:ext cx="4945708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kumimoji="0" lang="zh-CN" altLang="en-US" sz="1400" dirty="0" smtClean="0">
                <a:solidFill>
                  <a:schemeClr val="tx1"/>
                </a:solidFill>
                <a:latin typeface="+mn-ea"/>
                <a:ea typeface="+mn-ea"/>
                <a:cs typeface="宋体" pitchFamily="2" charset="-122"/>
              </a:rPr>
              <a:t>表</a:t>
            </a:r>
            <a:r>
              <a:rPr kumimoji="0" lang="en-US" altLang="zh-CN" sz="1400" dirty="0" smtClean="0">
                <a:solidFill>
                  <a:schemeClr val="tx1"/>
                </a:solidFill>
                <a:latin typeface="+mn-ea"/>
                <a:ea typeface="+mn-ea"/>
                <a:cs typeface="宋体" pitchFamily="2" charset="-122"/>
              </a:rPr>
              <a:t>H.0.3  </a:t>
            </a:r>
            <a:r>
              <a:rPr kumimoji="0" lang="zh-CN" altLang="en-US" sz="1400" dirty="0" smtClean="0">
                <a:solidFill>
                  <a:schemeClr val="tx1"/>
                </a:solidFill>
                <a:latin typeface="+mn-ea"/>
                <a:ea typeface="+mn-ea"/>
                <a:cs typeface="宋体" pitchFamily="2" charset="-122"/>
              </a:rPr>
              <a:t>基本建设项目竣工财务决算表</a:t>
            </a:r>
          </a:p>
        </p:txBody>
      </p:sp>
      <p:graphicFrame>
        <p:nvGraphicFramePr>
          <p:cNvPr id="12" name="表格 11"/>
          <p:cNvGraphicFramePr>
            <a:graphicFrameLocks noGrp="1"/>
          </p:cNvGraphicFramePr>
          <p:nvPr/>
        </p:nvGraphicFramePr>
        <p:xfrm>
          <a:off x="1406747" y="2285984"/>
          <a:ext cx="6989933" cy="3714780"/>
        </p:xfrm>
        <a:graphic>
          <a:graphicData uri="http://schemas.openxmlformats.org/drawingml/2006/table">
            <a:tbl>
              <a:tblPr/>
              <a:tblGrid>
                <a:gridCol w="3374347"/>
                <a:gridCol w="481979"/>
                <a:gridCol w="2289772"/>
                <a:gridCol w="843835"/>
              </a:tblGrid>
              <a:tr h="185739">
                <a:tc>
                  <a:txBody>
                    <a:bodyPr/>
                    <a:lstStyle/>
                    <a:p>
                      <a:pPr algn="l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zh-CN" sz="1000" kern="0" dirty="0">
                          <a:latin typeface="Times New Roman"/>
                          <a:ea typeface="宋体"/>
                          <a:cs typeface="宋体"/>
                        </a:rPr>
                        <a:t>建竣决</a:t>
                      </a:r>
                      <a:r>
                        <a:rPr lang="en-US" sz="1000" kern="0" dirty="0">
                          <a:latin typeface="Times New Roman"/>
                          <a:ea typeface="宋体"/>
                          <a:cs typeface="宋体"/>
                        </a:rPr>
                        <a:t>02</a:t>
                      </a:r>
                      <a:r>
                        <a:rPr lang="zh-CN" sz="1000" kern="0" dirty="0">
                          <a:latin typeface="Times New Roman"/>
                          <a:ea typeface="宋体"/>
                          <a:cs typeface="宋体"/>
                        </a:rPr>
                        <a:t>表</a:t>
                      </a: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561" marR="46561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1000" kern="0" dirty="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46561" marR="46561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1000" kern="0" dirty="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46561" marR="46561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latin typeface="宋体"/>
                          <a:ea typeface="宋体"/>
                          <a:cs typeface="宋体"/>
                        </a:rPr>
                        <a:t> </a:t>
                      </a:r>
                      <a:r>
                        <a:rPr lang="zh-CN" sz="1000" kern="0" dirty="0">
                          <a:latin typeface="Times New Roman"/>
                          <a:ea typeface="宋体"/>
                          <a:cs typeface="宋体"/>
                        </a:rPr>
                        <a:t>单位：元 </a:t>
                      </a: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561" marR="46561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573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00" kern="0" dirty="0">
                          <a:latin typeface="Times New Roman"/>
                          <a:ea typeface="宋体"/>
                          <a:cs typeface="宋体"/>
                        </a:rPr>
                        <a:t>资金来源</a:t>
                      </a: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561" marR="4656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0">
                          <a:latin typeface="宋体"/>
                          <a:ea typeface="宋体"/>
                          <a:cs typeface="宋体"/>
                        </a:rPr>
                        <a:t> </a:t>
                      </a:r>
                      <a:r>
                        <a:rPr lang="zh-CN" sz="1000" kern="0">
                          <a:latin typeface="Times New Roman"/>
                          <a:ea typeface="宋体"/>
                          <a:cs typeface="宋体"/>
                        </a:rPr>
                        <a:t>金额 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561" marR="4656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00" kern="0">
                          <a:latin typeface="Times New Roman"/>
                          <a:ea typeface="宋体"/>
                          <a:cs typeface="宋体"/>
                        </a:rPr>
                        <a:t>资金占用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561" marR="4656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0">
                          <a:latin typeface="宋体"/>
                          <a:ea typeface="宋体"/>
                          <a:cs typeface="宋体"/>
                        </a:rPr>
                        <a:t> </a:t>
                      </a:r>
                      <a:r>
                        <a:rPr lang="zh-CN" sz="1000" kern="0">
                          <a:latin typeface="Times New Roman"/>
                          <a:ea typeface="宋体"/>
                          <a:cs typeface="宋体"/>
                        </a:rPr>
                        <a:t>金额 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561" marR="4656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573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000" kern="0" dirty="0">
                          <a:latin typeface="Times New Roman"/>
                          <a:ea typeface="宋体"/>
                          <a:cs typeface="宋体"/>
                        </a:rPr>
                        <a:t>一、基建拨款</a:t>
                      </a: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561" marR="4656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en-US" sz="1000" kern="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46561" marR="4656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000" kern="0">
                          <a:latin typeface="Times New Roman"/>
                          <a:ea typeface="宋体"/>
                          <a:cs typeface="宋体"/>
                        </a:rPr>
                        <a:t>一、基本建设支出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561" marR="4656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en-US" sz="1000" kern="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46561" marR="4656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573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latin typeface="宋体"/>
                          <a:ea typeface="宋体"/>
                          <a:cs typeface="宋体"/>
                        </a:rPr>
                        <a:t>   1</a:t>
                      </a:r>
                      <a:r>
                        <a:rPr lang="zh-CN" sz="1000" kern="0" dirty="0">
                          <a:latin typeface="Times New Roman"/>
                          <a:ea typeface="宋体"/>
                          <a:cs typeface="宋体"/>
                        </a:rPr>
                        <a:t>、预算拨款</a:t>
                      </a: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561" marR="4656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en-US" sz="1000" kern="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46561" marR="4656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latin typeface="宋体"/>
                          <a:ea typeface="宋体"/>
                          <a:cs typeface="宋体"/>
                        </a:rPr>
                        <a:t>   1</a:t>
                      </a:r>
                      <a:r>
                        <a:rPr lang="zh-CN" sz="1000" kern="0">
                          <a:latin typeface="Times New Roman"/>
                          <a:ea typeface="宋体"/>
                          <a:cs typeface="宋体"/>
                        </a:rPr>
                        <a:t>、交付使用资产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561" marR="4656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en-US" sz="1000" kern="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46561" marR="4656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573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latin typeface="宋体"/>
                          <a:ea typeface="宋体"/>
                          <a:cs typeface="宋体"/>
                        </a:rPr>
                        <a:t>   2</a:t>
                      </a:r>
                      <a:r>
                        <a:rPr lang="zh-CN" sz="1000" kern="0" dirty="0">
                          <a:latin typeface="Times New Roman"/>
                          <a:ea typeface="宋体"/>
                          <a:cs typeface="宋体"/>
                        </a:rPr>
                        <a:t>、基建基金拨款</a:t>
                      </a: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561" marR="4656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en-US" sz="1000" kern="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46561" marR="4656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latin typeface="宋体"/>
                          <a:ea typeface="宋体"/>
                          <a:cs typeface="宋体"/>
                        </a:rPr>
                        <a:t>   2</a:t>
                      </a:r>
                      <a:r>
                        <a:rPr lang="zh-CN" sz="1000" kern="0">
                          <a:latin typeface="Times New Roman"/>
                          <a:ea typeface="宋体"/>
                          <a:cs typeface="宋体"/>
                        </a:rPr>
                        <a:t>、在建工程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561" marR="4656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en-US" sz="1000" kern="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46561" marR="4656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573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latin typeface="宋体"/>
                          <a:ea typeface="宋体"/>
                          <a:cs typeface="宋体"/>
                        </a:rPr>
                        <a:t>      </a:t>
                      </a:r>
                      <a:r>
                        <a:rPr lang="zh-CN" sz="1000" kern="0" dirty="0">
                          <a:latin typeface="Times New Roman"/>
                          <a:ea typeface="宋体"/>
                          <a:cs typeface="宋体"/>
                        </a:rPr>
                        <a:t>其中：国债专项资金拨款</a:t>
                      </a: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561" marR="4656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en-US" sz="1000" kern="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46561" marR="4656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latin typeface="宋体"/>
                          <a:ea typeface="宋体"/>
                          <a:cs typeface="宋体"/>
                        </a:rPr>
                        <a:t>   3</a:t>
                      </a:r>
                      <a:r>
                        <a:rPr lang="zh-CN" sz="1000" kern="0">
                          <a:latin typeface="Times New Roman"/>
                          <a:ea typeface="宋体"/>
                          <a:cs typeface="宋体"/>
                        </a:rPr>
                        <a:t>、待核销基建支出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561" marR="4656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en-US" sz="1000" kern="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46561" marR="4656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573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latin typeface="宋体"/>
                          <a:ea typeface="宋体"/>
                          <a:cs typeface="宋体"/>
                        </a:rPr>
                        <a:t>   3</a:t>
                      </a:r>
                      <a:r>
                        <a:rPr lang="zh-CN" sz="1000" kern="0" dirty="0">
                          <a:latin typeface="Times New Roman"/>
                          <a:ea typeface="宋体"/>
                          <a:cs typeface="宋体"/>
                        </a:rPr>
                        <a:t>、专项建设基金拨款</a:t>
                      </a: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561" marR="4656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en-US" sz="1000" kern="0" dirty="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46561" marR="4656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latin typeface="宋体"/>
                          <a:ea typeface="宋体"/>
                          <a:cs typeface="宋体"/>
                        </a:rPr>
                        <a:t>   4</a:t>
                      </a:r>
                      <a:r>
                        <a:rPr lang="zh-CN" sz="1000" kern="0">
                          <a:latin typeface="Times New Roman"/>
                          <a:ea typeface="宋体"/>
                          <a:cs typeface="宋体"/>
                        </a:rPr>
                        <a:t>、非经营项目转出投资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561" marR="4656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en-US" sz="1000" kern="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46561" marR="4656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573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latin typeface="宋体"/>
                          <a:ea typeface="宋体"/>
                          <a:cs typeface="宋体"/>
                        </a:rPr>
                        <a:t>   4</a:t>
                      </a:r>
                      <a:r>
                        <a:rPr lang="zh-CN" sz="1000" kern="0" dirty="0">
                          <a:latin typeface="Times New Roman"/>
                          <a:ea typeface="宋体"/>
                          <a:cs typeface="宋体"/>
                        </a:rPr>
                        <a:t>、进口设备转账拨款</a:t>
                      </a: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561" marR="4656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en-US" sz="1000" kern="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46561" marR="4656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000" kern="0">
                          <a:latin typeface="Times New Roman"/>
                          <a:ea typeface="宋体"/>
                          <a:cs typeface="宋体"/>
                        </a:rPr>
                        <a:t>二、应收生产单位投资借款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561" marR="4656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en-US" sz="1000" kern="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46561" marR="4656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573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latin typeface="宋体"/>
                          <a:ea typeface="宋体"/>
                          <a:cs typeface="宋体"/>
                        </a:rPr>
                        <a:t>   5</a:t>
                      </a:r>
                      <a:r>
                        <a:rPr lang="zh-CN" sz="1000" kern="0" dirty="0">
                          <a:latin typeface="Times New Roman"/>
                          <a:ea typeface="宋体"/>
                          <a:cs typeface="宋体"/>
                        </a:rPr>
                        <a:t>、器材转账拨款</a:t>
                      </a: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561" marR="4656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en-US" sz="1000" kern="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46561" marR="4656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000" kern="0">
                          <a:latin typeface="Times New Roman"/>
                          <a:ea typeface="宋体"/>
                          <a:cs typeface="宋体"/>
                        </a:rPr>
                        <a:t>三、拨付所属投资借款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561" marR="4656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en-US" sz="1000" kern="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46561" marR="4656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573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latin typeface="宋体"/>
                          <a:ea typeface="宋体"/>
                          <a:cs typeface="宋体"/>
                        </a:rPr>
                        <a:t>   6</a:t>
                      </a:r>
                      <a:r>
                        <a:rPr lang="zh-CN" sz="1000" kern="0" dirty="0">
                          <a:latin typeface="Times New Roman"/>
                          <a:ea typeface="宋体"/>
                          <a:cs typeface="宋体"/>
                        </a:rPr>
                        <a:t>、煤代油专用基金拨款</a:t>
                      </a: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561" marR="4656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en-US" sz="1000" kern="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46561" marR="4656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000" kern="0">
                          <a:latin typeface="Times New Roman"/>
                          <a:ea typeface="宋体"/>
                          <a:cs typeface="宋体"/>
                        </a:rPr>
                        <a:t>四、器材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561" marR="4656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en-US" sz="1000" kern="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46561" marR="4656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573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latin typeface="宋体"/>
                          <a:ea typeface="宋体"/>
                          <a:cs typeface="宋体"/>
                        </a:rPr>
                        <a:t>   7</a:t>
                      </a:r>
                      <a:r>
                        <a:rPr lang="zh-CN" sz="1000" kern="0" dirty="0">
                          <a:latin typeface="Times New Roman"/>
                          <a:ea typeface="宋体"/>
                          <a:cs typeface="宋体"/>
                        </a:rPr>
                        <a:t>、自筹资金拨款</a:t>
                      </a: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561" marR="4656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en-US" sz="1000" kern="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46561" marR="4656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latin typeface="宋体"/>
                          <a:ea typeface="宋体"/>
                          <a:cs typeface="宋体"/>
                        </a:rPr>
                        <a:t>     </a:t>
                      </a:r>
                      <a:r>
                        <a:rPr lang="zh-CN" sz="1000" kern="0">
                          <a:latin typeface="Times New Roman"/>
                          <a:ea typeface="宋体"/>
                          <a:cs typeface="宋体"/>
                        </a:rPr>
                        <a:t>其中：待处理器材损失 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561" marR="4656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en-US" sz="1000" kern="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46561" marR="4656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573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latin typeface="宋体"/>
                          <a:ea typeface="宋体"/>
                          <a:cs typeface="宋体"/>
                        </a:rPr>
                        <a:t>   8</a:t>
                      </a:r>
                      <a:r>
                        <a:rPr lang="zh-CN" sz="1000" kern="0" dirty="0">
                          <a:latin typeface="Times New Roman"/>
                          <a:ea typeface="宋体"/>
                          <a:cs typeface="宋体"/>
                        </a:rPr>
                        <a:t>、其他拨款</a:t>
                      </a: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561" marR="4656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en-US" sz="1000" kern="0" dirty="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46561" marR="4656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000" kern="0">
                          <a:latin typeface="Times New Roman"/>
                          <a:ea typeface="宋体"/>
                          <a:cs typeface="宋体"/>
                        </a:rPr>
                        <a:t>五、货币资金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561" marR="4656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en-US" sz="1000" kern="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46561" marR="4656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573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000" kern="0" dirty="0">
                          <a:latin typeface="Times New Roman"/>
                          <a:ea typeface="宋体"/>
                          <a:cs typeface="宋体"/>
                        </a:rPr>
                        <a:t>二、项目资本</a:t>
                      </a: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561" marR="4656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en-US" sz="1000" kern="0" dirty="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46561" marR="4656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000" kern="0">
                          <a:latin typeface="Times New Roman"/>
                          <a:ea typeface="宋体"/>
                          <a:cs typeface="宋体"/>
                        </a:rPr>
                        <a:t>六、预付及应收款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561" marR="4656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en-US" sz="1000" kern="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46561" marR="4656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573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latin typeface="宋体"/>
                          <a:ea typeface="宋体"/>
                          <a:cs typeface="宋体"/>
                        </a:rPr>
                        <a:t>   1</a:t>
                      </a:r>
                      <a:r>
                        <a:rPr lang="zh-CN" sz="1000" kern="0" dirty="0">
                          <a:latin typeface="Times New Roman"/>
                          <a:ea typeface="宋体"/>
                          <a:cs typeface="宋体"/>
                        </a:rPr>
                        <a:t>、国家资本</a:t>
                      </a: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561" marR="4656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en-US" sz="1000" kern="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46561" marR="4656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000" kern="0" dirty="0">
                          <a:latin typeface="Times New Roman"/>
                          <a:ea typeface="宋体"/>
                          <a:cs typeface="宋体"/>
                        </a:rPr>
                        <a:t>七、有价证券</a:t>
                      </a: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561" marR="4656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en-US" sz="1000" kern="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46561" marR="4656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573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latin typeface="宋体"/>
                          <a:ea typeface="宋体"/>
                          <a:cs typeface="宋体"/>
                        </a:rPr>
                        <a:t>   2</a:t>
                      </a:r>
                      <a:r>
                        <a:rPr lang="zh-CN" sz="1000" kern="0">
                          <a:latin typeface="Times New Roman"/>
                          <a:ea typeface="宋体"/>
                          <a:cs typeface="宋体"/>
                        </a:rPr>
                        <a:t>、法人资本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561" marR="4656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en-US" sz="1000" kern="0" dirty="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46561" marR="4656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000" kern="0" dirty="0">
                          <a:latin typeface="Times New Roman"/>
                          <a:ea typeface="宋体"/>
                          <a:cs typeface="宋体"/>
                        </a:rPr>
                        <a:t>八、固定资产</a:t>
                      </a: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561" marR="4656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en-US" sz="1000" kern="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46561" marR="4656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573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latin typeface="宋体"/>
                          <a:ea typeface="宋体"/>
                          <a:cs typeface="宋体"/>
                        </a:rPr>
                        <a:t>   3</a:t>
                      </a:r>
                      <a:r>
                        <a:rPr lang="zh-CN" sz="1000" kern="0">
                          <a:latin typeface="Times New Roman"/>
                          <a:ea typeface="宋体"/>
                          <a:cs typeface="宋体"/>
                        </a:rPr>
                        <a:t>、个人资本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561" marR="4656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en-US" sz="1000" kern="0" dirty="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46561" marR="4656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latin typeface="宋体"/>
                          <a:ea typeface="宋体"/>
                          <a:cs typeface="宋体"/>
                        </a:rPr>
                        <a:t>     </a:t>
                      </a:r>
                      <a:r>
                        <a:rPr lang="zh-CN" sz="1000" kern="0">
                          <a:latin typeface="Times New Roman"/>
                          <a:ea typeface="宋体"/>
                          <a:cs typeface="宋体"/>
                        </a:rPr>
                        <a:t>固定资产原价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561" marR="4656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en-US" sz="1000" kern="0" dirty="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46561" marR="4656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573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latin typeface="宋体"/>
                          <a:ea typeface="宋体"/>
                          <a:cs typeface="宋体"/>
                        </a:rPr>
                        <a:t>   4</a:t>
                      </a:r>
                      <a:r>
                        <a:rPr lang="zh-CN" sz="1000" kern="0">
                          <a:latin typeface="Times New Roman"/>
                          <a:ea typeface="宋体"/>
                          <a:cs typeface="宋体"/>
                        </a:rPr>
                        <a:t>、外商资本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561" marR="4656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en-US" sz="1000" kern="0" dirty="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46561" marR="4656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latin typeface="宋体"/>
                          <a:ea typeface="宋体"/>
                          <a:cs typeface="宋体"/>
                        </a:rPr>
                        <a:t>          </a:t>
                      </a:r>
                      <a:r>
                        <a:rPr lang="zh-CN" sz="1000" kern="0" dirty="0">
                          <a:latin typeface="Times New Roman"/>
                          <a:ea typeface="宋体"/>
                          <a:cs typeface="宋体"/>
                        </a:rPr>
                        <a:t>减：累计折旧</a:t>
                      </a: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561" marR="4656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en-US" sz="1000" kern="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46561" marR="4656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573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000" kern="0">
                          <a:latin typeface="Times New Roman"/>
                          <a:ea typeface="宋体"/>
                          <a:cs typeface="宋体"/>
                        </a:rPr>
                        <a:t>三、项目资本公积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561" marR="4656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en-US" sz="1000" kern="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46561" marR="4656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latin typeface="宋体"/>
                          <a:ea typeface="宋体"/>
                          <a:cs typeface="宋体"/>
                        </a:rPr>
                        <a:t>     </a:t>
                      </a:r>
                      <a:r>
                        <a:rPr lang="zh-CN" sz="1000" kern="0" dirty="0">
                          <a:latin typeface="Times New Roman"/>
                          <a:ea typeface="宋体"/>
                          <a:cs typeface="宋体"/>
                        </a:rPr>
                        <a:t>固定资产净值</a:t>
                      </a: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561" marR="4656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en-US" sz="1000" kern="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46561" marR="4656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573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000" kern="0" dirty="0">
                          <a:latin typeface="Times New Roman"/>
                          <a:ea typeface="宋体"/>
                          <a:cs typeface="宋体"/>
                        </a:rPr>
                        <a:t>四、基建借款</a:t>
                      </a: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561" marR="4656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en-US" sz="1000" kern="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46561" marR="4656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latin typeface="宋体"/>
                          <a:ea typeface="宋体"/>
                          <a:cs typeface="宋体"/>
                        </a:rPr>
                        <a:t>     </a:t>
                      </a:r>
                      <a:r>
                        <a:rPr lang="zh-CN" sz="1000" kern="0" dirty="0">
                          <a:latin typeface="Times New Roman"/>
                          <a:ea typeface="宋体"/>
                          <a:cs typeface="宋体"/>
                        </a:rPr>
                        <a:t>固定资产清理</a:t>
                      </a: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561" marR="4656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en-US" sz="1000" kern="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46561" marR="4656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573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latin typeface="宋体"/>
                          <a:ea typeface="宋体"/>
                          <a:cs typeface="宋体"/>
                        </a:rPr>
                        <a:t>    </a:t>
                      </a:r>
                      <a:r>
                        <a:rPr lang="zh-CN" sz="1000" kern="0">
                          <a:latin typeface="Times New Roman"/>
                          <a:ea typeface="宋体"/>
                          <a:cs typeface="宋体"/>
                        </a:rPr>
                        <a:t>其中：国债转贷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561" marR="4656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en-US" sz="1000" kern="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46561" marR="4656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latin typeface="宋体"/>
                          <a:ea typeface="宋体"/>
                          <a:cs typeface="宋体"/>
                        </a:rPr>
                        <a:t>     </a:t>
                      </a:r>
                      <a:r>
                        <a:rPr lang="zh-CN" sz="1000" kern="0" dirty="0">
                          <a:latin typeface="Times New Roman"/>
                          <a:ea typeface="宋体"/>
                          <a:cs typeface="宋体"/>
                        </a:rPr>
                        <a:t>待处理固定资产损失</a:t>
                      </a: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561" marR="4656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en-US" sz="1000" kern="0" dirty="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46561" marR="4656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4"/>
          <p:cNvGrpSpPr>
            <a:grpSpLocks/>
          </p:cNvGrpSpPr>
          <p:nvPr/>
        </p:nvGrpSpPr>
        <p:grpSpPr bwMode="auto">
          <a:xfrm>
            <a:off x="633046" y="422275"/>
            <a:ext cx="4868008" cy="642938"/>
            <a:chOff x="632383" y="422260"/>
            <a:chExt cx="4868311" cy="642941"/>
          </a:xfrm>
        </p:grpSpPr>
        <p:pic>
          <p:nvPicPr>
            <p:cNvPr id="74765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632383" y="422260"/>
              <a:ext cx="969760" cy="642941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</p:spPr>
        </p:pic>
        <p:sp>
          <p:nvSpPr>
            <p:cNvPr id="74766" name="TextBox 6"/>
            <p:cNvSpPr txBox="1">
              <a:spLocks noChangeArrowheads="1"/>
            </p:cNvSpPr>
            <p:nvPr/>
          </p:nvSpPr>
          <p:spPr bwMode="auto">
            <a:xfrm>
              <a:off x="1503067" y="430185"/>
              <a:ext cx="3926189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2400">
                  <a:solidFill>
                    <a:srgbClr val="1D8AC8"/>
                  </a:solidFill>
                  <a:latin typeface="华文新魏" pitchFamily="2" charset="-122"/>
                  <a:ea typeface="华文新魏" pitchFamily="2" charset="-122"/>
                </a:rPr>
                <a:t>中国建设工程造价管理协会</a:t>
              </a:r>
            </a:p>
          </p:txBody>
        </p:sp>
        <p:sp>
          <p:nvSpPr>
            <p:cNvPr id="8" name="矩形 7"/>
            <p:cNvSpPr/>
            <p:nvPr/>
          </p:nvSpPr>
          <p:spPr>
            <a:xfrm>
              <a:off x="1502876" y="1008051"/>
              <a:ext cx="3997818" cy="46037"/>
            </a:xfrm>
            <a:prstGeom prst="rect">
              <a:avLst/>
            </a:prstGeom>
            <a:solidFill>
              <a:srgbClr val="1D8AC8"/>
            </a:solidFill>
            <a:ln>
              <a:solidFill>
                <a:srgbClr val="1D8AC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rgbClr val="FF0000"/>
                </a:solidFill>
              </a:endParaRPr>
            </a:p>
          </p:txBody>
        </p:sp>
      </p:grpSp>
      <p:sp>
        <p:nvSpPr>
          <p:cNvPr id="9" name="同侧圆角矩形 4"/>
          <p:cNvSpPr/>
          <p:nvPr/>
        </p:nvSpPr>
        <p:spPr bwMode="auto">
          <a:xfrm>
            <a:off x="6814054" y="500043"/>
            <a:ext cx="1450741" cy="714359"/>
          </a:xfrm>
          <a:prstGeom prst="rect">
            <a:avLst/>
          </a:prstGeom>
          <a:ln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lIns="247650" tIns="123825" rIns="247650" bIns="123825" spcCol="1270" anchor="ctr"/>
          <a:lstStyle/>
          <a:p>
            <a:pPr>
              <a:defRPr/>
            </a:pPr>
            <a:r>
              <a:rPr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  附  录</a:t>
            </a:r>
            <a:endParaRPr lang="zh-CN" altLang="zh-CN" sz="2400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Rectangle 1"/>
          <p:cNvSpPr>
            <a:spLocks noChangeArrowheads="1"/>
          </p:cNvSpPr>
          <p:nvPr/>
        </p:nvSpPr>
        <p:spPr bwMode="auto">
          <a:xfrm>
            <a:off x="3121259" y="1000108"/>
            <a:ext cx="3626852" cy="6103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165048" rIns="91440" bIns="165048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kumimoji="0" lang="x-none" altLang="zh-CN" dirty="0" smtClean="0" bmk="_Toc385509759">
                <a:solidFill>
                  <a:schemeClr val="tx1"/>
                </a:solidFill>
                <a:latin typeface="Cambria" pitchFamily="18" charset="0"/>
                <a:cs typeface="宋体" pitchFamily="2" charset="-122"/>
              </a:rPr>
              <a:t>附录A </a:t>
            </a:r>
            <a:r>
              <a:rPr kumimoji="0" lang="en-US" altLang="zh-CN" dirty="0" smtClean="0" bmk="_Toc385509759">
                <a:solidFill>
                  <a:schemeClr val="tx1"/>
                </a:solidFill>
                <a:latin typeface="Cambria" pitchFamily="18" charset="0"/>
                <a:cs typeface="宋体" pitchFamily="2" charset="-122"/>
              </a:rPr>
              <a:t>   </a:t>
            </a:r>
            <a:r>
              <a:rPr kumimoji="0" lang="x-none" altLang="zh-CN" dirty="0" smtClean="0" bmk="_Toc385509759">
                <a:solidFill>
                  <a:schemeClr val="tx1"/>
                </a:solidFill>
                <a:latin typeface="Cambria" pitchFamily="18" charset="0"/>
                <a:cs typeface="宋体" pitchFamily="2" charset="-122"/>
              </a:rPr>
              <a:t>投资估算成果文件格式</a:t>
            </a:r>
            <a:endParaRPr kumimoji="0" lang="zh-CN" altLang="en-US" dirty="0" smtClean="0" bmk="_Toc385509759">
              <a:solidFill>
                <a:schemeClr val="tx1"/>
              </a:solidFill>
              <a:latin typeface="Cambria" pitchFamily="18" charset="0"/>
              <a:cs typeface="宋体" pitchFamily="2" charset="-122"/>
            </a:endParaRPr>
          </a:p>
        </p:txBody>
      </p:sp>
      <p:sp>
        <p:nvSpPr>
          <p:cNvPr id="567297" name="Rectangle 1"/>
          <p:cNvSpPr>
            <a:spLocks noChangeArrowheads="1"/>
          </p:cNvSpPr>
          <p:nvPr/>
        </p:nvSpPr>
        <p:spPr bwMode="auto">
          <a:xfrm>
            <a:off x="747319" y="1500174"/>
            <a:ext cx="4879765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>
              <a:spcBef>
                <a:spcPct val="0"/>
              </a:spcBef>
            </a:pPr>
            <a:r>
              <a:rPr kumimoji="0" lang="en-US" altLang="zh-CN" b="0" dirty="0" smtClean="0">
                <a:solidFill>
                  <a:schemeClr val="tx1"/>
                </a:solidFill>
                <a:latin typeface="+mn-ea"/>
                <a:ea typeface="+mn-ea"/>
                <a:cs typeface="Times New Roman" pitchFamily="18" charset="0"/>
              </a:rPr>
              <a:t>A.0.4  </a:t>
            </a:r>
            <a:r>
              <a:rPr kumimoji="0" lang="zh-CN" altLang="en-US" b="0" dirty="0" smtClean="0">
                <a:solidFill>
                  <a:schemeClr val="tx1"/>
                </a:solidFill>
                <a:latin typeface="+mn-ea"/>
                <a:ea typeface="+mn-ea"/>
                <a:cs typeface="Times New Roman" pitchFamily="18" charset="0"/>
              </a:rPr>
              <a:t>投资估算汇总表可按表</a:t>
            </a:r>
            <a:r>
              <a:rPr kumimoji="0" lang="en-US" altLang="zh-CN" b="0" dirty="0" smtClean="0">
                <a:solidFill>
                  <a:schemeClr val="tx1"/>
                </a:solidFill>
                <a:latin typeface="+mn-ea"/>
                <a:ea typeface="+mn-ea"/>
                <a:cs typeface="Times New Roman" pitchFamily="18" charset="0"/>
              </a:rPr>
              <a:t>A.0.4</a:t>
            </a:r>
            <a:r>
              <a:rPr kumimoji="0" lang="zh-CN" altLang="en-US" b="0" dirty="0" smtClean="0">
                <a:solidFill>
                  <a:schemeClr val="tx1"/>
                </a:solidFill>
                <a:latin typeface="+mn-ea"/>
                <a:ea typeface="+mn-ea"/>
                <a:cs typeface="Times New Roman" pitchFamily="18" charset="0"/>
              </a:rPr>
              <a:t>编制。</a:t>
            </a:r>
          </a:p>
          <a:p>
            <a:pPr>
              <a:spcBef>
                <a:spcPct val="0"/>
              </a:spcBef>
            </a:pPr>
            <a:r>
              <a:rPr kumimoji="0" lang="zh-CN" altLang="en-US" b="0" dirty="0" smtClean="0">
                <a:solidFill>
                  <a:schemeClr val="tx1"/>
                </a:solidFill>
                <a:latin typeface="+mn-ea"/>
                <a:ea typeface="+mn-ea"/>
                <a:cs typeface="Times New Roman" pitchFamily="18" charset="0"/>
              </a:rPr>
              <a:t>   </a:t>
            </a:r>
          </a:p>
        </p:txBody>
      </p:sp>
      <p:sp>
        <p:nvSpPr>
          <p:cNvPr id="567298" name="Rectangle 2"/>
          <p:cNvSpPr>
            <a:spLocks noChangeArrowheads="1"/>
          </p:cNvSpPr>
          <p:nvPr/>
        </p:nvSpPr>
        <p:spPr bwMode="auto">
          <a:xfrm>
            <a:off x="2791545" y="1905648"/>
            <a:ext cx="4352223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>
              <a:spcBef>
                <a:spcPct val="0"/>
              </a:spcBef>
            </a:pPr>
            <a:r>
              <a:rPr kumimoji="0" lang="zh-CN" altLang="en-US" sz="1400" dirty="0" smtClean="0">
                <a:solidFill>
                  <a:schemeClr val="tx1"/>
                </a:solidFill>
                <a:latin typeface="+mn-ea"/>
                <a:ea typeface="+mn-ea"/>
                <a:cs typeface="宋体" pitchFamily="2" charset="-122"/>
              </a:rPr>
              <a:t>表</a:t>
            </a:r>
            <a:r>
              <a:rPr kumimoji="0" lang="en-US" altLang="zh-CN" sz="1400" dirty="0" smtClean="0">
                <a:solidFill>
                  <a:schemeClr val="tx1"/>
                </a:solidFill>
                <a:latin typeface="+mn-ea"/>
                <a:cs typeface="宋体" pitchFamily="2" charset="-122"/>
              </a:rPr>
              <a:t>A.0.4 </a:t>
            </a:r>
            <a:r>
              <a:rPr kumimoji="0" lang="en-US" altLang="en-US" sz="1400" dirty="0" smtClean="0">
                <a:solidFill>
                  <a:schemeClr val="tx1"/>
                </a:solidFill>
                <a:latin typeface="+mn-ea"/>
                <a:ea typeface="+mn-ea"/>
                <a:cs typeface="宋体" pitchFamily="2" charset="-122"/>
              </a:rPr>
              <a:t>  </a:t>
            </a:r>
            <a:r>
              <a:rPr kumimoji="0" lang="zh-CN" altLang="en-US" sz="1400" dirty="0" smtClean="0">
                <a:solidFill>
                  <a:schemeClr val="tx1"/>
                </a:solidFill>
                <a:latin typeface="+mn-ea"/>
                <a:ea typeface="+mn-ea"/>
                <a:cs typeface="宋体" pitchFamily="2" charset="-122"/>
              </a:rPr>
              <a:t>投资估算汇总表</a:t>
            </a:r>
          </a:p>
          <a:p>
            <a:pPr algn="ctr">
              <a:spcBef>
                <a:spcPct val="0"/>
              </a:spcBef>
            </a:pPr>
            <a:endParaRPr kumimoji="0" lang="zh-CN" altLang="en-US" sz="1400" dirty="0" smtClean="0">
              <a:solidFill>
                <a:schemeClr val="tx1"/>
              </a:solidFill>
              <a:latin typeface="+mn-ea"/>
              <a:ea typeface="+mn-ea"/>
              <a:cs typeface="宋体" pitchFamily="2" charset="-122"/>
            </a:endParaRPr>
          </a:p>
        </p:txBody>
      </p:sp>
      <p:sp>
        <p:nvSpPr>
          <p:cNvPr id="670721" name="Rectangle 1"/>
          <p:cNvSpPr>
            <a:spLocks noChangeArrowheads="1"/>
          </p:cNvSpPr>
          <p:nvPr/>
        </p:nvSpPr>
        <p:spPr bwMode="auto">
          <a:xfrm>
            <a:off x="2395889" y="2000241"/>
            <a:ext cx="880714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kumimoji="0" lang="zh-CN" altLang="en-US" sz="1400" dirty="0" smtClean="0">
                <a:solidFill>
                  <a:schemeClr val="tx1"/>
                </a:solidFill>
                <a:latin typeface="+mn-ea"/>
                <a:ea typeface="+mn-ea"/>
                <a:cs typeface="宋体" pitchFamily="2" charset="-122"/>
              </a:rPr>
              <a:t>续</a:t>
            </a:r>
            <a:r>
              <a:rPr kumimoji="0" lang="en-US" altLang="zh-CN" sz="1400" dirty="0" smtClean="0">
                <a:solidFill>
                  <a:schemeClr val="tx1"/>
                </a:solidFill>
                <a:latin typeface="+mn-ea"/>
                <a:cs typeface="宋体" pitchFamily="2" charset="-122"/>
              </a:rPr>
              <a:t>A.0.4</a:t>
            </a:r>
            <a:endParaRPr kumimoji="0" lang="zh-CN" altLang="en-US" sz="1400" dirty="0" smtClean="0">
              <a:solidFill>
                <a:schemeClr val="tx1"/>
              </a:solidFill>
              <a:latin typeface="+mn-ea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graphicFrame>
        <p:nvGraphicFramePr>
          <p:cNvPr id="13" name="表格 12"/>
          <p:cNvGraphicFramePr>
            <a:graphicFrameLocks noGrp="1"/>
          </p:cNvGraphicFramePr>
          <p:nvPr/>
        </p:nvGraphicFramePr>
        <p:xfrm>
          <a:off x="2527775" y="2357430"/>
          <a:ext cx="5077594" cy="4045484"/>
        </p:xfrm>
        <a:graphic>
          <a:graphicData uri="http://schemas.openxmlformats.org/drawingml/2006/table">
            <a:tbl>
              <a:tblPr/>
              <a:tblGrid>
                <a:gridCol w="404118"/>
                <a:gridCol w="1327818"/>
                <a:gridCol w="461850"/>
                <a:gridCol w="461850"/>
                <a:gridCol w="404118"/>
                <a:gridCol w="404118"/>
                <a:gridCol w="404118"/>
                <a:gridCol w="288655"/>
                <a:gridCol w="343638"/>
                <a:gridCol w="343638"/>
                <a:gridCol w="233673"/>
              </a:tblGrid>
              <a:tr h="180467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800" b="1" kern="0" dirty="0">
                          <a:latin typeface="Times New Roman"/>
                          <a:ea typeface="宋体"/>
                          <a:cs typeface="Times New Roman"/>
                        </a:rPr>
                        <a:t>序</a:t>
                      </a:r>
                      <a:endParaRPr lang="zh-CN" sz="8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800" b="1" kern="0" dirty="0">
                          <a:latin typeface="Times New Roman"/>
                          <a:ea typeface="宋体"/>
                          <a:cs typeface="Times New Roman"/>
                        </a:rPr>
                        <a:t>号</a:t>
                      </a:r>
                      <a:endParaRPr lang="zh-CN" sz="8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0989" marR="509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800" b="1" kern="0" dirty="0">
                          <a:latin typeface="Times New Roman"/>
                          <a:ea typeface="宋体"/>
                          <a:cs typeface="Times New Roman"/>
                        </a:rPr>
                        <a:t>工 程 和 费 用</a:t>
                      </a:r>
                      <a:endParaRPr lang="zh-CN" sz="8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800" b="1" kern="0" dirty="0">
                          <a:latin typeface="Times New Roman"/>
                          <a:ea typeface="宋体"/>
                          <a:cs typeface="Times New Roman"/>
                        </a:rPr>
                        <a:t>名</a:t>
                      </a:r>
                      <a:r>
                        <a:rPr lang="en-US" sz="800" b="1" kern="0" dirty="0">
                          <a:latin typeface="Times New Roman"/>
                          <a:ea typeface="宋体"/>
                          <a:cs typeface="Times New Roman"/>
                        </a:rPr>
                        <a:t>          </a:t>
                      </a:r>
                      <a:r>
                        <a:rPr lang="zh-CN" sz="800" b="1" kern="0" dirty="0">
                          <a:latin typeface="Times New Roman"/>
                          <a:ea typeface="宋体"/>
                          <a:cs typeface="Times New Roman"/>
                        </a:rPr>
                        <a:t>称</a:t>
                      </a:r>
                      <a:endParaRPr lang="zh-CN" sz="8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0989" marR="509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800" b="1" kern="0">
                          <a:latin typeface="Times New Roman"/>
                          <a:ea typeface="宋体"/>
                          <a:cs typeface="Times New Roman"/>
                        </a:rPr>
                        <a:t>估</a:t>
                      </a:r>
                      <a:r>
                        <a:rPr lang="en-US" sz="800" b="1" kern="0">
                          <a:latin typeface="Times New Roman"/>
                          <a:ea typeface="宋体"/>
                          <a:cs typeface="Times New Roman"/>
                        </a:rPr>
                        <a:t>   </a:t>
                      </a:r>
                      <a:r>
                        <a:rPr lang="zh-CN" sz="800" b="1" kern="0">
                          <a:latin typeface="Times New Roman"/>
                          <a:ea typeface="宋体"/>
                          <a:cs typeface="Times New Roman"/>
                        </a:rPr>
                        <a:t>算</a:t>
                      </a:r>
                      <a:r>
                        <a:rPr lang="en-US" sz="800" b="1" kern="0">
                          <a:latin typeface="Times New Roman"/>
                          <a:ea typeface="宋体"/>
                          <a:cs typeface="Times New Roman"/>
                        </a:rPr>
                        <a:t>   </a:t>
                      </a:r>
                      <a:r>
                        <a:rPr lang="zh-CN" sz="800" b="1" kern="0">
                          <a:latin typeface="Times New Roman"/>
                          <a:ea typeface="宋体"/>
                          <a:cs typeface="Times New Roman"/>
                        </a:rPr>
                        <a:t>价</a:t>
                      </a:r>
                      <a:r>
                        <a:rPr lang="en-US" sz="800" b="1" kern="0">
                          <a:latin typeface="Times New Roman"/>
                          <a:ea typeface="宋体"/>
                          <a:cs typeface="Times New Roman"/>
                        </a:rPr>
                        <a:t>   </a:t>
                      </a:r>
                      <a:r>
                        <a:rPr lang="zh-CN" sz="800" b="1" kern="0">
                          <a:latin typeface="Times New Roman"/>
                          <a:ea typeface="宋体"/>
                          <a:cs typeface="Times New Roman"/>
                        </a:rPr>
                        <a:t>值</a:t>
                      </a:r>
                      <a:r>
                        <a:rPr lang="en-US" sz="800" b="1" kern="0">
                          <a:latin typeface="Times New Roman"/>
                          <a:ea typeface="宋体"/>
                          <a:cs typeface="Times New Roman"/>
                        </a:rPr>
                        <a:t>  </a:t>
                      </a:r>
                      <a:r>
                        <a:rPr lang="zh-CN" sz="800" b="1" kern="0">
                          <a:latin typeface="Times New Roman"/>
                          <a:ea typeface="宋体"/>
                          <a:cs typeface="Times New Roman"/>
                        </a:rPr>
                        <a:t>（</a:t>
                      </a:r>
                      <a:r>
                        <a:rPr lang="en-US" sz="800" b="1" kern="0">
                          <a:latin typeface="Times New Roman"/>
                          <a:ea typeface="宋体"/>
                          <a:cs typeface="Times New Roman"/>
                        </a:rPr>
                        <a:t>  </a:t>
                      </a:r>
                      <a:r>
                        <a:rPr lang="zh-CN" sz="800" b="1" kern="0">
                          <a:latin typeface="Times New Roman"/>
                          <a:ea typeface="宋体"/>
                          <a:cs typeface="Times New Roman"/>
                        </a:rPr>
                        <a:t>万元</a:t>
                      </a:r>
                      <a:r>
                        <a:rPr lang="en-US" sz="800" b="1" kern="0">
                          <a:latin typeface="Times New Roman"/>
                          <a:ea typeface="宋体"/>
                          <a:cs typeface="Times New Roman"/>
                        </a:rPr>
                        <a:t>  </a:t>
                      </a:r>
                      <a:r>
                        <a:rPr lang="zh-CN" sz="800" b="1" kern="0">
                          <a:latin typeface="Times New Roman"/>
                          <a:ea typeface="宋体"/>
                          <a:cs typeface="Times New Roman"/>
                        </a:rPr>
                        <a:t>）</a:t>
                      </a: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0989" marR="509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800" b="1" kern="0">
                          <a:latin typeface="Times New Roman"/>
                          <a:ea typeface="宋体"/>
                          <a:cs typeface="Times New Roman"/>
                        </a:rPr>
                        <a:t>技术经济指标</a:t>
                      </a: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0989" marR="509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563961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800" b="1" kern="0">
                          <a:latin typeface="Times New Roman"/>
                          <a:ea typeface="宋体"/>
                          <a:cs typeface="Times New Roman"/>
                        </a:rPr>
                        <a:t>建筑工程费</a:t>
                      </a: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0989" marR="509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800" b="1" kern="0">
                          <a:latin typeface="Times New Roman"/>
                          <a:ea typeface="宋体"/>
                          <a:cs typeface="Times New Roman"/>
                        </a:rPr>
                        <a:t>设备及工器具购置费</a:t>
                      </a: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0989" marR="509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800" b="1" kern="0">
                          <a:latin typeface="Times New Roman"/>
                          <a:ea typeface="宋体"/>
                          <a:cs typeface="Times New Roman"/>
                        </a:rPr>
                        <a:t>安装工程费</a:t>
                      </a: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0989" marR="509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800" b="1" kern="0">
                          <a:latin typeface="Times New Roman"/>
                          <a:ea typeface="宋体"/>
                          <a:cs typeface="Times New Roman"/>
                        </a:rPr>
                        <a:t>其他费用</a:t>
                      </a: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0989" marR="509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800" b="1" kern="0">
                          <a:latin typeface="Times New Roman"/>
                          <a:ea typeface="宋体"/>
                          <a:cs typeface="Times New Roman"/>
                        </a:rPr>
                        <a:t>合</a:t>
                      </a:r>
                      <a:r>
                        <a:rPr lang="en-US" sz="800" b="1" kern="0">
                          <a:latin typeface="Times New Roman"/>
                          <a:ea typeface="宋体"/>
                          <a:cs typeface="Times New Roman"/>
                        </a:rPr>
                        <a:t>    </a:t>
                      </a:r>
                      <a:r>
                        <a:rPr lang="zh-CN" sz="800" b="1" kern="0">
                          <a:latin typeface="Times New Roman"/>
                          <a:ea typeface="宋体"/>
                          <a:cs typeface="Times New Roman"/>
                        </a:rPr>
                        <a:t>计</a:t>
                      </a: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0989" marR="509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800" b="1" kern="0">
                          <a:latin typeface="Times New Roman"/>
                          <a:ea typeface="宋体"/>
                          <a:cs typeface="Times New Roman"/>
                        </a:rPr>
                        <a:t>单位</a:t>
                      </a: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0989" marR="509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800" b="1" kern="0">
                          <a:latin typeface="Times New Roman"/>
                          <a:ea typeface="宋体"/>
                          <a:cs typeface="Times New Roman"/>
                        </a:rPr>
                        <a:t>数量</a:t>
                      </a: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0989" marR="509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800" b="1" kern="0">
                          <a:latin typeface="Times New Roman"/>
                          <a:ea typeface="宋体"/>
                          <a:cs typeface="Times New Roman"/>
                        </a:rPr>
                        <a:t>单位价值</a:t>
                      </a: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0989" marR="509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 b="1" kern="0">
                          <a:latin typeface="宋体"/>
                          <a:ea typeface="宋体"/>
                          <a:cs typeface="Times New Roman"/>
                        </a:rPr>
                        <a:t>%</a:t>
                      </a: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0989" marR="509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631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800" b="1" kern="0">
                          <a:latin typeface="Times New Roman"/>
                          <a:ea typeface="宋体"/>
                          <a:cs typeface="Times New Roman"/>
                        </a:rPr>
                        <a:t>二</a:t>
                      </a: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0989" marR="509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800" b="1" kern="0">
                          <a:latin typeface="Times New Roman"/>
                          <a:ea typeface="宋体"/>
                          <a:cs typeface="Times New Roman"/>
                        </a:rPr>
                        <a:t>工程建设其他费用</a:t>
                      </a: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0989" marR="509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800" kern="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50989" marR="509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800" kern="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50989" marR="509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800" kern="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50989" marR="509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800" kern="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50989" marR="509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800" kern="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50989" marR="509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800" kern="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50989" marR="509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800" kern="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50989" marR="509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800" kern="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50989" marR="509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800" kern="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50989" marR="509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631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 b="1" kern="0">
                          <a:latin typeface="宋体"/>
                          <a:ea typeface="宋体"/>
                          <a:cs typeface="Times New Roman"/>
                        </a:rPr>
                        <a:t>1</a:t>
                      </a: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0989" marR="509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0989" marR="509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800" kern="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50989" marR="509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800" kern="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50989" marR="509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800" kern="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50989" marR="509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800" kern="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50989" marR="509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800" kern="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50989" marR="509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800" kern="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50989" marR="509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800" kern="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50989" marR="509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800" kern="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50989" marR="509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800" kern="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50989" marR="509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631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 b="1" kern="0">
                          <a:latin typeface="宋体"/>
                          <a:ea typeface="宋体"/>
                          <a:cs typeface="Times New Roman"/>
                        </a:rPr>
                        <a:t>2</a:t>
                      </a: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0989" marR="509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0989" marR="509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800" kern="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50989" marR="509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800" kern="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50989" marR="509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800" kern="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50989" marR="509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800" kern="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50989" marR="509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800" kern="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50989" marR="509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800" kern="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50989" marR="509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800" kern="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50989" marR="509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800" kern="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50989" marR="509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800" kern="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50989" marR="509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631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0989" marR="509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800" b="1" kern="0">
                          <a:latin typeface="Times New Roman"/>
                          <a:ea typeface="宋体"/>
                          <a:cs typeface="Times New Roman"/>
                        </a:rPr>
                        <a:t>小计</a:t>
                      </a: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0989" marR="509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800" kern="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50989" marR="509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800" kern="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50989" marR="509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800" kern="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50989" marR="509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800" kern="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50989" marR="509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800" kern="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50989" marR="509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800" kern="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50989" marR="509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800" kern="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50989" marR="509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800" kern="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50989" marR="509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800" kern="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50989" marR="509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631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800" b="1" kern="0">
                          <a:latin typeface="Times New Roman"/>
                          <a:ea typeface="宋体"/>
                          <a:cs typeface="Times New Roman"/>
                        </a:rPr>
                        <a:t>三</a:t>
                      </a: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0989" marR="509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800" b="1" kern="0">
                          <a:latin typeface="Times New Roman"/>
                          <a:ea typeface="宋体"/>
                          <a:cs typeface="Times New Roman"/>
                        </a:rPr>
                        <a:t>预备费</a:t>
                      </a: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0989" marR="509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800" kern="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50989" marR="509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800" kern="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50989" marR="509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800" kern="0" dirty="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50989" marR="509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800" kern="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50989" marR="509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800" kern="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50989" marR="509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800" kern="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50989" marR="509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800" kern="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50989" marR="509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800" kern="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50989" marR="509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800" kern="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50989" marR="509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631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 b="1" kern="0">
                          <a:latin typeface="宋体"/>
                          <a:ea typeface="宋体"/>
                          <a:cs typeface="Times New Roman"/>
                        </a:rPr>
                        <a:t>1</a:t>
                      </a: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0989" marR="509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800" b="1" kern="0">
                          <a:latin typeface="Times New Roman"/>
                          <a:ea typeface="宋体"/>
                          <a:cs typeface="Times New Roman"/>
                        </a:rPr>
                        <a:t>基本预备费</a:t>
                      </a: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0989" marR="509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800" kern="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50989" marR="509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800" kern="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50989" marR="509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800" kern="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50989" marR="509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800" kern="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50989" marR="509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800" kern="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50989" marR="509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800" kern="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50989" marR="509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800" kern="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50989" marR="509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800" kern="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50989" marR="509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800" kern="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50989" marR="509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631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 b="1" kern="0">
                          <a:latin typeface="宋体"/>
                          <a:ea typeface="宋体"/>
                          <a:cs typeface="Times New Roman"/>
                        </a:rPr>
                        <a:t>2</a:t>
                      </a: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0989" marR="509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800" b="1" kern="0">
                          <a:latin typeface="Times New Roman"/>
                          <a:ea typeface="宋体"/>
                          <a:cs typeface="Times New Roman"/>
                        </a:rPr>
                        <a:t>价差预备费</a:t>
                      </a: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0989" marR="509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800" kern="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50989" marR="509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800" kern="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50989" marR="509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800" kern="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50989" marR="509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800" kern="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50989" marR="509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800" kern="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50989" marR="509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800" kern="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50989" marR="509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800" kern="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50989" marR="509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800" kern="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50989" marR="509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800" kern="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50989" marR="509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631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0989" marR="509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800" b="1" kern="0">
                          <a:latin typeface="Times New Roman"/>
                          <a:ea typeface="宋体"/>
                          <a:cs typeface="Times New Roman"/>
                        </a:rPr>
                        <a:t>小计</a:t>
                      </a: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0989" marR="509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800" kern="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50989" marR="509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800" kern="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50989" marR="509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800" kern="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50989" marR="509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800" kern="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50989" marR="509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800" kern="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50989" marR="509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800" kern="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50989" marR="509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800" kern="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50989" marR="509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800" kern="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50989" marR="509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800" kern="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50989" marR="509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631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800" b="1" kern="0">
                          <a:latin typeface="Times New Roman"/>
                          <a:ea typeface="宋体"/>
                          <a:cs typeface="Times New Roman"/>
                        </a:rPr>
                        <a:t>四</a:t>
                      </a: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0989" marR="509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800" b="1" kern="0">
                          <a:latin typeface="Times New Roman"/>
                          <a:ea typeface="宋体"/>
                          <a:cs typeface="Times New Roman"/>
                        </a:rPr>
                        <a:t>建设期利息</a:t>
                      </a: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0989" marR="509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800" kern="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50989" marR="509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800" kern="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50989" marR="509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800" kern="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50989" marR="509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800" kern="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50989" marR="509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800" kern="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50989" marR="509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800" kern="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50989" marR="509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800" kern="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50989" marR="509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800" kern="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50989" marR="509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800" kern="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50989" marR="509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631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0989" marR="509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0989" marR="509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800" kern="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50989" marR="509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800" kern="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50989" marR="509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800" kern="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50989" marR="509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800" kern="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50989" marR="509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800" kern="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50989" marR="509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800" kern="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50989" marR="509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800" kern="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50989" marR="509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800" kern="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50989" marR="509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800" kern="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50989" marR="509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631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800" b="1" kern="0">
                          <a:latin typeface="Times New Roman"/>
                          <a:ea typeface="宋体"/>
                          <a:cs typeface="Times New Roman"/>
                        </a:rPr>
                        <a:t>五</a:t>
                      </a: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0989" marR="509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800" b="1" kern="0">
                          <a:latin typeface="Times New Roman"/>
                          <a:ea typeface="宋体"/>
                          <a:cs typeface="Times New Roman"/>
                        </a:rPr>
                        <a:t>流动资金</a:t>
                      </a: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0989" marR="509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800" kern="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50989" marR="509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800" kern="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50989" marR="509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800" kern="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50989" marR="509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800" kern="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50989" marR="509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800" kern="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50989" marR="509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800" kern="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50989" marR="509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800" kern="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50989" marR="509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800" kern="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50989" marR="509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800" kern="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50989" marR="509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631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0989" marR="509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0989" marR="509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800" kern="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50989" marR="509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800" kern="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50989" marR="509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800" kern="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50989" marR="509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800" kern="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50989" marR="509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800" kern="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50989" marR="509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800" kern="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50989" marR="509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800" kern="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50989" marR="509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800" kern="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50989" marR="509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800" kern="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50989" marR="509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631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0989" marR="509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800" b="1" kern="0">
                          <a:latin typeface="Times New Roman"/>
                          <a:ea typeface="宋体"/>
                          <a:cs typeface="Times New Roman"/>
                        </a:rPr>
                        <a:t>投资估算合计（万元）</a:t>
                      </a: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0989" marR="509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800" kern="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50989" marR="509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800" kern="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50989" marR="509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800" kern="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50989" marR="509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800" kern="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50989" marR="509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800" kern="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50989" marR="509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800" kern="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50989" marR="509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800" kern="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50989" marR="509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800" kern="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50989" marR="509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800" kern="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50989" marR="509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631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0989" marR="509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0989" marR="509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800" kern="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50989" marR="509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800" kern="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50989" marR="509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800" kern="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50989" marR="509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800" kern="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50989" marR="509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800" kern="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50989" marR="509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800" kern="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50989" marR="509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800" kern="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50989" marR="509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800" kern="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50989" marR="509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800" kern="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50989" marR="509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631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0989" marR="509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 b="1" kern="0">
                          <a:latin typeface="宋体"/>
                          <a:ea typeface="宋体"/>
                          <a:cs typeface="Times New Roman"/>
                        </a:rPr>
                        <a:t>%</a:t>
                      </a: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0989" marR="509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800" kern="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50989" marR="509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800" kern="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50989" marR="509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800" kern="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50989" marR="509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800" kern="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50989" marR="509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800" kern="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50989" marR="509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800" kern="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50989" marR="509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800" kern="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50989" marR="509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800" kern="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50989" marR="509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800" kern="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50989" marR="509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631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800" kern="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50989" marR="509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800" kern="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50989" marR="509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800" kern="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50989" marR="509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800" kern="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50989" marR="509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800" kern="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50989" marR="509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800" kern="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50989" marR="509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800" kern="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50989" marR="509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800" kern="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50989" marR="509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800" kern="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50989" marR="509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800" kern="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50989" marR="509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800" kern="0" dirty="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50989" marR="509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4" name="矩形 13"/>
          <p:cNvSpPr/>
          <p:nvPr/>
        </p:nvSpPr>
        <p:spPr>
          <a:xfrm>
            <a:off x="2527774" y="6429397"/>
            <a:ext cx="584691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000" dirty="0" smtClean="0">
                <a:solidFill>
                  <a:schemeClr val="tx1"/>
                </a:solidFill>
                <a:latin typeface="+mn-ea"/>
                <a:ea typeface="+mn-ea"/>
              </a:rPr>
              <a:t> </a:t>
            </a:r>
            <a:r>
              <a:rPr lang="zh-CN" altLang="en-US" sz="1200" dirty="0" smtClean="0">
                <a:solidFill>
                  <a:schemeClr val="tx1"/>
                </a:solidFill>
                <a:latin typeface="+mn-ea"/>
                <a:ea typeface="+mn-ea"/>
              </a:rPr>
              <a:t>编制人：</a:t>
            </a:r>
            <a:r>
              <a:rPr lang="en-US" sz="1200" dirty="0" smtClean="0">
                <a:solidFill>
                  <a:schemeClr val="tx1"/>
                </a:solidFill>
                <a:latin typeface="+mn-ea"/>
                <a:ea typeface="+mn-ea"/>
              </a:rPr>
              <a:t>                                         </a:t>
            </a:r>
            <a:r>
              <a:rPr lang="zh-CN" altLang="en-US" sz="1200" dirty="0" smtClean="0">
                <a:solidFill>
                  <a:schemeClr val="tx1"/>
                </a:solidFill>
                <a:latin typeface="+mn-ea"/>
                <a:ea typeface="+mn-ea"/>
              </a:rPr>
              <a:t>审核人： </a:t>
            </a:r>
            <a:r>
              <a:rPr lang="en-US" sz="1200" dirty="0" smtClean="0">
                <a:solidFill>
                  <a:schemeClr val="tx1"/>
                </a:solidFill>
                <a:latin typeface="+mn-ea"/>
                <a:ea typeface="+mn-ea"/>
              </a:rPr>
              <a:t>                                           </a:t>
            </a:r>
            <a:r>
              <a:rPr lang="zh-CN" altLang="en-US" sz="1200" dirty="0" smtClean="0">
                <a:solidFill>
                  <a:schemeClr val="tx1"/>
                </a:solidFill>
                <a:latin typeface="+mn-ea"/>
                <a:ea typeface="+mn-ea"/>
              </a:rPr>
              <a:t>审定人：</a:t>
            </a:r>
            <a:endParaRPr lang="zh-CN" altLang="en-US" sz="1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4"/>
          <p:cNvGrpSpPr>
            <a:grpSpLocks/>
          </p:cNvGrpSpPr>
          <p:nvPr/>
        </p:nvGrpSpPr>
        <p:grpSpPr bwMode="auto">
          <a:xfrm>
            <a:off x="633046" y="422275"/>
            <a:ext cx="4868008" cy="642938"/>
            <a:chOff x="632383" y="422260"/>
            <a:chExt cx="4868311" cy="642941"/>
          </a:xfrm>
        </p:grpSpPr>
        <p:pic>
          <p:nvPicPr>
            <p:cNvPr id="74765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632383" y="422260"/>
              <a:ext cx="969760" cy="642941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</p:spPr>
        </p:pic>
        <p:sp>
          <p:nvSpPr>
            <p:cNvPr id="74766" name="TextBox 6"/>
            <p:cNvSpPr txBox="1">
              <a:spLocks noChangeArrowheads="1"/>
            </p:cNvSpPr>
            <p:nvPr/>
          </p:nvSpPr>
          <p:spPr bwMode="auto">
            <a:xfrm>
              <a:off x="1503067" y="430185"/>
              <a:ext cx="3926189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2400">
                  <a:solidFill>
                    <a:srgbClr val="1D8AC8"/>
                  </a:solidFill>
                  <a:latin typeface="华文新魏" pitchFamily="2" charset="-122"/>
                  <a:ea typeface="华文新魏" pitchFamily="2" charset="-122"/>
                </a:rPr>
                <a:t>中国建设工程造价管理协会</a:t>
              </a:r>
            </a:p>
          </p:txBody>
        </p:sp>
        <p:sp>
          <p:nvSpPr>
            <p:cNvPr id="8" name="矩形 7"/>
            <p:cNvSpPr/>
            <p:nvPr/>
          </p:nvSpPr>
          <p:spPr>
            <a:xfrm>
              <a:off x="1502876" y="1008051"/>
              <a:ext cx="3997818" cy="46037"/>
            </a:xfrm>
            <a:prstGeom prst="rect">
              <a:avLst/>
            </a:prstGeom>
            <a:solidFill>
              <a:srgbClr val="1D8AC8"/>
            </a:solidFill>
            <a:ln>
              <a:solidFill>
                <a:srgbClr val="1D8AC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rgbClr val="FF0000"/>
                </a:solidFill>
              </a:endParaRPr>
            </a:p>
          </p:txBody>
        </p:sp>
      </p:grpSp>
      <p:sp>
        <p:nvSpPr>
          <p:cNvPr id="9" name="同侧圆角矩形 4"/>
          <p:cNvSpPr/>
          <p:nvPr/>
        </p:nvSpPr>
        <p:spPr bwMode="auto">
          <a:xfrm>
            <a:off x="6879997" y="428605"/>
            <a:ext cx="1450741" cy="714359"/>
          </a:xfrm>
          <a:prstGeom prst="rect">
            <a:avLst/>
          </a:prstGeom>
          <a:ln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lIns="247650" tIns="123825" rIns="247650" bIns="123825" spcCol="1270" anchor="ctr"/>
          <a:lstStyle/>
          <a:p>
            <a:pPr>
              <a:defRPr/>
            </a:pPr>
            <a:r>
              <a:rPr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  附  录</a:t>
            </a:r>
            <a:endParaRPr lang="zh-CN" altLang="zh-CN" sz="2400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Rectangle 1"/>
          <p:cNvSpPr>
            <a:spLocks noChangeArrowheads="1"/>
          </p:cNvSpPr>
          <p:nvPr/>
        </p:nvSpPr>
        <p:spPr bwMode="auto">
          <a:xfrm>
            <a:off x="2725602" y="1071546"/>
            <a:ext cx="4615994" cy="6103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165048" rIns="91440" bIns="165048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kumimoji="0" lang="x-none" altLang="zh-CN" dirty="0" smtClean="0" bmk="_Toc385509759">
                <a:solidFill>
                  <a:schemeClr val="tx1"/>
                </a:solidFill>
                <a:latin typeface="Cambria" pitchFamily="18" charset="0"/>
                <a:cs typeface="宋体" pitchFamily="2" charset="-122"/>
              </a:rPr>
              <a:t>附录H  工程竣工决算成果文件的格式</a:t>
            </a:r>
            <a:endParaRPr kumimoji="0" lang="zh-CN" altLang="en-US" dirty="0" smtClean="0" bmk="_Toc385509759">
              <a:solidFill>
                <a:schemeClr val="tx1"/>
              </a:solidFill>
              <a:latin typeface="Cambria" pitchFamily="18" charset="0"/>
              <a:cs typeface="宋体" pitchFamily="2" charset="-122"/>
            </a:endParaRPr>
          </a:p>
        </p:txBody>
      </p:sp>
      <p:sp>
        <p:nvSpPr>
          <p:cNvPr id="567297" name="Rectangle 1"/>
          <p:cNvSpPr>
            <a:spLocks noChangeArrowheads="1"/>
          </p:cNvSpPr>
          <p:nvPr/>
        </p:nvSpPr>
        <p:spPr bwMode="auto">
          <a:xfrm>
            <a:off x="747320" y="1500174"/>
            <a:ext cx="791313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kumimoji="0" lang="en-US" altLang="zh-CN" b="0" dirty="0" smtClean="0">
                <a:solidFill>
                  <a:schemeClr val="tx1"/>
                </a:solidFill>
                <a:latin typeface="+mn-ea"/>
                <a:ea typeface="+mn-ea"/>
                <a:cs typeface="Times New Roman" pitchFamily="18" charset="0"/>
              </a:rPr>
              <a:t>H.0.3  </a:t>
            </a:r>
            <a:r>
              <a:rPr kumimoji="0" lang="zh-CN" altLang="en-US" b="0" dirty="0" smtClean="0">
                <a:solidFill>
                  <a:schemeClr val="tx1"/>
                </a:solidFill>
                <a:latin typeface="+mn-ea"/>
                <a:ea typeface="+mn-ea"/>
                <a:cs typeface="Times New Roman" pitchFamily="18" charset="0"/>
              </a:rPr>
              <a:t>基本建设项目竣工财务决算表可按表</a:t>
            </a:r>
            <a:r>
              <a:rPr kumimoji="0" lang="en-US" altLang="zh-CN" b="0" dirty="0" smtClean="0">
                <a:solidFill>
                  <a:schemeClr val="tx1"/>
                </a:solidFill>
                <a:latin typeface="+mn-ea"/>
                <a:ea typeface="+mn-ea"/>
                <a:cs typeface="Times New Roman" pitchFamily="18" charset="0"/>
              </a:rPr>
              <a:t>H.0.3</a:t>
            </a:r>
            <a:r>
              <a:rPr kumimoji="0" lang="zh-CN" altLang="en-US" b="0" dirty="0" smtClean="0">
                <a:solidFill>
                  <a:schemeClr val="tx1"/>
                </a:solidFill>
                <a:latin typeface="+mn-ea"/>
                <a:ea typeface="+mn-ea"/>
                <a:cs typeface="Times New Roman" pitchFamily="18" charset="0"/>
              </a:rPr>
              <a:t>编制。</a:t>
            </a:r>
          </a:p>
        </p:txBody>
      </p:sp>
      <p:sp>
        <p:nvSpPr>
          <p:cNvPr id="13" name="Rectangle 1"/>
          <p:cNvSpPr>
            <a:spLocks noChangeArrowheads="1"/>
          </p:cNvSpPr>
          <p:nvPr/>
        </p:nvSpPr>
        <p:spPr bwMode="auto">
          <a:xfrm>
            <a:off x="2857488" y="1978216"/>
            <a:ext cx="4945708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kumimoji="0" lang="zh-CN" altLang="en-US" sz="1400" dirty="0" smtClean="0">
                <a:solidFill>
                  <a:schemeClr val="tx1"/>
                </a:solidFill>
                <a:latin typeface="+mn-ea"/>
                <a:ea typeface="+mn-ea"/>
                <a:cs typeface="宋体" pitchFamily="2" charset="-122"/>
              </a:rPr>
              <a:t>表</a:t>
            </a:r>
            <a:r>
              <a:rPr kumimoji="0" lang="en-US" altLang="zh-CN" sz="1400" dirty="0" smtClean="0">
                <a:solidFill>
                  <a:schemeClr val="tx1"/>
                </a:solidFill>
                <a:latin typeface="+mn-ea"/>
                <a:ea typeface="+mn-ea"/>
                <a:cs typeface="宋体" pitchFamily="2" charset="-122"/>
              </a:rPr>
              <a:t>H.0.3 </a:t>
            </a:r>
            <a:r>
              <a:rPr kumimoji="0" lang="zh-CN" altLang="en-US" sz="1400" dirty="0" smtClean="0">
                <a:solidFill>
                  <a:schemeClr val="tx1"/>
                </a:solidFill>
                <a:latin typeface="+mn-ea"/>
                <a:ea typeface="+mn-ea"/>
                <a:cs typeface="宋体" pitchFamily="2" charset="-122"/>
              </a:rPr>
              <a:t>续表</a:t>
            </a:r>
            <a:r>
              <a:rPr kumimoji="0" lang="en-US" altLang="zh-CN" sz="1400" dirty="0" smtClean="0">
                <a:solidFill>
                  <a:schemeClr val="tx1"/>
                </a:solidFill>
                <a:latin typeface="+mn-ea"/>
                <a:ea typeface="+mn-ea"/>
                <a:cs typeface="宋体" pitchFamily="2" charset="-122"/>
              </a:rPr>
              <a:t> </a:t>
            </a:r>
            <a:r>
              <a:rPr kumimoji="0" lang="zh-CN" altLang="en-US" sz="1400" dirty="0" smtClean="0">
                <a:solidFill>
                  <a:schemeClr val="tx1"/>
                </a:solidFill>
                <a:latin typeface="+mn-ea"/>
                <a:ea typeface="+mn-ea"/>
                <a:cs typeface="宋体" pitchFamily="2" charset="-122"/>
              </a:rPr>
              <a:t>基本建设项目竣工财务决算表</a:t>
            </a:r>
          </a:p>
        </p:txBody>
      </p:sp>
      <p:graphicFrame>
        <p:nvGraphicFramePr>
          <p:cNvPr id="12" name="表格 11"/>
          <p:cNvGraphicFramePr>
            <a:graphicFrameLocks noGrp="1"/>
          </p:cNvGraphicFramePr>
          <p:nvPr/>
        </p:nvGraphicFramePr>
        <p:xfrm>
          <a:off x="1011090" y="2357431"/>
          <a:ext cx="7715304" cy="3357585"/>
        </p:xfrm>
        <a:graphic>
          <a:graphicData uri="http://schemas.openxmlformats.org/drawingml/2006/table">
            <a:tbl>
              <a:tblPr/>
              <a:tblGrid>
                <a:gridCol w="3724516"/>
                <a:gridCol w="531996"/>
                <a:gridCol w="2527389"/>
                <a:gridCol w="931403"/>
              </a:tblGrid>
              <a:tr h="223839">
                <a:tc>
                  <a:txBody>
                    <a:bodyPr/>
                    <a:lstStyle/>
                    <a:p>
                      <a:pPr algn="l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zh-CN" sz="1000" kern="0" dirty="0">
                          <a:latin typeface="Times New Roman"/>
                          <a:ea typeface="宋体"/>
                          <a:cs typeface="宋体"/>
                        </a:rPr>
                        <a:t>建竣决</a:t>
                      </a:r>
                      <a:r>
                        <a:rPr lang="en-US" sz="1000" kern="0" dirty="0">
                          <a:latin typeface="Times New Roman"/>
                          <a:ea typeface="宋体"/>
                          <a:cs typeface="宋体"/>
                        </a:rPr>
                        <a:t>02</a:t>
                      </a:r>
                      <a:r>
                        <a:rPr lang="zh-CN" sz="1000" kern="0" dirty="0">
                          <a:latin typeface="Times New Roman"/>
                          <a:ea typeface="宋体"/>
                          <a:cs typeface="宋体"/>
                        </a:rPr>
                        <a:t>表</a:t>
                      </a: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561" marR="46561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1000" kern="0" dirty="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46561" marR="46561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1000" kern="0" dirty="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46561" marR="46561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latin typeface="宋体"/>
                          <a:ea typeface="宋体"/>
                          <a:cs typeface="宋体"/>
                        </a:rPr>
                        <a:t> </a:t>
                      </a:r>
                      <a:r>
                        <a:rPr lang="zh-CN" sz="1000" kern="0" dirty="0">
                          <a:latin typeface="Times New Roman"/>
                          <a:ea typeface="宋体"/>
                          <a:cs typeface="宋体"/>
                        </a:rPr>
                        <a:t>单位：元 </a:t>
                      </a: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561" marR="46561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383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00" kern="0" dirty="0">
                          <a:latin typeface="Times New Roman"/>
                          <a:ea typeface="宋体"/>
                          <a:cs typeface="宋体"/>
                        </a:rPr>
                        <a:t>资金来源</a:t>
                      </a: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561" marR="4656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0">
                          <a:latin typeface="宋体"/>
                          <a:ea typeface="宋体"/>
                          <a:cs typeface="宋体"/>
                        </a:rPr>
                        <a:t> </a:t>
                      </a:r>
                      <a:r>
                        <a:rPr lang="zh-CN" sz="1000" kern="0">
                          <a:latin typeface="Times New Roman"/>
                          <a:ea typeface="宋体"/>
                          <a:cs typeface="宋体"/>
                        </a:rPr>
                        <a:t>金额 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561" marR="4656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00" kern="0" dirty="0">
                          <a:latin typeface="Times New Roman"/>
                          <a:ea typeface="宋体"/>
                          <a:cs typeface="宋体"/>
                        </a:rPr>
                        <a:t>资金占用</a:t>
                      </a: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561" marR="4656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latin typeface="宋体"/>
                          <a:ea typeface="宋体"/>
                          <a:cs typeface="宋体"/>
                        </a:rPr>
                        <a:t> </a:t>
                      </a:r>
                      <a:r>
                        <a:rPr lang="zh-CN" sz="1000" kern="0" dirty="0">
                          <a:latin typeface="Times New Roman"/>
                          <a:ea typeface="宋体"/>
                          <a:cs typeface="宋体"/>
                        </a:rPr>
                        <a:t>金额 </a:t>
                      </a: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561" marR="4656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383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000" kern="0" dirty="0">
                          <a:latin typeface="Times New Roman"/>
                          <a:ea typeface="宋体"/>
                          <a:cs typeface="宋体"/>
                        </a:rPr>
                        <a:t>五、上级拨入投资借款</a:t>
                      </a: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561" marR="4656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en-US" sz="1000" kern="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46561" marR="4656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en-US" sz="1000" kern="0" dirty="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46561" marR="4656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en-US" sz="1000" kern="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46561" marR="4656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383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000" kern="0">
                          <a:latin typeface="Times New Roman"/>
                          <a:ea typeface="宋体"/>
                          <a:cs typeface="宋体"/>
                        </a:rPr>
                        <a:t>六、企业债券资金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561" marR="4656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en-US" sz="1000" kern="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46561" marR="4656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en-US" sz="1000" kern="0" dirty="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46561" marR="4656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en-US" sz="1000" kern="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46561" marR="4656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383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000" kern="0">
                          <a:latin typeface="Times New Roman"/>
                          <a:ea typeface="宋体"/>
                          <a:cs typeface="宋体"/>
                        </a:rPr>
                        <a:t>七、待冲基建支出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561" marR="4656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en-US" sz="1000" kern="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46561" marR="4656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en-US" sz="1000" kern="0" dirty="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46561" marR="4656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en-US" sz="1000" kern="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46561" marR="4656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383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000" kern="0" dirty="0">
                          <a:latin typeface="Times New Roman"/>
                          <a:ea typeface="宋体"/>
                          <a:cs typeface="宋体"/>
                        </a:rPr>
                        <a:t>八、应付款</a:t>
                      </a: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561" marR="4656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en-US" sz="1000" kern="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46561" marR="4656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en-US" sz="1000" kern="0" dirty="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46561" marR="4656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en-US" sz="1000" kern="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46561" marR="4656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383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000" kern="0">
                          <a:latin typeface="Times New Roman"/>
                          <a:ea typeface="宋体"/>
                          <a:cs typeface="宋体"/>
                        </a:rPr>
                        <a:t>九、未交款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561" marR="4656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en-US" sz="1000" kern="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46561" marR="4656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en-US" sz="1000" kern="0" dirty="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46561" marR="4656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en-US" sz="1000" kern="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46561" marR="4656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383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latin typeface="宋体"/>
                          <a:ea typeface="宋体"/>
                          <a:cs typeface="宋体"/>
                        </a:rPr>
                        <a:t>   1</a:t>
                      </a:r>
                      <a:r>
                        <a:rPr lang="zh-CN" sz="1000" kern="0">
                          <a:latin typeface="Times New Roman"/>
                          <a:ea typeface="宋体"/>
                          <a:cs typeface="宋体"/>
                        </a:rPr>
                        <a:t>、未交税金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561" marR="4656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en-US" sz="1000" kern="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46561" marR="4656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en-US" sz="1000" kern="0" dirty="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46561" marR="4656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en-US" sz="1000" kern="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46561" marR="4656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383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latin typeface="宋体"/>
                          <a:ea typeface="宋体"/>
                          <a:cs typeface="宋体"/>
                        </a:rPr>
                        <a:t>   2</a:t>
                      </a:r>
                      <a:r>
                        <a:rPr lang="zh-CN" sz="1000" kern="0">
                          <a:latin typeface="Times New Roman"/>
                          <a:ea typeface="宋体"/>
                          <a:cs typeface="宋体"/>
                        </a:rPr>
                        <a:t>、其他未交款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561" marR="4656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en-US" sz="1000" kern="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46561" marR="4656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en-US" sz="1000" kern="0" dirty="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46561" marR="4656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en-US" sz="1000" kern="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46561" marR="4656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383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000" kern="0" dirty="0">
                          <a:latin typeface="Times New Roman"/>
                          <a:ea typeface="宋体"/>
                          <a:cs typeface="宋体"/>
                        </a:rPr>
                        <a:t>十、上级拨入资金</a:t>
                      </a: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561" marR="4656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en-US" sz="1000" kern="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46561" marR="4656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en-US" sz="1000" kern="0" dirty="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46561" marR="4656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en-US" sz="1000" kern="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46561" marR="4656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383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000" kern="0">
                          <a:latin typeface="Times New Roman"/>
                          <a:ea typeface="宋体"/>
                          <a:cs typeface="宋体"/>
                        </a:rPr>
                        <a:t>十一、留成收入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561" marR="4656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en-US" sz="1000" kern="0" dirty="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46561" marR="4656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en-US" sz="1000" kern="0" dirty="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46561" marR="4656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en-US" sz="1000" kern="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46561" marR="4656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383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00" b="1" kern="0">
                          <a:latin typeface="Times New Roman"/>
                          <a:ea typeface="宋体"/>
                          <a:cs typeface="宋体"/>
                        </a:rPr>
                        <a:t>合</a:t>
                      </a:r>
                      <a:r>
                        <a:rPr lang="en-US" sz="1000" b="1" kern="0">
                          <a:latin typeface="Times New Roman"/>
                          <a:ea typeface="宋体"/>
                          <a:cs typeface="宋体"/>
                        </a:rPr>
                        <a:t>       </a:t>
                      </a:r>
                      <a:r>
                        <a:rPr lang="zh-CN" sz="1000" b="1" kern="0">
                          <a:latin typeface="Times New Roman"/>
                          <a:ea typeface="宋体"/>
                          <a:cs typeface="宋体"/>
                        </a:rPr>
                        <a:t>计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561" marR="4656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en-US" sz="1000" kern="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46561" marR="4656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00" b="1" kern="0" dirty="0">
                          <a:latin typeface="Times New Roman"/>
                          <a:ea typeface="宋体"/>
                          <a:cs typeface="宋体"/>
                        </a:rPr>
                        <a:t>合</a:t>
                      </a:r>
                      <a:r>
                        <a:rPr lang="en-US" sz="1000" b="1" kern="0" dirty="0">
                          <a:latin typeface="Times New Roman"/>
                          <a:ea typeface="宋体"/>
                          <a:cs typeface="宋体"/>
                        </a:rPr>
                        <a:t>      </a:t>
                      </a:r>
                      <a:r>
                        <a:rPr lang="zh-CN" sz="1000" b="1" kern="0" dirty="0">
                          <a:latin typeface="Times New Roman"/>
                          <a:ea typeface="宋体"/>
                          <a:cs typeface="宋体"/>
                        </a:rPr>
                        <a:t>计</a:t>
                      </a: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561" marR="4656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en-US" sz="1000" kern="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46561" marR="4656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3839">
                <a:tc>
                  <a:txBody>
                    <a:bodyPr/>
                    <a:lstStyle/>
                    <a:p>
                      <a:pPr algn="l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zh-CN" sz="1000" kern="0" dirty="0">
                          <a:latin typeface="Times New Roman"/>
                          <a:ea typeface="宋体"/>
                          <a:cs typeface="宋体"/>
                        </a:rPr>
                        <a:t>补充资料：基建投资借款期末余额：</a:t>
                      </a: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561" marR="46561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en-US" sz="1000" kern="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46561" marR="46561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en-US" sz="1000" kern="0" dirty="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46561" marR="46561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en-US" sz="1000" kern="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46561" marR="46561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23839">
                <a:tc>
                  <a:txBody>
                    <a:bodyPr/>
                    <a:lstStyle/>
                    <a:p>
                      <a:pPr algn="l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latin typeface="宋体"/>
                          <a:ea typeface="宋体"/>
                          <a:cs typeface="宋体"/>
                        </a:rPr>
                        <a:t>         </a:t>
                      </a:r>
                      <a:r>
                        <a:rPr lang="zh-CN" sz="1000" kern="0" dirty="0">
                          <a:latin typeface="Times New Roman"/>
                          <a:ea typeface="宋体"/>
                          <a:cs typeface="宋体"/>
                        </a:rPr>
                        <a:t>应收生产单位投资借款期末数：</a:t>
                      </a: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561" marR="46561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en-US" sz="1000" kern="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46561" marR="46561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en-US" sz="1000" kern="0" dirty="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46561" marR="46561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en-US" sz="1000" kern="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46561" marR="46561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23839">
                <a:tc>
                  <a:txBody>
                    <a:bodyPr/>
                    <a:lstStyle/>
                    <a:p>
                      <a:pPr algn="l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latin typeface="宋体"/>
                          <a:ea typeface="宋体"/>
                          <a:cs typeface="宋体"/>
                        </a:rPr>
                        <a:t>         </a:t>
                      </a:r>
                      <a:r>
                        <a:rPr lang="zh-CN" sz="1000" kern="0" dirty="0">
                          <a:latin typeface="Times New Roman"/>
                          <a:ea typeface="宋体"/>
                          <a:cs typeface="宋体"/>
                        </a:rPr>
                        <a:t>基建结余资金：</a:t>
                      </a: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561" marR="46561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en-US" sz="1000" kern="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46561" marR="46561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en-US" sz="1000" kern="0" dirty="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46561" marR="46561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en-US" sz="1000" kern="0" dirty="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46561" marR="46561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4"/>
          <p:cNvGrpSpPr>
            <a:grpSpLocks/>
          </p:cNvGrpSpPr>
          <p:nvPr/>
        </p:nvGrpSpPr>
        <p:grpSpPr bwMode="auto">
          <a:xfrm>
            <a:off x="633046" y="422275"/>
            <a:ext cx="4868008" cy="642938"/>
            <a:chOff x="632383" y="422260"/>
            <a:chExt cx="4868311" cy="642941"/>
          </a:xfrm>
        </p:grpSpPr>
        <p:pic>
          <p:nvPicPr>
            <p:cNvPr id="74765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632383" y="422260"/>
              <a:ext cx="969760" cy="642941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</p:spPr>
        </p:pic>
        <p:sp>
          <p:nvSpPr>
            <p:cNvPr id="74766" name="TextBox 6"/>
            <p:cNvSpPr txBox="1">
              <a:spLocks noChangeArrowheads="1"/>
            </p:cNvSpPr>
            <p:nvPr/>
          </p:nvSpPr>
          <p:spPr bwMode="auto">
            <a:xfrm>
              <a:off x="1503067" y="430185"/>
              <a:ext cx="3926189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2400">
                  <a:solidFill>
                    <a:srgbClr val="1D8AC8"/>
                  </a:solidFill>
                  <a:latin typeface="华文新魏" pitchFamily="2" charset="-122"/>
                  <a:ea typeface="华文新魏" pitchFamily="2" charset="-122"/>
                </a:rPr>
                <a:t>中国建设工程造价管理协会</a:t>
              </a:r>
            </a:p>
          </p:txBody>
        </p:sp>
        <p:sp>
          <p:nvSpPr>
            <p:cNvPr id="8" name="矩形 7"/>
            <p:cNvSpPr/>
            <p:nvPr/>
          </p:nvSpPr>
          <p:spPr>
            <a:xfrm>
              <a:off x="1502876" y="1008051"/>
              <a:ext cx="3997818" cy="46037"/>
            </a:xfrm>
            <a:prstGeom prst="rect">
              <a:avLst/>
            </a:prstGeom>
            <a:solidFill>
              <a:srgbClr val="1D8AC8"/>
            </a:solidFill>
            <a:ln>
              <a:solidFill>
                <a:srgbClr val="1D8AC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rgbClr val="FF0000"/>
                </a:solidFill>
              </a:endParaRPr>
            </a:p>
          </p:txBody>
        </p:sp>
      </p:grpSp>
      <p:sp>
        <p:nvSpPr>
          <p:cNvPr id="9" name="同侧圆角矩形 4"/>
          <p:cNvSpPr/>
          <p:nvPr/>
        </p:nvSpPr>
        <p:spPr bwMode="auto">
          <a:xfrm>
            <a:off x="6879997" y="428605"/>
            <a:ext cx="1450741" cy="714359"/>
          </a:xfrm>
          <a:prstGeom prst="rect">
            <a:avLst/>
          </a:prstGeom>
          <a:ln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lIns="247650" tIns="123825" rIns="247650" bIns="123825" spcCol="1270" anchor="ctr"/>
          <a:lstStyle/>
          <a:p>
            <a:pPr>
              <a:defRPr/>
            </a:pPr>
            <a:r>
              <a:rPr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  附  录</a:t>
            </a:r>
            <a:endParaRPr lang="zh-CN" altLang="zh-CN" sz="2400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Rectangle 1"/>
          <p:cNvSpPr>
            <a:spLocks noChangeArrowheads="1"/>
          </p:cNvSpPr>
          <p:nvPr/>
        </p:nvSpPr>
        <p:spPr bwMode="auto">
          <a:xfrm>
            <a:off x="2725602" y="1071546"/>
            <a:ext cx="4615994" cy="6103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165048" rIns="91440" bIns="165048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kumimoji="0" lang="x-none" altLang="zh-CN" dirty="0" smtClean="0" bmk="_Toc385509759">
                <a:solidFill>
                  <a:schemeClr val="tx1"/>
                </a:solidFill>
                <a:latin typeface="Cambria" pitchFamily="18" charset="0"/>
                <a:cs typeface="宋体" pitchFamily="2" charset="-122"/>
              </a:rPr>
              <a:t>附录H  工程竣工决算成果文件的格式</a:t>
            </a:r>
            <a:endParaRPr kumimoji="0" lang="zh-CN" altLang="en-US" dirty="0" smtClean="0" bmk="_Toc385509759">
              <a:solidFill>
                <a:schemeClr val="tx1"/>
              </a:solidFill>
              <a:latin typeface="Cambria" pitchFamily="18" charset="0"/>
              <a:cs typeface="宋体" pitchFamily="2" charset="-122"/>
            </a:endParaRPr>
          </a:p>
        </p:txBody>
      </p:sp>
      <p:sp>
        <p:nvSpPr>
          <p:cNvPr id="567297" name="Rectangle 1"/>
          <p:cNvSpPr>
            <a:spLocks noChangeArrowheads="1"/>
          </p:cNvSpPr>
          <p:nvPr/>
        </p:nvSpPr>
        <p:spPr bwMode="auto">
          <a:xfrm>
            <a:off x="747320" y="1500174"/>
            <a:ext cx="791313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kumimoji="0" lang="en-US" altLang="zh-CN" b="0" dirty="0" smtClean="0">
                <a:solidFill>
                  <a:schemeClr val="tx1"/>
                </a:solidFill>
                <a:latin typeface="+mn-ea"/>
                <a:ea typeface="+mn-ea"/>
                <a:cs typeface="Times New Roman" pitchFamily="18" charset="0"/>
              </a:rPr>
              <a:t>H.0.4  </a:t>
            </a:r>
            <a:r>
              <a:rPr kumimoji="0" lang="zh-CN" altLang="en-US" b="0" dirty="0" smtClean="0">
                <a:solidFill>
                  <a:schemeClr val="tx1"/>
                </a:solidFill>
                <a:latin typeface="+mn-ea"/>
                <a:ea typeface="+mn-ea"/>
                <a:cs typeface="Times New Roman" pitchFamily="18" charset="0"/>
              </a:rPr>
              <a:t>基本建设项目交付使用资产总表可按表</a:t>
            </a:r>
            <a:r>
              <a:rPr kumimoji="0" lang="en-US" altLang="zh-CN" b="0" dirty="0" smtClean="0">
                <a:solidFill>
                  <a:schemeClr val="tx1"/>
                </a:solidFill>
                <a:latin typeface="+mn-ea"/>
                <a:ea typeface="+mn-ea"/>
                <a:cs typeface="Times New Roman" pitchFamily="18" charset="0"/>
              </a:rPr>
              <a:t>H.0.4</a:t>
            </a:r>
            <a:r>
              <a:rPr kumimoji="0" lang="zh-CN" altLang="en-US" b="0" dirty="0" smtClean="0">
                <a:solidFill>
                  <a:schemeClr val="tx1"/>
                </a:solidFill>
                <a:latin typeface="+mn-ea"/>
                <a:ea typeface="+mn-ea"/>
                <a:cs typeface="Times New Roman" pitchFamily="18" charset="0"/>
              </a:rPr>
              <a:t>编制。</a:t>
            </a:r>
          </a:p>
        </p:txBody>
      </p:sp>
      <p:sp>
        <p:nvSpPr>
          <p:cNvPr id="13" name="Rectangle 1"/>
          <p:cNvSpPr>
            <a:spLocks noChangeArrowheads="1"/>
          </p:cNvSpPr>
          <p:nvPr/>
        </p:nvSpPr>
        <p:spPr bwMode="auto">
          <a:xfrm>
            <a:off x="2857488" y="1906778"/>
            <a:ext cx="4945708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kumimoji="0" lang="zh-CN" altLang="en-US" sz="1400" dirty="0" smtClean="0">
                <a:solidFill>
                  <a:schemeClr val="tx1"/>
                </a:solidFill>
                <a:latin typeface="+mn-ea"/>
                <a:ea typeface="+mn-ea"/>
                <a:cs typeface="宋体" pitchFamily="2" charset="-122"/>
              </a:rPr>
              <a:t>表</a:t>
            </a:r>
            <a:r>
              <a:rPr kumimoji="0" lang="en-US" altLang="zh-CN" sz="1400" dirty="0" smtClean="0">
                <a:solidFill>
                  <a:schemeClr val="tx1"/>
                </a:solidFill>
                <a:latin typeface="+mn-ea"/>
                <a:cs typeface="宋体" pitchFamily="2" charset="-122"/>
              </a:rPr>
              <a:t>H.0.4</a:t>
            </a:r>
            <a:r>
              <a:rPr kumimoji="0" lang="en-US" altLang="en-US" sz="1400" dirty="0" smtClean="0">
                <a:solidFill>
                  <a:schemeClr val="tx1"/>
                </a:solidFill>
                <a:latin typeface="+mn-ea"/>
                <a:ea typeface="+mn-ea"/>
                <a:cs typeface="宋体" pitchFamily="2" charset="-122"/>
              </a:rPr>
              <a:t>  </a:t>
            </a:r>
            <a:r>
              <a:rPr kumimoji="0" lang="zh-CN" altLang="en-US" sz="1400" dirty="0" smtClean="0">
                <a:solidFill>
                  <a:schemeClr val="tx1"/>
                </a:solidFill>
                <a:latin typeface="+mn-ea"/>
                <a:ea typeface="+mn-ea"/>
                <a:cs typeface="宋体" pitchFamily="2" charset="-122"/>
              </a:rPr>
              <a:t>基本建设项目交付使用资产总表</a:t>
            </a:r>
          </a:p>
        </p:txBody>
      </p:sp>
      <p:graphicFrame>
        <p:nvGraphicFramePr>
          <p:cNvPr id="11" name="表格 10"/>
          <p:cNvGraphicFramePr>
            <a:graphicFrameLocks noGrp="1"/>
          </p:cNvGraphicFramePr>
          <p:nvPr/>
        </p:nvGraphicFramePr>
        <p:xfrm>
          <a:off x="1274861" y="2214555"/>
          <a:ext cx="6989934" cy="4214841"/>
        </p:xfrm>
        <a:graphic>
          <a:graphicData uri="http://schemas.openxmlformats.org/drawingml/2006/table">
            <a:tbl>
              <a:tblPr/>
              <a:tblGrid>
                <a:gridCol w="398958"/>
                <a:gridCol w="1524692"/>
                <a:gridCol w="398958"/>
                <a:gridCol w="773882"/>
                <a:gridCol w="773882"/>
                <a:gridCol w="398958"/>
                <a:gridCol w="398958"/>
                <a:gridCol w="773882"/>
                <a:gridCol w="773882"/>
                <a:gridCol w="773882"/>
              </a:tblGrid>
              <a:tr h="369775">
                <a:tc gridSpan="9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000" kern="0" dirty="0">
                          <a:latin typeface="Times New Roman"/>
                          <a:ea typeface="宋体"/>
                          <a:cs typeface="宋体"/>
                        </a:rPr>
                        <a:t>建竣决</a:t>
                      </a:r>
                      <a:r>
                        <a:rPr lang="en-US" sz="1000" kern="0" dirty="0" smtClean="0">
                          <a:latin typeface="Times New Roman"/>
                          <a:ea typeface="宋体"/>
                          <a:cs typeface="宋体"/>
                        </a:rPr>
                        <a:t>0</a:t>
                      </a:r>
                      <a:r>
                        <a:rPr lang="en-US" altLang="zh-CN" sz="1000" kern="0" dirty="0" smtClean="0">
                          <a:latin typeface="Times New Roman"/>
                          <a:ea typeface="宋体"/>
                          <a:cs typeface="宋体"/>
                        </a:rPr>
                        <a:t>3</a:t>
                      </a:r>
                      <a:r>
                        <a:rPr lang="zh-CN" sz="1000" kern="0" dirty="0" smtClean="0">
                          <a:latin typeface="Times New Roman"/>
                          <a:ea typeface="宋体"/>
                          <a:cs typeface="宋体"/>
                        </a:rPr>
                        <a:t>表</a:t>
                      </a: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7839" marR="47839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000" kern="0">
                          <a:latin typeface="Times New Roman"/>
                          <a:ea typeface="宋体"/>
                          <a:cs typeface="宋体"/>
                        </a:rPr>
                        <a:t>单位：元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7839" marR="47839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1300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00" kern="0">
                          <a:latin typeface="Times New Roman"/>
                          <a:ea typeface="宋体"/>
                          <a:cs typeface="宋体"/>
                        </a:rPr>
                        <a:t>序号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7839" marR="478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00" kern="0" dirty="0">
                          <a:latin typeface="Times New Roman"/>
                          <a:ea typeface="宋体"/>
                          <a:cs typeface="宋体"/>
                        </a:rPr>
                        <a:t>单项工程项目名称</a:t>
                      </a: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7839" marR="478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00" kern="0">
                          <a:latin typeface="Times New Roman"/>
                          <a:ea typeface="宋体"/>
                          <a:cs typeface="宋体"/>
                        </a:rPr>
                        <a:t>总计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7839" marR="478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00" kern="0">
                          <a:latin typeface="Times New Roman"/>
                          <a:ea typeface="宋体"/>
                          <a:cs typeface="宋体"/>
                        </a:rPr>
                        <a:t>固定资产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7839" marR="478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00" kern="0">
                          <a:latin typeface="Times New Roman"/>
                          <a:ea typeface="宋体"/>
                          <a:cs typeface="宋体"/>
                        </a:rPr>
                        <a:t>流动资产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7839" marR="478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00" kern="0">
                          <a:latin typeface="Times New Roman"/>
                          <a:ea typeface="宋体"/>
                          <a:cs typeface="宋体"/>
                        </a:rPr>
                        <a:t>无形资产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7839" marR="478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00" kern="0">
                          <a:latin typeface="Times New Roman"/>
                          <a:ea typeface="宋体"/>
                          <a:cs typeface="宋体"/>
                        </a:rPr>
                        <a:t>递延资产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7839" marR="478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130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00" kern="0">
                          <a:latin typeface="Times New Roman"/>
                          <a:ea typeface="宋体"/>
                          <a:cs typeface="宋体"/>
                        </a:rPr>
                        <a:t>合计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7839" marR="478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00" kern="0">
                          <a:latin typeface="Times New Roman"/>
                          <a:ea typeface="宋体"/>
                          <a:cs typeface="宋体"/>
                        </a:rPr>
                        <a:t>建安工程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7839" marR="478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00" kern="0">
                          <a:latin typeface="Times New Roman"/>
                          <a:ea typeface="宋体"/>
                          <a:cs typeface="宋体"/>
                        </a:rPr>
                        <a:t>设备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7839" marR="478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00" kern="0">
                          <a:latin typeface="Times New Roman"/>
                          <a:ea typeface="宋体"/>
                          <a:cs typeface="宋体"/>
                        </a:rPr>
                        <a:t>其他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7839" marR="478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257668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7839" marR="478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7839" marR="478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7839" marR="478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7839" marR="478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7839" marR="478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7839" marR="478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7839" marR="478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7839" marR="478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7839" marR="478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7839" marR="478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7668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7839" marR="478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7839" marR="478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7839" marR="478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7839" marR="478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7839" marR="478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7839" marR="478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7839" marR="478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7839" marR="478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7839" marR="478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7839" marR="478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7668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7839" marR="478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7839" marR="478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7839" marR="478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7839" marR="478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7839" marR="478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7839" marR="478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7839" marR="478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7839" marR="478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7839" marR="478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7839" marR="478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7668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7839" marR="478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7839" marR="478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7839" marR="478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7839" marR="478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7839" marR="478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7839" marR="478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7839" marR="478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7839" marR="478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7839" marR="478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7839" marR="478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7668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7839" marR="478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7839" marR="478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7839" marR="478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7839" marR="478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7839" marR="478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7839" marR="478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7839" marR="478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7839" marR="478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7839" marR="478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7839" marR="478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7668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7839" marR="478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7839" marR="478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7839" marR="478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7839" marR="478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7839" marR="478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7839" marR="478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7839" marR="478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7839" marR="478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7839" marR="478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7839" marR="478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7668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7839" marR="478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7839" marR="478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7839" marR="478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7839" marR="478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7839" marR="478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7839" marR="478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7839" marR="478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7839" marR="478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7839" marR="478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7839" marR="478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7668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7839" marR="478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7839" marR="478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7839" marR="478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7839" marR="478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7839" marR="478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7839" marR="478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7839" marR="478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7839" marR="478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7839" marR="478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7839" marR="478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7668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7839" marR="478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7839" marR="478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7839" marR="478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7839" marR="478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7839" marR="478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7839" marR="478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7839" marR="478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7839" marR="478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7839" marR="478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7839" marR="478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7668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7839" marR="478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7839" marR="478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7839" marR="478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7839" marR="478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7839" marR="478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7839" marR="478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7839" marR="478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7839" marR="478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7839" marR="478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7839" marR="478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7668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7839" marR="478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7839" marR="478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7839" marR="478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7839" marR="478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7839" marR="478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7839" marR="478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7839" marR="478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7839" marR="478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7839" marR="478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7839" marR="478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2166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en-US" sz="1000" kern="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47839" marR="47839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000" kern="0">
                          <a:latin typeface="Times New Roman"/>
                          <a:ea typeface="宋体"/>
                          <a:cs typeface="宋体"/>
                        </a:rPr>
                        <a:t>交付单位：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7839" marR="47839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000" kern="0" dirty="0">
                          <a:latin typeface="Times New Roman"/>
                          <a:ea typeface="宋体"/>
                          <a:cs typeface="宋体"/>
                        </a:rPr>
                        <a:t>接收单位：</a:t>
                      </a: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7839" marR="47839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235952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en-US" sz="1000" kern="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47839" marR="47839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latin typeface="Times New Roman"/>
                          <a:ea typeface="宋体"/>
                          <a:cs typeface="Times New Roman"/>
                        </a:rPr>
                        <a:t> </a:t>
                      </a:r>
                      <a:r>
                        <a:rPr lang="zh-CN" sz="1000" kern="0" dirty="0">
                          <a:latin typeface="Times New Roman"/>
                          <a:ea typeface="宋体"/>
                          <a:cs typeface="Times New Roman"/>
                        </a:rPr>
                        <a:t>盖章：</a:t>
                      </a: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7839" marR="47839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4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000" kern="0" dirty="0">
                          <a:latin typeface="Times New Roman"/>
                          <a:ea typeface="宋体"/>
                          <a:cs typeface="宋体"/>
                        </a:rPr>
                        <a:t>年</a:t>
                      </a:r>
                      <a:r>
                        <a:rPr lang="en-US" sz="1000" kern="0" dirty="0">
                          <a:latin typeface="Times New Roman"/>
                          <a:ea typeface="宋体"/>
                          <a:cs typeface="宋体"/>
                        </a:rPr>
                        <a:t>   </a:t>
                      </a:r>
                      <a:r>
                        <a:rPr lang="zh-CN" sz="1000" kern="0" dirty="0">
                          <a:latin typeface="Times New Roman"/>
                          <a:ea typeface="宋体"/>
                          <a:cs typeface="宋体"/>
                        </a:rPr>
                        <a:t>月</a:t>
                      </a:r>
                      <a:r>
                        <a:rPr lang="en-US" sz="1000" kern="0" dirty="0">
                          <a:latin typeface="Times New Roman"/>
                          <a:ea typeface="宋体"/>
                          <a:cs typeface="宋体"/>
                        </a:rPr>
                        <a:t>   </a:t>
                      </a:r>
                      <a:r>
                        <a:rPr lang="zh-CN" sz="1000" kern="0" dirty="0">
                          <a:latin typeface="Times New Roman"/>
                          <a:ea typeface="宋体"/>
                          <a:cs typeface="宋体"/>
                        </a:rPr>
                        <a:t>日</a:t>
                      </a:r>
                      <a:r>
                        <a:rPr lang="en-US" sz="1000" kern="0" dirty="0">
                          <a:latin typeface="Times New Roman"/>
                          <a:ea typeface="宋体"/>
                          <a:cs typeface="宋体"/>
                        </a:rPr>
                        <a:t>  </a:t>
                      </a: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7839" marR="47839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latin typeface="Times New Roman"/>
                          <a:ea typeface="宋体"/>
                          <a:cs typeface="Times New Roman"/>
                        </a:rPr>
                        <a:t> </a:t>
                      </a:r>
                      <a:r>
                        <a:rPr lang="zh-CN" sz="1000" kern="0">
                          <a:latin typeface="Times New Roman"/>
                          <a:ea typeface="宋体"/>
                          <a:cs typeface="Times New Roman"/>
                        </a:rPr>
                        <a:t>盖章：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7839" marR="47839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000" kern="0" dirty="0">
                          <a:latin typeface="Times New Roman"/>
                          <a:ea typeface="宋体"/>
                          <a:cs typeface="宋体"/>
                        </a:rPr>
                        <a:t>年</a:t>
                      </a:r>
                      <a:r>
                        <a:rPr lang="en-US" sz="1000" kern="0" dirty="0">
                          <a:latin typeface="Times New Roman"/>
                          <a:ea typeface="宋体"/>
                          <a:cs typeface="宋体"/>
                        </a:rPr>
                        <a:t>   </a:t>
                      </a:r>
                      <a:r>
                        <a:rPr lang="zh-CN" sz="1000" kern="0" dirty="0">
                          <a:latin typeface="Times New Roman"/>
                          <a:ea typeface="宋体"/>
                          <a:cs typeface="宋体"/>
                        </a:rPr>
                        <a:t>月</a:t>
                      </a:r>
                      <a:r>
                        <a:rPr lang="en-US" sz="1000" kern="0" dirty="0">
                          <a:latin typeface="Times New Roman"/>
                          <a:ea typeface="宋体"/>
                          <a:cs typeface="宋体"/>
                        </a:rPr>
                        <a:t>   </a:t>
                      </a:r>
                      <a:r>
                        <a:rPr lang="zh-CN" sz="1000" kern="0" dirty="0">
                          <a:latin typeface="Times New Roman"/>
                          <a:ea typeface="宋体"/>
                          <a:cs typeface="宋体"/>
                        </a:rPr>
                        <a:t>日</a:t>
                      </a:r>
                      <a:r>
                        <a:rPr lang="en-US" sz="1000" kern="0" dirty="0">
                          <a:latin typeface="Times New Roman"/>
                          <a:ea typeface="宋体"/>
                          <a:cs typeface="宋体"/>
                        </a:rPr>
                        <a:t>  </a:t>
                      </a: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7839" marR="47839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4"/>
          <p:cNvGrpSpPr>
            <a:grpSpLocks/>
          </p:cNvGrpSpPr>
          <p:nvPr/>
        </p:nvGrpSpPr>
        <p:grpSpPr bwMode="auto">
          <a:xfrm>
            <a:off x="633046" y="422275"/>
            <a:ext cx="4868008" cy="642938"/>
            <a:chOff x="632383" y="422260"/>
            <a:chExt cx="4868311" cy="642941"/>
          </a:xfrm>
        </p:grpSpPr>
        <p:pic>
          <p:nvPicPr>
            <p:cNvPr id="74765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632383" y="422260"/>
              <a:ext cx="969760" cy="642941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</p:spPr>
        </p:pic>
        <p:sp>
          <p:nvSpPr>
            <p:cNvPr id="74766" name="TextBox 6"/>
            <p:cNvSpPr txBox="1">
              <a:spLocks noChangeArrowheads="1"/>
            </p:cNvSpPr>
            <p:nvPr/>
          </p:nvSpPr>
          <p:spPr bwMode="auto">
            <a:xfrm>
              <a:off x="1503067" y="430185"/>
              <a:ext cx="3926189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2400">
                  <a:solidFill>
                    <a:srgbClr val="1D8AC8"/>
                  </a:solidFill>
                  <a:latin typeface="华文新魏" pitchFamily="2" charset="-122"/>
                  <a:ea typeface="华文新魏" pitchFamily="2" charset="-122"/>
                </a:rPr>
                <a:t>中国建设工程造价管理协会</a:t>
              </a:r>
            </a:p>
          </p:txBody>
        </p:sp>
        <p:sp>
          <p:nvSpPr>
            <p:cNvPr id="8" name="矩形 7"/>
            <p:cNvSpPr/>
            <p:nvPr/>
          </p:nvSpPr>
          <p:spPr>
            <a:xfrm>
              <a:off x="1502876" y="1008051"/>
              <a:ext cx="3997818" cy="46037"/>
            </a:xfrm>
            <a:prstGeom prst="rect">
              <a:avLst/>
            </a:prstGeom>
            <a:solidFill>
              <a:srgbClr val="1D8AC8"/>
            </a:solidFill>
            <a:ln>
              <a:solidFill>
                <a:srgbClr val="1D8AC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rgbClr val="FF0000"/>
                </a:solidFill>
              </a:endParaRPr>
            </a:p>
          </p:txBody>
        </p:sp>
      </p:grpSp>
      <p:sp>
        <p:nvSpPr>
          <p:cNvPr id="9" name="同侧圆角矩形 4"/>
          <p:cNvSpPr/>
          <p:nvPr/>
        </p:nvSpPr>
        <p:spPr bwMode="auto">
          <a:xfrm>
            <a:off x="6879997" y="428605"/>
            <a:ext cx="1450741" cy="714359"/>
          </a:xfrm>
          <a:prstGeom prst="rect">
            <a:avLst/>
          </a:prstGeom>
          <a:ln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lIns="247650" tIns="123825" rIns="247650" bIns="123825" spcCol="1270" anchor="ctr"/>
          <a:lstStyle/>
          <a:p>
            <a:pPr>
              <a:defRPr/>
            </a:pPr>
            <a:r>
              <a:rPr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  附  录</a:t>
            </a:r>
            <a:endParaRPr lang="zh-CN" altLang="zh-CN" sz="2400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Rectangle 1"/>
          <p:cNvSpPr>
            <a:spLocks noChangeArrowheads="1"/>
          </p:cNvSpPr>
          <p:nvPr/>
        </p:nvSpPr>
        <p:spPr bwMode="auto">
          <a:xfrm>
            <a:off x="2725602" y="1071546"/>
            <a:ext cx="4615994" cy="6103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165048" rIns="91440" bIns="165048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kumimoji="0" lang="x-none" altLang="zh-CN" dirty="0" smtClean="0" bmk="_Toc385509759">
                <a:solidFill>
                  <a:schemeClr val="tx1"/>
                </a:solidFill>
                <a:latin typeface="Cambria" pitchFamily="18" charset="0"/>
                <a:cs typeface="宋体" pitchFamily="2" charset="-122"/>
              </a:rPr>
              <a:t>附录H  工程竣工决算成果文件的格式</a:t>
            </a:r>
            <a:endParaRPr kumimoji="0" lang="zh-CN" altLang="en-US" dirty="0" smtClean="0" bmk="_Toc385509759">
              <a:solidFill>
                <a:schemeClr val="tx1"/>
              </a:solidFill>
              <a:latin typeface="Cambria" pitchFamily="18" charset="0"/>
              <a:cs typeface="宋体" pitchFamily="2" charset="-122"/>
            </a:endParaRPr>
          </a:p>
        </p:txBody>
      </p:sp>
      <p:sp>
        <p:nvSpPr>
          <p:cNvPr id="567297" name="Rectangle 1"/>
          <p:cNvSpPr>
            <a:spLocks noChangeArrowheads="1"/>
          </p:cNvSpPr>
          <p:nvPr/>
        </p:nvSpPr>
        <p:spPr bwMode="auto">
          <a:xfrm>
            <a:off x="747320" y="1500174"/>
            <a:ext cx="791313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kumimoji="0" lang="en-US" altLang="zh-CN" b="0" dirty="0" smtClean="0">
                <a:solidFill>
                  <a:schemeClr val="tx1"/>
                </a:solidFill>
                <a:latin typeface="+mn-ea"/>
                <a:ea typeface="+mn-ea"/>
                <a:cs typeface="Times New Roman" pitchFamily="18" charset="0"/>
              </a:rPr>
              <a:t>H.0.5  </a:t>
            </a:r>
            <a:r>
              <a:rPr kumimoji="0" lang="zh-CN" altLang="en-US" b="0" dirty="0" smtClean="0">
                <a:solidFill>
                  <a:schemeClr val="tx1"/>
                </a:solidFill>
                <a:latin typeface="+mn-ea"/>
                <a:ea typeface="+mn-ea"/>
                <a:cs typeface="Times New Roman" pitchFamily="18" charset="0"/>
              </a:rPr>
              <a:t>基本建设项目交付使用资产明细表可按表</a:t>
            </a:r>
            <a:r>
              <a:rPr kumimoji="0" lang="en-US" altLang="zh-CN" b="0" dirty="0" smtClean="0">
                <a:solidFill>
                  <a:schemeClr val="tx1"/>
                </a:solidFill>
                <a:latin typeface="+mn-ea"/>
                <a:ea typeface="+mn-ea"/>
                <a:cs typeface="Times New Roman" pitchFamily="18" charset="0"/>
              </a:rPr>
              <a:t>H.0.5</a:t>
            </a:r>
            <a:r>
              <a:rPr kumimoji="0" lang="zh-CN" altLang="en-US" b="0" dirty="0" smtClean="0">
                <a:solidFill>
                  <a:schemeClr val="tx1"/>
                </a:solidFill>
                <a:latin typeface="+mn-ea"/>
                <a:ea typeface="+mn-ea"/>
                <a:cs typeface="Times New Roman" pitchFamily="18" charset="0"/>
              </a:rPr>
              <a:t>编制。</a:t>
            </a:r>
          </a:p>
        </p:txBody>
      </p:sp>
      <p:sp>
        <p:nvSpPr>
          <p:cNvPr id="13" name="Rectangle 1"/>
          <p:cNvSpPr>
            <a:spLocks noChangeArrowheads="1"/>
          </p:cNvSpPr>
          <p:nvPr/>
        </p:nvSpPr>
        <p:spPr bwMode="auto">
          <a:xfrm>
            <a:off x="2857488" y="1906778"/>
            <a:ext cx="4945708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kumimoji="0" lang="zh-CN" altLang="en-US" sz="1400" dirty="0" smtClean="0">
                <a:solidFill>
                  <a:schemeClr val="tx1"/>
                </a:solidFill>
                <a:latin typeface="+mn-ea"/>
                <a:ea typeface="+mn-ea"/>
                <a:cs typeface="宋体" pitchFamily="2" charset="-122"/>
              </a:rPr>
              <a:t>表</a:t>
            </a:r>
            <a:r>
              <a:rPr kumimoji="0" lang="en-US" altLang="zh-CN" sz="1400" dirty="0" smtClean="0">
                <a:solidFill>
                  <a:schemeClr val="tx1"/>
                </a:solidFill>
                <a:latin typeface="+mn-ea"/>
                <a:cs typeface="宋体" pitchFamily="2" charset="-122"/>
              </a:rPr>
              <a:t>H.0.5 </a:t>
            </a:r>
            <a:r>
              <a:rPr kumimoji="0" lang="en-US" altLang="en-US" sz="1400" dirty="0" smtClean="0">
                <a:solidFill>
                  <a:schemeClr val="tx1"/>
                </a:solidFill>
                <a:latin typeface="+mn-ea"/>
                <a:ea typeface="+mn-ea"/>
                <a:cs typeface="宋体" pitchFamily="2" charset="-122"/>
              </a:rPr>
              <a:t> </a:t>
            </a:r>
            <a:r>
              <a:rPr kumimoji="0" lang="zh-CN" altLang="en-US" sz="1400" dirty="0" smtClean="0">
                <a:solidFill>
                  <a:schemeClr val="tx1"/>
                </a:solidFill>
                <a:latin typeface="+mn-ea"/>
                <a:ea typeface="+mn-ea"/>
                <a:cs typeface="宋体" pitchFamily="2" charset="-122"/>
              </a:rPr>
              <a:t>基本建设项目交付使用资产明细表</a:t>
            </a:r>
          </a:p>
        </p:txBody>
      </p:sp>
      <p:graphicFrame>
        <p:nvGraphicFramePr>
          <p:cNvPr id="12" name="表格 11"/>
          <p:cNvGraphicFramePr>
            <a:graphicFrameLocks noGrp="1"/>
          </p:cNvGraphicFramePr>
          <p:nvPr/>
        </p:nvGraphicFramePr>
        <p:xfrm>
          <a:off x="615434" y="2214555"/>
          <a:ext cx="8242850" cy="4406346"/>
        </p:xfrm>
        <a:graphic>
          <a:graphicData uri="http://schemas.openxmlformats.org/drawingml/2006/table">
            <a:tbl>
              <a:tblPr/>
              <a:tblGrid>
                <a:gridCol w="659431"/>
                <a:gridCol w="395657"/>
                <a:gridCol w="527542"/>
                <a:gridCol w="527542"/>
                <a:gridCol w="461599"/>
                <a:gridCol w="527542"/>
                <a:gridCol w="461599"/>
                <a:gridCol w="527542"/>
                <a:gridCol w="659428"/>
                <a:gridCol w="593485"/>
                <a:gridCol w="169044"/>
                <a:gridCol w="226613"/>
                <a:gridCol w="593485"/>
                <a:gridCol w="461599"/>
                <a:gridCol w="539929"/>
                <a:gridCol w="383270"/>
                <a:gridCol w="527543"/>
              </a:tblGrid>
              <a:tr h="246713">
                <a:tc gridSpan="17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000" kern="0" dirty="0">
                          <a:latin typeface="Times New Roman"/>
                          <a:ea typeface="宋体"/>
                          <a:cs typeface="宋体"/>
                        </a:rPr>
                        <a:t>建竣决</a:t>
                      </a:r>
                      <a:r>
                        <a:rPr lang="en-US" sz="1000" kern="0" dirty="0">
                          <a:latin typeface="Times New Roman"/>
                          <a:ea typeface="宋体"/>
                          <a:cs typeface="宋体"/>
                        </a:rPr>
                        <a:t>04</a:t>
                      </a:r>
                      <a:r>
                        <a:rPr lang="zh-CN" sz="1000" kern="0" dirty="0">
                          <a:latin typeface="Times New Roman"/>
                          <a:ea typeface="宋体"/>
                          <a:cs typeface="宋体"/>
                        </a:rPr>
                        <a:t>表</a:t>
                      </a: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59" marR="46959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238489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00" kern="0" dirty="0">
                          <a:latin typeface="Times New Roman"/>
                          <a:ea typeface="宋体"/>
                          <a:cs typeface="宋体"/>
                        </a:rPr>
                        <a:t>单项工程名称</a:t>
                      </a: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59" marR="469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00" kern="0">
                          <a:latin typeface="Times New Roman"/>
                          <a:ea typeface="宋体"/>
                          <a:cs typeface="宋体"/>
                        </a:rPr>
                        <a:t>建筑工程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59" marR="469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6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00" kern="0">
                          <a:latin typeface="Times New Roman"/>
                          <a:ea typeface="宋体"/>
                          <a:cs typeface="宋体"/>
                        </a:rPr>
                        <a:t>设备</a:t>
                      </a:r>
                      <a:r>
                        <a:rPr lang="en-US" sz="1000" kern="0">
                          <a:latin typeface="Times New Roman"/>
                          <a:ea typeface="宋体"/>
                          <a:cs typeface="Times New Roman"/>
                        </a:rPr>
                        <a:t>  </a:t>
                      </a:r>
                      <a:r>
                        <a:rPr lang="zh-CN" sz="1000" kern="0">
                          <a:latin typeface="Times New Roman"/>
                          <a:ea typeface="宋体"/>
                          <a:cs typeface="宋体"/>
                        </a:rPr>
                        <a:t>工具</a:t>
                      </a:r>
                      <a:r>
                        <a:rPr lang="en-US" sz="1000" kern="0">
                          <a:latin typeface="Times New Roman"/>
                          <a:ea typeface="宋体"/>
                          <a:cs typeface="Times New Roman"/>
                        </a:rPr>
                        <a:t>  </a:t>
                      </a:r>
                      <a:r>
                        <a:rPr lang="zh-CN" sz="1000" kern="0">
                          <a:latin typeface="Times New Roman"/>
                          <a:ea typeface="宋体"/>
                          <a:cs typeface="宋体"/>
                        </a:rPr>
                        <a:t>器具</a:t>
                      </a:r>
                      <a:r>
                        <a:rPr lang="en-US" sz="1000" kern="0">
                          <a:latin typeface="Times New Roman"/>
                          <a:ea typeface="宋体"/>
                          <a:cs typeface="Times New Roman"/>
                        </a:rPr>
                        <a:t>  </a:t>
                      </a:r>
                      <a:r>
                        <a:rPr lang="zh-CN" sz="1000" kern="0">
                          <a:latin typeface="Times New Roman"/>
                          <a:ea typeface="宋体"/>
                          <a:cs typeface="宋体"/>
                        </a:rPr>
                        <a:t>家具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59" marR="469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00" kern="0">
                          <a:latin typeface="Times New Roman"/>
                          <a:ea typeface="宋体"/>
                          <a:cs typeface="宋体"/>
                        </a:rPr>
                        <a:t>流动资产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59" marR="469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0872" marR="508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00" kern="0">
                          <a:latin typeface="Times New Roman"/>
                          <a:ea typeface="宋体"/>
                          <a:cs typeface="宋体"/>
                        </a:rPr>
                        <a:t>无形资产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59" marR="469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00" kern="0">
                          <a:latin typeface="Times New Roman"/>
                          <a:ea typeface="宋体"/>
                          <a:cs typeface="宋体"/>
                        </a:rPr>
                        <a:t>递延资产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59" marR="469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47892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00" kern="0" dirty="0">
                          <a:latin typeface="Times New Roman"/>
                          <a:ea typeface="宋体"/>
                          <a:cs typeface="宋体"/>
                        </a:rPr>
                        <a:t>结构</a:t>
                      </a: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59" marR="469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00" kern="0">
                          <a:latin typeface="Times New Roman"/>
                          <a:ea typeface="宋体"/>
                          <a:cs typeface="宋体"/>
                        </a:rPr>
                        <a:t>面积</a:t>
                      </a:r>
                      <a:r>
                        <a:rPr lang="en-US" sz="1000" kern="0">
                          <a:latin typeface="Times New Roman"/>
                          <a:ea typeface="宋体"/>
                          <a:cs typeface="Times New Roman"/>
                        </a:rPr>
                        <a:t>(m</a:t>
                      </a:r>
                      <a:r>
                        <a:rPr lang="en-US" sz="1000" kern="0" baseline="30000">
                          <a:latin typeface="Times New Roman"/>
                          <a:ea typeface="宋体"/>
                          <a:cs typeface="Times New Roman"/>
                        </a:rPr>
                        <a:t>2</a:t>
                      </a:r>
                      <a:r>
                        <a:rPr lang="en-US" sz="1000" kern="0">
                          <a:latin typeface="Times New Roman"/>
                          <a:ea typeface="宋体"/>
                          <a:cs typeface="Times New Roman"/>
                        </a:rPr>
                        <a:t>)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59" marR="469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00" kern="0" dirty="0">
                          <a:latin typeface="Times New Roman"/>
                          <a:ea typeface="宋体"/>
                          <a:cs typeface="宋体"/>
                        </a:rPr>
                        <a:t>价值</a:t>
                      </a:r>
                      <a:r>
                        <a:rPr lang="en-US" sz="1000" kern="0" dirty="0">
                          <a:latin typeface="Times New Roman"/>
                          <a:ea typeface="宋体"/>
                          <a:cs typeface="Times New Roman"/>
                        </a:rPr>
                        <a:t>(</a:t>
                      </a:r>
                      <a:r>
                        <a:rPr lang="zh-CN" sz="1000" kern="0" dirty="0">
                          <a:latin typeface="Times New Roman"/>
                          <a:ea typeface="宋体"/>
                          <a:cs typeface="宋体"/>
                        </a:rPr>
                        <a:t>元</a:t>
                      </a:r>
                      <a:r>
                        <a:rPr lang="en-US" sz="1000" kern="0" dirty="0">
                          <a:latin typeface="Times New Roman"/>
                          <a:ea typeface="宋体"/>
                          <a:cs typeface="Times New Roman"/>
                        </a:rPr>
                        <a:t>)</a:t>
                      </a: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59" marR="469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00" kern="0">
                          <a:latin typeface="Times New Roman"/>
                          <a:ea typeface="宋体"/>
                          <a:cs typeface="宋体"/>
                        </a:rPr>
                        <a:t>名称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59" marR="469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00" kern="0">
                          <a:latin typeface="Times New Roman"/>
                          <a:ea typeface="宋体"/>
                          <a:cs typeface="宋体"/>
                        </a:rPr>
                        <a:t>规格型号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59" marR="469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00" kern="0">
                          <a:latin typeface="Times New Roman"/>
                          <a:ea typeface="宋体"/>
                          <a:cs typeface="宋体"/>
                        </a:rPr>
                        <a:t>单位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59" marR="469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00" kern="0">
                          <a:latin typeface="Times New Roman"/>
                          <a:ea typeface="宋体"/>
                          <a:cs typeface="宋体"/>
                        </a:rPr>
                        <a:t>数量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59" marR="469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00" kern="0">
                          <a:latin typeface="Times New Roman"/>
                          <a:ea typeface="宋体"/>
                          <a:cs typeface="宋体"/>
                        </a:rPr>
                        <a:t>价值</a:t>
                      </a:r>
                      <a:r>
                        <a:rPr lang="en-US" sz="1000" kern="0">
                          <a:latin typeface="Times New Roman"/>
                          <a:ea typeface="宋体"/>
                          <a:cs typeface="Times New Roman"/>
                        </a:rPr>
                        <a:t>(</a:t>
                      </a:r>
                      <a:r>
                        <a:rPr lang="zh-CN" sz="1000" kern="0">
                          <a:latin typeface="Times New Roman"/>
                          <a:ea typeface="宋体"/>
                          <a:cs typeface="宋体"/>
                        </a:rPr>
                        <a:t>元</a:t>
                      </a:r>
                      <a:r>
                        <a:rPr lang="en-US" sz="1000" kern="0">
                          <a:latin typeface="Times New Roman"/>
                          <a:ea typeface="宋体"/>
                          <a:cs typeface="Times New Roman"/>
                        </a:rPr>
                        <a:t>)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59" marR="469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00" kern="0">
                          <a:latin typeface="Times New Roman"/>
                          <a:ea typeface="宋体"/>
                          <a:cs typeface="宋体"/>
                        </a:rPr>
                        <a:t>设备安装费</a:t>
                      </a:r>
                      <a:r>
                        <a:rPr lang="en-US" sz="1000" kern="0">
                          <a:latin typeface="Times New Roman"/>
                          <a:ea typeface="宋体"/>
                          <a:cs typeface="Times New Roman"/>
                        </a:rPr>
                        <a:t>(</a:t>
                      </a:r>
                      <a:r>
                        <a:rPr lang="zh-CN" sz="1000" kern="0">
                          <a:latin typeface="Times New Roman"/>
                          <a:ea typeface="宋体"/>
                          <a:cs typeface="宋体"/>
                        </a:rPr>
                        <a:t>元</a:t>
                      </a:r>
                      <a:r>
                        <a:rPr lang="en-US" sz="1000" kern="0">
                          <a:latin typeface="Times New Roman"/>
                          <a:ea typeface="宋体"/>
                          <a:cs typeface="Times New Roman"/>
                        </a:rPr>
                        <a:t>)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59" marR="469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00" kern="0">
                          <a:latin typeface="Times New Roman"/>
                          <a:ea typeface="宋体"/>
                          <a:cs typeface="宋体"/>
                        </a:rPr>
                        <a:t>名称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59" marR="469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0872" marR="508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00" kern="0" dirty="0">
                          <a:latin typeface="Times New Roman"/>
                          <a:ea typeface="宋体"/>
                          <a:cs typeface="宋体"/>
                        </a:rPr>
                        <a:t>价值</a:t>
                      </a:r>
                      <a:r>
                        <a:rPr lang="en-US" sz="1000" kern="0" dirty="0">
                          <a:latin typeface="Times New Roman"/>
                          <a:ea typeface="宋体"/>
                          <a:cs typeface="Times New Roman"/>
                        </a:rPr>
                        <a:t>(</a:t>
                      </a:r>
                      <a:r>
                        <a:rPr lang="zh-CN" sz="1000" kern="0" dirty="0">
                          <a:latin typeface="Times New Roman"/>
                          <a:ea typeface="宋体"/>
                          <a:cs typeface="宋体"/>
                        </a:rPr>
                        <a:t>元</a:t>
                      </a:r>
                      <a:r>
                        <a:rPr lang="en-US" sz="1000" kern="0" dirty="0">
                          <a:latin typeface="Times New Roman"/>
                          <a:ea typeface="宋体"/>
                          <a:cs typeface="Times New Roman"/>
                        </a:rPr>
                        <a:t>)</a:t>
                      </a: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59" marR="469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00" kern="0">
                          <a:latin typeface="Times New Roman"/>
                          <a:ea typeface="宋体"/>
                          <a:cs typeface="宋体"/>
                        </a:rPr>
                        <a:t>名称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59" marR="469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00" kern="0">
                          <a:latin typeface="Times New Roman"/>
                          <a:ea typeface="宋体"/>
                          <a:cs typeface="宋体"/>
                        </a:rPr>
                        <a:t>价值</a:t>
                      </a:r>
                      <a:r>
                        <a:rPr lang="en-US" sz="1000" kern="0">
                          <a:latin typeface="Times New Roman"/>
                          <a:ea typeface="宋体"/>
                          <a:cs typeface="Times New Roman"/>
                        </a:rPr>
                        <a:t>(</a:t>
                      </a:r>
                      <a:r>
                        <a:rPr lang="zh-CN" sz="1000" kern="0">
                          <a:latin typeface="Times New Roman"/>
                          <a:ea typeface="宋体"/>
                          <a:cs typeface="宋体"/>
                        </a:rPr>
                        <a:t>元</a:t>
                      </a:r>
                      <a:r>
                        <a:rPr lang="en-US" sz="1000" kern="0">
                          <a:latin typeface="Times New Roman"/>
                          <a:ea typeface="宋体"/>
                          <a:cs typeface="Times New Roman"/>
                        </a:rPr>
                        <a:t>)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59" marR="469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00" kern="0">
                          <a:latin typeface="Times New Roman"/>
                          <a:ea typeface="宋体"/>
                          <a:cs typeface="宋体"/>
                        </a:rPr>
                        <a:t>名称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59" marR="469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00" kern="0">
                          <a:latin typeface="Times New Roman"/>
                          <a:ea typeface="宋体"/>
                          <a:cs typeface="宋体"/>
                        </a:rPr>
                        <a:t>价值</a:t>
                      </a:r>
                      <a:r>
                        <a:rPr lang="en-US" sz="1000" kern="0">
                          <a:latin typeface="Times New Roman"/>
                          <a:ea typeface="宋体"/>
                          <a:cs typeface="Times New Roman"/>
                        </a:rPr>
                        <a:t>(</a:t>
                      </a:r>
                      <a:r>
                        <a:rPr lang="zh-CN" sz="1000" kern="0">
                          <a:latin typeface="Times New Roman"/>
                          <a:ea typeface="宋体"/>
                          <a:cs typeface="宋体"/>
                        </a:rPr>
                        <a:t>元</a:t>
                      </a:r>
                      <a:r>
                        <a:rPr lang="en-US" sz="1000" kern="0">
                          <a:latin typeface="Times New Roman"/>
                          <a:ea typeface="宋体"/>
                          <a:cs typeface="Times New Roman"/>
                        </a:rPr>
                        <a:t>)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59" marR="469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9457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59" marR="469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59" marR="469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59" marR="469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59" marR="469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59" marR="469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59" marR="469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59" marR="469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59" marR="469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59" marR="469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59" marR="469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endParaRPr lang="zh-CN" altLang="en-US"/>
                    </a:p>
                  </a:txBody>
                  <a:tcPr marL="46959" marR="469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0872" marR="508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59" marR="469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59" marR="469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59" marR="469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59" marR="469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59" marR="469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9457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59" marR="469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59" marR="469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59" marR="469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59" marR="469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59" marR="469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59" marR="469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59" marR="469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59" marR="469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59" marR="469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59" marR="469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endParaRPr lang="zh-CN" altLang="en-US"/>
                    </a:p>
                  </a:txBody>
                  <a:tcPr marL="46959" marR="469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0872" marR="508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59" marR="469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59" marR="469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59" marR="469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59" marR="469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59" marR="469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9457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59" marR="469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59" marR="469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59" marR="469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59" marR="469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59" marR="469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59" marR="469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59" marR="469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59" marR="469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59" marR="469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59" marR="469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endParaRPr lang="zh-CN" altLang="en-US"/>
                    </a:p>
                  </a:txBody>
                  <a:tcPr marL="46959" marR="469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0872" marR="508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59" marR="469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59" marR="469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59" marR="469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59" marR="469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59" marR="469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9457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59" marR="469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59" marR="469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59" marR="469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59" marR="469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59" marR="469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59" marR="469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59" marR="469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59" marR="469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59" marR="469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59" marR="469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endParaRPr lang="zh-CN" altLang="en-US"/>
                    </a:p>
                  </a:txBody>
                  <a:tcPr marL="46959" marR="469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0872" marR="508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59" marR="469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59" marR="469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59" marR="469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59" marR="469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59" marR="469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9457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59" marR="469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59" marR="469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59" marR="469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59" marR="469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59" marR="469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59" marR="469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59" marR="469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59" marR="469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59" marR="469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59" marR="469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endParaRPr lang="zh-CN" altLang="en-US"/>
                    </a:p>
                  </a:txBody>
                  <a:tcPr marL="46959" marR="469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0872" marR="508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59" marR="469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59" marR="469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59" marR="469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59" marR="469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59" marR="469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9457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59" marR="469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59" marR="469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59" marR="469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59" marR="469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59" marR="469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59" marR="469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59" marR="469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59" marR="469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59" marR="469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59" marR="469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endParaRPr lang="zh-CN" altLang="en-US"/>
                    </a:p>
                  </a:txBody>
                  <a:tcPr marL="46959" marR="469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0872" marR="508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59" marR="469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59" marR="469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59" marR="469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59" marR="469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59" marR="469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9457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59" marR="469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59" marR="469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59" marR="469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59" marR="469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59" marR="469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59" marR="469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59" marR="469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59" marR="469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59" marR="469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59" marR="469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endParaRPr lang="zh-CN" altLang="en-US"/>
                    </a:p>
                  </a:txBody>
                  <a:tcPr marL="46959" marR="469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0872" marR="508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59" marR="469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59" marR="469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59" marR="469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59" marR="469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59" marR="469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9457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59" marR="469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59" marR="469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59" marR="469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59" marR="469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59" marR="469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59" marR="469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59" marR="469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59" marR="469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59" marR="469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59" marR="469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endParaRPr lang="zh-CN" altLang="en-US"/>
                    </a:p>
                  </a:txBody>
                  <a:tcPr marL="46959" marR="469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0872" marR="508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59" marR="469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59" marR="469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59" marR="469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59" marR="469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59" marR="469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9457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59" marR="469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59" marR="469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59" marR="469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59" marR="469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59" marR="469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59" marR="469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59" marR="469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59" marR="469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59" marR="469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59" marR="469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endParaRPr lang="zh-CN" altLang="en-US"/>
                    </a:p>
                  </a:txBody>
                  <a:tcPr marL="46959" marR="469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0872" marR="508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59" marR="469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59" marR="469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59" marR="469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59" marR="469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59" marR="469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9457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59" marR="469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59" marR="469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59" marR="469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59" marR="469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59" marR="469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59" marR="469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59" marR="469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59" marR="469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59" marR="469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59" marR="469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endParaRPr lang="zh-CN" altLang="en-US"/>
                    </a:p>
                  </a:txBody>
                  <a:tcPr marL="46959" marR="469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0872" marR="508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59" marR="469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59" marR="469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59" marR="469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59" marR="469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59" marR="469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06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000" kern="0">
                          <a:latin typeface="Times New Roman"/>
                          <a:ea typeface="宋体"/>
                          <a:cs typeface="宋体"/>
                        </a:rPr>
                        <a:t>交付单位：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59" marR="46959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en-US" sz="1000" kern="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46959" marR="46959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altLang="zh-CN" sz="1000" kern="0" dirty="0" smtClean="0">
                          <a:latin typeface="Times New Roman"/>
                          <a:ea typeface="宋体"/>
                          <a:cs typeface="宋体"/>
                        </a:rPr>
                        <a:t>                    </a:t>
                      </a:r>
                      <a:r>
                        <a:rPr lang="zh-CN" sz="1000" kern="0" dirty="0" smtClean="0">
                          <a:latin typeface="Times New Roman"/>
                          <a:ea typeface="宋体"/>
                          <a:cs typeface="宋体"/>
                        </a:rPr>
                        <a:t>负责人</a:t>
                      </a:r>
                      <a:r>
                        <a:rPr lang="zh-CN" sz="1000" kern="0" dirty="0">
                          <a:latin typeface="Times New Roman"/>
                          <a:ea typeface="宋体"/>
                          <a:cs typeface="宋体"/>
                        </a:rPr>
                        <a:t>：</a:t>
                      </a: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59" marR="46959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en-US" sz="1000" kern="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46959" marR="46959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en-US" sz="1000" kern="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46959" marR="46959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en-US" sz="1000" kern="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46959" marR="46959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en-US" sz="1000" kern="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46959" marR="46959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en-US" sz="1000" kern="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46959" marR="46959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000" kern="0" dirty="0">
                          <a:latin typeface="Times New Roman"/>
                          <a:ea typeface="宋体"/>
                          <a:cs typeface="宋体"/>
                        </a:rPr>
                        <a:t>接收单位：</a:t>
                      </a: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59" marR="46959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en-US" sz="1000" kern="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46959" marR="46959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en-US" sz="1000" kern="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46959" marR="46959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000" kern="0">
                          <a:latin typeface="Times New Roman"/>
                          <a:ea typeface="宋体"/>
                          <a:cs typeface="宋体"/>
                        </a:rPr>
                        <a:t>负责人：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59" marR="46959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en-US" sz="1000" kern="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46959" marR="46959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32895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latin typeface="Times New Roman"/>
                          <a:ea typeface="宋体"/>
                          <a:cs typeface="Times New Roman"/>
                        </a:rPr>
                        <a:t> </a:t>
                      </a:r>
                      <a:r>
                        <a:rPr lang="zh-CN" sz="1000" kern="0">
                          <a:latin typeface="Times New Roman"/>
                          <a:ea typeface="宋体"/>
                          <a:cs typeface="Times New Roman"/>
                        </a:rPr>
                        <a:t>盖章：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59" marR="46959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en-US" sz="1000" kern="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46959" marR="46959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zh-CN" sz="1000" kern="0">
                          <a:latin typeface="Times New Roman"/>
                          <a:ea typeface="宋体"/>
                          <a:cs typeface="宋体"/>
                        </a:rPr>
                        <a:t>年</a:t>
                      </a:r>
                      <a:r>
                        <a:rPr lang="en-US" sz="1000" kern="0">
                          <a:latin typeface="Times New Roman"/>
                          <a:ea typeface="宋体"/>
                          <a:cs typeface="宋体"/>
                        </a:rPr>
                        <a:t>   </a:t>
                      </a:r>
                      <a:r>
                        <a:rPr lang="zh-CN" sz="1000" kern="0">
                          <a:latin typeface="Times New Roman"/>
                          <a:ea typeface="宋体"/>
                          <a:cs typeface="宋体"/>
                        </a:rPr>
                        <a:t>月</a:t>
                      </a:r>
                      <a:r>
                        <a:rPr lang="en-US" sz="1000" kern="0">
                          <a:latin typeface="Times New Roman"/>
                          <a:ea typeface="宋体"/>
                          <a:cs typeface="宋体"/>
                        </a:rPr>
                        <a:t>   </a:t>
                      </a:r>
                      <a:r>
                        <a:rPr lang="zh-CN" sz="1000" kern="0">
                          <a:latin typeface="Times New Roman"/>
                          <a:ea typeface="宋体"/>
                          <a:cs typeface="宋体"/>
                        </a:rPr>
                        <a:t>日</a:t>
                      </a:r>
                      <a:r>
                        <a:rPr lang="en-US" sz="1000" kern="0">
                          <a:latin typeface="Times New Roman"/>
                          <a:ea typeface="宋体"/>
                          <a:cs typeface="宋体"/>
                        </a:rPr>
                        <a:t>  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59" marR="46959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en-US" sz="1000" kern="0" dirty="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46959" marR="46959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en-US" sz="1000" kern="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46959" marR="46959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en-US" sz="1000" kern="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46959" marR="46959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en-US" sz="1000" kern="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46959" marR="46959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latin typeface="Times New Roman"/>
                          <a:ea typeface="宋体"/>
                          <a:cs typeface="Times New Roman"/>
                        </a:rPr>
                        <a:t> </a:t>
                      </a:r>
                      <a:r>
                        <a:rPr lang="zh-CN" sz="1000" kern="0">
                          <a:latin typeface="Times New Roman"/>
                          <a:ea typeface="宋体"/>
                          <a:cs typeface="Times New Roman"/>
                        </a:rPr>
                        <a:t>盖章：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59" marR="46959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en-US" sz="1000" kern="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46959" marR="46959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en-US" sz="1000" kern="0" dirty="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46959" marR="46959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en-US" sz="1000" kern="0" dirty="0">
                        <a:latin typeface="宋体"/>
                        <a:ea typeface="宋体"/>
                        <a:cs typeface="宋体"/>
                      </a:endParaRPr>
                    </a:p>
                  </a:txBody>
                  <a:tcPr marL="46959" marR="46959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zh-CN" sz="1000" kern="0" dirty="0">
                          <a:latin typeface="Times New Roman"/>
                          <a:ea typeface="宋体"/>
                          <a:cs typeface="宋体"/>
                        </a:rPr>
                        <a:t>年</a:t>
                      </a:r>
                      <a:r>
                        <a:rPr lang="en-US" sz="1000" kern="0" dirty="0">
                          <a:latin typeface="Times New Roman"/>
                          <a:ea typeface="宋体"/>
                          <a:cs typeface="宋体"/>
                        </a:rPr>
                        <a:t>   </a:t>
                      </a:r>
                      <a:r>
                        <a:rPr lang="zh-CN" sz="1000" kern="0" dirty="0">
                          <a:latin typeface="Times New Roman"/>
                          <a:ea typeface="宋体"/>
                          <a:cs typeface="宋体"/>
                        </a:rPr>
                        <a:t>月</a:t>
                      </a:r>
                      <a:r>
                        <a:rPr lang="en-US" sz="1000" kern="0" dirty="0">
                          <a:latin typeface="Times New Roman"/>
                          <a:ea typeface="宋体"/>
                          <a:cs typeface="宋体"/>
                        </a:rPr>
                        <a:t>   </a:t>
                      </a:r>
                      <a:r>
                        <a:rPr lang="zh-CN" sz="1000" kern="0" dirty="0">
                          <a:latin typeface="Times New Roman"/>
                          <a:ea typeface="宋体"/>
                          <a:cs typeface="宋体"/>
                        </a:rPr>
                        <a:t>日</a:t>
                      </a:r>
                      <a:r>
                        <a:rPr lang="en-US" sz="1000" kern="0" dirty="0">
                          <a:latin typeface="Times New Roman"/>
                          <a:ea typeface="宋体"/>
                          <a:cs typeface="宋体"/>
                        </a:rPr>
                        <a:t>  </a:t>
                      </a: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959" marR="46959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4"/>
          <p:cNvGrpSpPr>
            <a:grpSpLocks/>
          </p:cNvGrpSpPr>
          <p:nvPr/>
        </p:nvGrpSpPr>
        <p:grpSpPr bwMode="auto">
          <a:xfrm>
            <a:off x="633046" y="422275"/>
            <a:ext cx="4868008" cy="642938"/>
            <a:chOff x="632383" y="422260"/>
            <a:chExt cx="4868311" cy="642941"/>
          </a:xfrm>
        </p:grpSpPr>
        <p:pic>
          <p:nvPicPr>
            <p:cNvPr id="74765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632383" y="422260"/>
              <a:ext cx="969760" cy="642941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</p:spPr>
        </p:pic>
        <p:sp>
          <p:nvSpPr>
            <p:cNvPr id="74766" name="TextBox 6"/>
            <p:cNvSpPr txBox="1">
              <a:spLocks noChangeArrowheads="1"/>
            </p:cNvSpPr>
            <p:nvPr/>
          </p:nvSpPr>
          <p:spPr bwMode="auto">
            <a:xfrm>
              <a:off x="1503067" y="430185"/>
              <a:ext cx="3926189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2400">
                  <a:solidFill>
                    <a:srgbClr val="1D8AC8"/>
                  </a:solidFill>
                  <a:latin typeface="华文新魏" pitchFamily="2" charset="-122"/>
                  <a:ea typeface="华文新魏" pitchFamily="2" charset="-122"/>
                </a:rPr>
                <a:t>中国建设工程造价管理协会</a:t>
              </a:r>
            </a:p>
          </p:txBody>
        </p:sp>
        <p:sp>
          <p:nvSpPr>
            <p:cNvPr id="8" name="矩形 7"/>
            <p:cNvSpPr/>
            <p:nvPr/>
          </p:nvSpPr>
          <p:spPr>
            <a:xfrm>
              <a:off x="1502876" y="1008051"/>
              <a:ext cx="3997818" cy="46037"/>
            </a:xfrm>
            <a:prstGeom prst="rect">
              <a:avLst/>
            </a:prstGeom>
            <a:solidFill>
              <a:srgbClr val="1D8AC8"/>
            </a:solidFill>
            <a:ln>
              <a:solidFill>
                <a:srgbClr val="1D8AC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rgbClr val="FF0000"/>
                </a:solidFill>
              </a:endParaRPr>
            </a:p>
          </p:txBody>
        </p:sp>
      </p:grpSp>
      <p:sp>
        <p:nvSpPr>
          <p:cNvPr id="9" name="同侧圆角矩形 4"/>
          <p:cNvSpPr/>
          <p:nvPr/>
        </p:nvSpPr>
        <p:spPr bwMode="auto">
          <a:xfrm>
            <a:off x="6879997" y="428605"/>
            <a:ext cx="1450741" cy="714359"/>
          </a:xfrm>
          <a:prstGeom prst="rect">
            <a:avLst/>
          </a:prstGeom>
          <a:ln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lIns="247650" tIns="123825" rIns="247650" bIns="123825" spcCol="1270" anchor="ctr"/>
          <a:lstStyle/>
          <a:p>
            <a:pPr>
              <a:defRPr/>
            </a:pPr>
            <a:r>
              <a:rPr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  附  录</a:t>
            </a:r>
            <a:endParaRPr lang="zh-CN" altLang="zh-CN" sz="2400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Rectangle 1"/>
          <p:cNvSpPr>
            <a:spLocks noChangeArrowheads="1"/>
          </p:cNvSpPr>
          <p:nvPr/>
        </p:nvSpPr>
        <p:spPr bwMode="auto">
          <a:xfrm>
            <a:off x="2725602" y="1071546"/>
            <a:ext cx="4615994" cy="6103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165048" rIns="91440" bIns="165048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kumimoji="0" lang="x-none" altLang="zh-CN" dirty="0" smtClean="0" bmk="_Toc385509759">
                <a:solidFill>
                  <a:schemeClr val="tx1"/>
                </a:solidFill>
                <a:latin typeface="Cambria" pitchFamily="18" charset="0"/>
                <a:cs typeface="宋体" pitchFamily="2" charset="-122"/>
              </a:rPr>
              <a:t>附录J  造价鉴定</a:t>
            </a:r>
            <a:r>
              <a:rPr kumimoji="0" lang="zh-CN" altLang="en-US" dirty="0" smtClean="0" bmk="_Toc385509759">
                <a:solidFill>
                  <a:schemeClr val="tx1"/>
                </a:solidFill>
                <a:latin typeface="Cambria" pitchFamily="18" charset="0"/>
                <a:cs typeface="宋体" pitchFamily="2" charset="-122"/>
              </a:rPr>
              <a:t>成果文件</a:t>
            </a:r>
            <a:r>
              <a:rPr kumimoji="0" lang="x-none" altLang="zh-CN" dirty="0" smtClean="0" bmk="_Toc385509759">
                <a:solidFill>
                  <a:schemeClr val="tx1"/>
                </a:solidFill>
                <a:latin typeface="Cambria" pitchFamily="18" charset="0"/>
                <a:cs typeface="宋体" pitchFamily="2" charset="-122"/>
              </a:rPr>
              <a:t>格式</a:t>
            </a:r>
            <a:endParaRPr kumimoji="0" lang="zh-CN" altLang="en-US" dirty="0" smtClean="0" bmk="_Toc385509759">
              <a:solidFill>
                <a:schemeClr val="tx1"/>
              </a:solidFill>
              <a:latin typeface="Cambria" pitchFamily="18" charset="0"/>
              <a:cs typeface="宋体" pitchFamily="2" charset="-122"/>
            </a:endParaRPr>
          </a:p>
        </p:txBody>
      </p:sp>
      <p:sp>
        <p:nvSpPr>
          <p:cNvPr id="567297" name="Rectangle 1"/>
          <p:cNvSpPr>
            <a:spLocks noChangeArrowheads="1"/>
          </p:cNvSpPr>
          <p:nvPr/>
        </p:nvSpPr>
        <p:spPr bwMode="auto">
          <a:xfrm>
            <a:off x="747320" y="1500174"/>
            <a:ext cx="791313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kumimoji="0" lang="en-US" altLang="zh-CN" b="0" dirty="0" smtClean="0">
                <a:solidFill>
                  <a:schemeClr val="tx1"/>
                </a:solidFill>
                <a:latin typeface="+mn-ea"/>
                <a:ea typeface="+mn-ea"/>
                <a:cs typeface="Times New Roman" pitchFamily="18" charset="0"/>
              </a:rPr>
              <a:t>J.0.1  </a:t>
            </a:r>
            <a:r>
              <a:rPr kumimoji="0" lang="zh-CN" altLang="en-US" b="0" dirty="0" smtClean="0">
                <a:solidFill>
                  <a:schemeClr val="tx1"/>
                </a:solidFill>
                <a:latin typeface="+mn-ea"/>
                <a:ea typeface="+mn-ea"/>
                <a:cs typeface="Times New Roman" pitchFamily="18" charset="0"/>
              </a:rPr>
              <a:t>工程造价鉴定意见书封面可按表</a:t>
            </a:r>
            <a:r>
              <a:rPr kumimoji="0" lang="en-US" altLang="zh-CN" b="0" dirty="0" smtClean="0">
                <a:solidFill>
                  <a:schemeClr val="tx1"/>
                </a:solidFill>
                <a:latin typeface="+mn-ea"/>
                <a:ea typeface="+mn-ea"/>
                <a:cs typeface="Times New Roman" pitchFamily="18" charset="0"/>
              </a:rPr>
              <a:t>J.0.1</a:t>
            </a:r>
            <a:r>
              <a:rPr kumimoji="0" lang="zh-CN" altLang="en-US" b="0" dirty="0" smtClean="0">
                <a:solidFill>
                  <a:schemeClr val="tx1"/>
                </a:solidFill>
                <a:latin typeface="+mn-ea"/>
                <a:ea typeface="+mn-ea"/>
                <a:cs typeface="Times New Roman" pitchFamily="18" charset="0"/>
              </a:rPr>
              <a:t>编制。</a:t>
            </a:r>
          </a:p>
        </p:txBody>
      </p:sp>
      <p:sp>
        <p:nvSpPr>
          <p:cNvPr id="13" name="Rectangle 1"/>
          <p:cNvSpPr>
            <a:spLocks noChangeArrowheads="1"/>
          </p:cNvSpPr>
          <p:nvPr/>
        </p:nvSpPr>
        <p:spPr bwMode="auto">
          <a:xfrm>
            <a:off x="3055316" y="1906778"/>
            <a:ext cx="4945708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kumimoji="0" lang="zh-CN" altLang="en-US" sz="1400" dirty="0" smtClean="0">
                <a:solidFill>
                  <a:schemeClr val="tx1"/>
                </a:solidFill>
                <a:latin typeface="+mn-ea"/>
                <a:cs typeface="宋体" pitchFamily="2" charset="-122"/>
              </a:rPr>
              <a:t>表</a:t>
            </a:r>
            <a:r>
              <a:rPr kumimoji="0" lang="en-US" altLang="zh-CN" sz="1400" dirty="0" smtClean="0">
                <a:solidFill>
                  <a:schemeClr val="tx1"/>
                </a:solidFill>
                <a:latin typeface="+mn-ea"/>
                <a:cs typeface="宋体" pitchFamily="2" charset="-122"/>
              </a:rPr>
              <a:t>J.0.1  </a:t>
            </a:r>
            <a:r>
              <a:rPr kumimoji="0" lang="zh-CN" altLang="en-US" sz="1400" dirty="0" smtClean="0">
                <a:solidFill>
                  <a:schemeClr val="tx1"/>
                </a:solidFill>
                <a:latin typeface="+mn-ea"/>
                <a:cs typeface="宋体" pitchFamily="2" charset="-122"/>
              </a:rPr>
              <a:t>工程造价鉴定意见书封面</a:t>
            </a:r>
          </a:p>
        </p:txBody>
      </p:sp>
      <p:graphicFrame>
        <p:nvGraphicFramePr>
          <p:cNvPr id="11" name="表格 10"/>
          <p:cNvGraphicFramePr>
            <a:graphicFrameLocks noGrp="1"/>
          </p:cNvGraphicFramePr>
          <p:nvPr/>
        </p:nvGraphicFramePr>
        <p:xfrm>
          <a:off x="2989374" y="2285993"/>
          <a:ext cx="3339648" cy="4143404"/>
        </p:xfrm>
        <a:graphic>
          <a:graphicData uri="http://schemas.openxmlformats.org/drawingml/2006/table">
            <a:tbl>
              <a:tblPr/>
              <a:tblGrid>
                <a:gridCol w="3339648"/>
              </a:tblGrid>
              <a:tr h="4143404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sz="1000" kern="100" dirty="0">
                        <a:latin typeface="宋体"/>
                        <a:ea typeface="宋体"/>
                        <a:cs typeface="Times New Roman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altLang="zh-CN" sz="1400" kern="100" dirty="0" smtClean="0">
                        <a:latin typeface="Times New Roman"/>
                        <a:ea typeface="黑体"/>
                        <a:cs typeface="Times New Roman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 dirty="0" smtClean="0">
                          <a:latin typeface="Times New Roman"/>
                          <a:ea typeface="黑体"/>
                          <a:cs typeface="Times New Roman"/>
                        </a:rPr>
                        <a:t>（</a:t>
                      </a:r>
                      <a:r>
                        <a:rPr lang="zh-CN" sz="1400" kern="100" dirty="0">
                          <a:latin typeface="Times New Roman"/>
                          <a:ea typeface="黑体"/>
                          <a:cs typeface="Times New Roman"/>
                        </a:rPr>
                        <a:t>项目名称）</a:t>
                      </a:r>
                      <a:endParaRPr lang="zh-CN" sz="14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b="1" kern="100" dirty="0">
                          <a:latin typeface="Times New Roman"/>
                          <a:ea typeface="宋体"/>
                          <a:cs typeface="Times New Roman"/>
                        </a:rPr>
                        <a:t>工程造价鉴定</a:t>
                      </a:r>
                      <a:r>
                        <a:rPr lang="zh-CN" sz="2000" b="1" kern="100" dirty="0" smtClean="0">
                          <a:latin typeface="Times New Roman"/>
                          <a:ea typeface="宋体"/>
                          <a:cs typeface="Times New Roman"/>
                        </a:rPr>
                        <a:t>意见书</a:t>
                      </a:r>
                      <a:endParaRPr lang="en-US" altLang="zh-CN" sz="2000" b="1" kern="100" dirty="0" smtClean="0">
                        <a:latin typeface="Times New Roman"/>
                        <a:ea typeface="宋体"/>
                        <a:cs typeface="Times New Roman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2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latin typeface="Times New Roman"/>
                          <a:ea typeface="宋体"/>
                          <a:cs typeface="Times New Roman"/>
                        </a:rPr>
                        <a:t>档案号</a:t>
                      </a:r>
                      <a:r>
                        <a:rPr lang="zh-CN" sz="1400" kern="100" dirty="0" smtClean="0">
                          <a:latin typeface="Times New Roman"/>
                          <a:ea typeface="宋体"/>
                          <a:cs typeface="Times New Roman"/>
                        </a:rPr>
                        <a:t>：</a:t>
                      </a:r>
                      <a:endParaRPr lang="en-US" altLang="zh-CN" sz="1400" kern="100" dirty="0" smtClean="0">
                        <a:latin typeface="Times New Roman"/>
                        <a:ea typeface="宋体"/>
                        <a:cs typeface="Times New Roman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altLang="zh-CN" sz="1000" kern="100" dirty="0" smtClean="0">
                        <a:latin typeface="Times New Roman"/>
                        <a:ea typeface="宋体"/>
                        <a:cs typeface="Times New Roman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altLang="zh-CN" sz="1000" kern="100" dirty="0" smtClean="0">
                        <a:latin typeface="Times New Roman"/>
                        <a:ea typeface="宋体"/>
                        <a:cs typeface="Times New Roman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8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latin typeface="仿宋_GB2312"/>
                          <a:ea typeface="宋体"/>
                          <a:cs typeface="Times New Roman"/>
                        </a:rPr>
                        <a:t>（鉴定机构名称）</a:t>
                      </a:r>
                      <a:endParaRPr lang="zh-CN" sz="14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latin typeface="Times New Roman"/>
                          <a:ea typeface="黑体"/>
                          <a:cs typeface="Times New Roman"/>
                        </a:rPr>
                        <a:t>（工程造价咨询企业执业章）</a:t>
                      </a:r>
                      <a:endParaRPr lang="zh-CN" sz="14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latin typeface="Times New Roman"/>
                          <a:ea typeface="宋体"/>
                          <a:cs typeface="Times New Roman"/>
                        </a:rPr>
                        <a:t>年</a:t>
                      </a:r>
                      <a:r>
                        <a:rPr lang="en-US" sz="1400" kern="100" dirty="0">
                          <a:latin typeface="Times New Roman"/>
                          <a:ea typeface="宋体"/>
                          <a:cs typeface="Times New Roman"/>
                        </a:rPr>
                        <a:t>   </a:t>
                      </a:r>
                      <a:r>
                        <a:rPr lang="zh-CN" sz="1400" kern="100" dirty="0">
                          <a:latin typeface="Times New Roman"/>
                          <a:ea typeface="宋体"/>
                          <a:cs typeface="Times New Roman"/>
                        </a:rPr>
                        <a:t>月</a:t>
                      </a:r>
                      <a:r>
                        <a:rPr lang="en-US" sz="1400" kern="100" dirty="0">
                          <a:latin typeface="Times New Roman"/>
                          <a:ea typeface="宋体"/>
                          <a:cs typeface="Times New Roman"/>
                        </a:rPr>
                        <a:t>   </a:t>
                      </a:r>
                      <a:r>
                        <a:rPr lang="zh-CN" sz="1400" kern="100" dirty="0">
                          <a:latin typeface="Times New Roman"/>
                          <a:ea typeface="宋体"/>
                          <a:cs typeface="Times New Roman"/>
                        </a:rPr>
                        <a:t>日</a:t>
                      </a:r>
                    </a:p>
                  </a:txBody>
                  <a:tcPr marL="48016" marR="4801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4"/>
          <p:cNvGrpSpPr>
            <a:grpSpLocks/>
          </p:cNvGrpSpPr>
          <p:nvPr/>
        </p:nvGrpSpPr>
        <p:grpSpPr bwMode="auto">
          <a:xfrm>
            <a:off x="633046" y="422275"/>
            <a:ext cx="4868008" cy="642938"/>
            <a:chOff x="632383" y="422260"/>
            <a:chExt cx="4868311" cy="642941"/>
          </a:xfrm>
        </p:grpSpPr>
        <p:pic>
          <p:nvPicPr>
            <p:cNvPr id="74765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632383" y="422260"/>
              <a:ext cx="969760" cy="642941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</p:spPr>
        </p:pic>
        <p:sp>
          <p:nvSpPr>
            <p:cNvPr id="74766" name="TextBox 6"/>
            <p:cNvSpPr txBox="1">
              <a:spLocks noChangeArrowheads="1"/>
            </p:cNvSpPr>
            <p:nvPr/>
          </p:nvSpPr>
          <p:spPr bwMode="auto">
            <a:xfrm>
              <a:off x="1503067" y="430185"/>
              <a:ext cx="3926189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2400">
                  <a:solidFill>
                    <a:srgbClr val="1D8AC8"/>
                  </a:solidFill>
                  <a:latin typeface="华文新魏" pitchFamily="2" charset="-122"/>
                  <a:ea typeface="华文新魏" pitchFamily="2" charset="-122"/>
                </a:rPr>
                <a:t>中国建设工程造价管理协会</a:t>
              </a:r>
            </a:p>
          </p:txBody>
        </p:sp>
        <p:sp>
          <p:nvSpPr>
            <p:cNvPr id="8" name="矩形 7"/>
            <p:cNvSpPr/>
            <p:nvPr/>
          </p:nvSpPr>
          <p:spPr>
            <a:xfrm>
              <a:off x="1502876" y="1008051"/>
              <a:ext cx="3997818" cy="46037"/>
            </a:xfrm>
            <a:prstGeom prst="rect">
              <a:avLst/>
            </a:prstGeom>
            <a:solidFill>
              <a:srgbClr val="1D8AC8"/>
            </a:solidFill>
            <a:ln>
              <a:solidFill>
                <a:srgbClr val="1D8AC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rgbClr val="FF0000"/>
                </a:solidFill>
              </a:endParaRPr>
            </a:p>
          </p:txBody>
        </p:sp>
      </p:grpSp>
      <p:sp>
        <p:nvSpPr>
          <p:cNvPr id="9" name="同侧圆角矩形 4"/>
          <p:cNvSpPr/>
          <p:nvPr/>
        </p:nvSpPr>
        <p:spPr bwMode="auto">
          <a:xfrm>
            <a:off x="6879997" y="428605"/>
            <a:ext cx="1450741" cy="714359"/>
          </a:xfrm>
          <a:prstGeom prst="rect">
            <a:avLst/>
          </a:prstGeom>
          <a:ln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lIns="247650" tIns="123825" rIns="247650" bIns="123825" spcCol="1270" anchor="ctr"/>
          <a:lstStyle/>
          <a:p>
            <a:pPr>
              <a:defRPr/>
            </a:pPr>
            <a:r>
              <a:rPr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  附  录</a:t>
            </a:r>
            <a:endParaRPr lang="zh-CN" altLang="zh-CN" sz="2400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Rectangle 1"/>
          <p:cNvSpPr>
            <a:spLocks noChangeArrowheads="1"/>
          </p:cNvSpPr>
          <p:nvPr/>
        </p:nvSpPr>
        <p:spPr bwMode="auto">
          <a:xfrm>
            <a:off x="2725602" y="1071546"/>
            <a:ext cx="4615994" cy="6103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165048" rIns="91440" bIns="165048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kumimoji="0" lang="x-none" altLang="zh-CN" dirty="0" smtClean="0" bmk="_Toc385509759">
                <a:solidFill>
                  <a:schemeClr val="tx1"/>
                </a:solidFill>
                <a:latin typeface="Cambria" pitchFamily="18" charset="0"/>
                <a:cs typeface="宋体" pitchFamily="2" charset="-122"/>
              </a:rPr>
              <a:t>附录J  造价鉴定</a:t>
            </a:r>
            <a:r>
              <a:rPr kumimoji="0" lang="zh-CN" altLang="en-US" dirty="0" smtClean="0" bmk="_Toc385509759">
                <a:solidFill>
                  <a:schemeClr val="tx1"/>
                </a:solidFill>
                <a:latin typeface="Cambria" pitchFamily="18" charset="0"/>
                <a:cs typeface="宋体" pitchFamily="2" charset="-122"/>
              </a:rPr>
              <a:t>成果文件</a:t>
            </a:r>
            <a:r>
              <a:rPr kumimoji="0" lang="x-none" altLang="zh-CN" dirty="0" smtClean="0" bmk="_Toc385509759">
                <a:solidFill>
                  <a:schemeClr val="tx1"/>
                </a:solidFill>
                <a:latin typeface="Cambria" pitchFamily="18" charset="0"/>
                <a:cs typeface="宋体" pitchFamily="2" charset="-122"/>
              </a:rPr>
              <a:t>格式</a:t>
            </a:r>
            <a:endParaRPr kumimoji="0" lang="zh-CN" altLang="en-US" dirty="0" smtClean="0" bmk="_Toc385509759">
              <a:solidFill>
                <a:schemeClr val="tx1"/>
              </a:solidFill>
              <a:latin typeface="Cambria" pitchFamily="18" charset="0"/>
              <a:cs typeface="宋体" pitchFamily="2" charset="-122"/>
            </a:endParaRPr>
          </a:p>
        </p:txBody>
      </p:sp>
      <p:sp>
        <p:nvSpPr>
          <p:cNvPr id="567297" name="Rectangle 1"/>
          <p:cNvSpPr>
            <a:spLocks noChangeArrowheads="1"/>
          </p:cNvSpPr>
          <p:nvPr/>
        </p:nvSpPr>
        <p:spPr bwMode="auto">
          <a:xfrm>
            <a:off x="747320" y="1500174"/>
            <a:ext cx="791313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kumimoji="0" lang="en-US" altLang="zh-CN" b="0" dirty="0" smtClean="0">
                <a:solidFill>
                  <a:schemeClr val="tx1"/>
                </a:solidFill>
                <a:latin typeface="+mn-ea"/>
                <a:ea typeface="+mn-ea"/>
                <a:cs typeface="Times New Roman" pitchFamily="18" charset="0"/>
              </a:rPr>
              <a:t>J.0.2  </a:t>
            </a:r>
            <a:r>
              <a:rPr kumimoji="0" lang="zh-CN" altLang="en-US" b="0" dirty="0" smtClean="0">
                <a:solidFill>
                  <a:schemeClr val="tx1"/>
                </a:solidFill>
                <a:latin typeface="+mn-ea"/>
                <a:ea typeface="+mn-ea"/>
                <a:cs typeface="Times New Roman" pitchFamily="18" charset="0"/>
              </a:rPr>
              <a:t>工程造价鉴定意见书签署页可按表</a:t>
            </a:r>
            <a:r>
              <a:rPr kumimoji="0" lang="en-US" altLang="zh-CN" b="0" dirty="0" smtClean="0">
                <a:solidFill>
                  <a:schemeClr val="tx1"/>
                </a:solidFill>
                <a:latin typeface="+mn-ea"/>
                <a:ea typeface="+mn-ea"/>
                <a:cs typeface="Times New Roman" pitchFamily="18" charset="0"/>
              </a:rPr>
              <a:t>J.0.2</a:t>
            </a:r>
            <a:r>
              <a:rPr kumimoji="0" lang="zh-CN" altLang="en-US" b="0" dirty="0" smtClean="0">
                <a:solidFill>
                  <a:schemeClr val="tx1"/>
                </a:solidFill>
                <a:latin typeface="+mn-ea"/>
                <a:ea typeface="+mn-ea"/>
                <a:cs typeface="Times New Roman" pitchFamily="18" charset="0"/>
              </a:rPr>
              <a:t>编制。</a:t>
            </a:r>
          </a:p>
        </p:txBody>
      </p:sp>
      <p:sp>
        <p:nvSpPr>
          <p:cNvPr id="13" name="Rectangle 1"/>
          <p:cNvSpPr>
            <a:spLocks noChangeArrowheads="1"/>
          </p:cNvSpPr>
          <p:nvPr/>
        </p:nvSpPr>
        <p:spPr bwMode="auto">
          <a:xfrm>
            <a:off x="3055316" y="1906778"/>
            <a:ext cx="4945708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kumimoji="0" lang="zh-CN" altLang="en-US" sz="1400" dirty="0" smtClean="0">
                <a:solidFill>
                  <a:schemeClr val="tx1"/>
                </a:solidFill>
                <a:latin typeface="+mn-ea"/>
                <a:cs typeface="宋体" pitchFamily="2" charset="-122"/>
              </a:rPr>
              <a:t>表</a:t>
            </a:r>
            <a:r>
              <a:rPr kumimoji="0" lang="en-US" altLang="zh-CN" sz="1400" dirty="0" smtClean="0">
                <a:solidFill>
                  <a:schemeClr val="tx1"/>
                </a:solidFill>
                <a:latin typeface="+mn-ea"/>
                <a:cs typeface="宋体" pitchFamily="2" charset="-122"/>
              </a:rPr>
              <a:t>J.0.3   </a:t>
            </a:r>
            <a:r>
              <a:rPr kumimoji="0" lang="zh-CN" altLang="en-US" sz="1400" dirty="0" smtClean="0">
                <a:solidFill>
                  <a:schemeClr val="tx1"/>
                </a:solidFill>
                <a:latin typeface="+mn-ea"/>
                <a:cs typeface="宋体" pitchFamily="2" charset="-122"/>
              </a:rPr>
              <a:t>工程造价鉴定意见书签署页</a:t>
            </a:r>
          </a:p>
        </p:txBody>
      </p:sp>
      <p:graphicFrame>
        <p:nvGraphicFramePr>
          <p:cNvPr id="12" name="表格 11"/>
          <p:cNvGraphicFramePr>
            <a:graphicFrameLocks noGrp="1"/>
          </p:cNvGraphicFramePr>
          <p:nvPr/>
        </p:nvGraphicFramePr>
        <p:xfrm>
          <a:off x="3055317" y="2285992"/>
          <a:ext cx="4022509" cy="3929090"/>
        </p:xfrm>
        <a:graphic>
          <a:graphicData uri="http://schemas.openxmlformats.org/drawingml/2006/table">
            <a:tbl>
              <a:tblPr/>
              <a:tblGrid>
                <a:gridCol w="4022509"/>
              </a:tblGrid>
              <a:tr h="392909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sz="1350" kern="100" dirty="0">
                        <a:latin typeface="宋体"/>
                        <a:ea typeface="宋体"/>
                        <a:cs typeface="Times New Roman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latin typeface="Times New Roman"/>
                          <a:ea typeface="黑体"/>
                          <a:cs typeface="Times New Roman"/>
                        </a:rPr>
                        <a:t>（项目名称</a:t>
                      </a:r>
                      <a:r>
                        <a:rPr lang="zh-CN" sz="1400" kern="100" dirty="0" smtClean="0">
                          <a:latin typeface="Times New Roman"/>
                          <a:ea typeface="黑体"/>
                          <a:cs typeface="Times New Roman"/>
                        </a:rPr>
                        <a:t>）</a:t>
                      </a:r>
                      <a:endParaRPr lang="en-US" altLang="zh-CN" sz="1400" kern="100" dirty="0" smtClean="0">
                        <a:latin typeface="Times New Roman"/>
                        <a:ea typeface="黑体"/>
                        <a:cs typeface="Times New Roman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1050" kern="100" dirty="0">
                        <a:latin typeface="Times New Roman"/>
                        <a:ea typeface="宋体"/>
                        <a:cs typeface="Times New Roman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b="1" kern="100" dirty="0">
                          <a:latin typeface="Times New Roman"/>
                          <a:ea typeface="宋体"/>
                          <a:cs typeface="Times New Roman"/>
                        </a:rPr>
                        <a:t>工程造价鉴定</a:t>
                      </a:r>
                      <a:r>
                        <a:rPr lang="zh-CN" sz="2000" b="1" kern="100" dirty="0" smtClean="0">
                          <a:latin typeface="Times New Roman"/>
                          <a:ea typeface="宋体"/>
                          <a:cs typeface="Times New Roman"/>
                        </a:rPr>
                        <a:t>意见书</a:t>
                      </a:r>
                      <a:endParaRPr lang="en-US" altLang="zh-CN" sz="2000" b="1" kern="100" dirty="0" smtClean="0">
                        <a:latin typeface="Times New Roman"/>
                        <a:ea typeface="宋体"/>
                        <a:cs typeface="Times New Roman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1050" kern="100" dirty="0">
                        <a:latin typeface="Times New Roman"/>
                        <a:ea typeface="宋体"/>
                        <a:cs typeface="Times New Roman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latin typeface="Times New Roman"/>
                          <a:ea typeface="宋体"/>
                          <a:cs typeface="Times New Roman"/>
                        </a:rPr>
                        <a:t>档案号</a:t>
                      </a:r>
                      <a:r>
                        <a:rPr lang="zh-CN" sz="1400" kern="100" dirty="0" smtClean="0">
                          <a:latin typeface="Times New Roman"/>
                          <a:ea typeface="宋体"/>
                          <a:cs typeface="Times New Roman"/>
                        </a:rPr>
                        <a:t>：</a:t>
                      </a:r>
                      <a:endParaRPr lang="en-US" altLang="zh-CN" sz="1400" kern="100" dirty="0" smtClean="0">
                        <a:latin typeface="Times New Roman"/>
                        <a:ea typeface="宋体"/>
                        <a:cs typeface="Times New Roman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1050" kern="100" dirty="0">
                        <a:latin typeface="Times New Roman"/>
                        <a:ea typeface="宋体"/>
                        <a:cs typeface="Times New Roman"/>
                      </a:endParaRPr>
                    </a:p>
                    <a:p>
                      <a:pPr indent="68580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200" kern="100" dirty="0">
                          <a:latin typeface="Times New Roman"/>
                          <a:ea typeface="宋体"/>
                          <a:cs typeface="Times New Roman"/>
                        </a:rPr>
                        <a:t>编</a:t>
                      </a:r>
                      <a:r>
                        <a:rPr lang="en-US" sz="1200" kern="100" dirty="0">
                          <a:latin typeface="Times New Roman"/>
                          <a:ea typeface="宋体"/>
                          <a:cs typeface="Times New Roman"/>
                        </a:rPr>
                        <a:t>  </a:t>
                      </a:r>
                      <a:r>
                        <a:rPr lang="zh-CN" sz="1200" kern="100" dirty="0">
                          <a:latin typeface="Times New Roman"/>
                          <a:ea typeface="宋体"/>
                          <a:cs typeface="Times New Roman"/>
                        </a:rPr>
                        <a:t>制</a:t>
                      </a:r>
                      <a:r>
                        <a:rPr lang="en-US" sz="1200" kern="100" dirty="0">
                          <a:latin typeface="Times New Roman"/>
                          <a:ea typeface="宋体"/>
                          <a:cs typeface="Times New Roman"/>
                        </a:rPr>
                        <a:t>  </a:t>
                      </a:r>
                      <a:r>
                        <a:rPr lang="zh-CN" sz="1200" kern="100" dirty="0">
                          <a:latin typeface="Times New Roman"/>
                          <a:ea typeface="宋体"/>
                          <a:cs typeface="Times New Roman"/>
                        </a:rPr>
                        <a:t>人：</a:t>
                      </a:r>
                      <a:r>
                        <a:rPr lang="en-US" sz="1200" u="sng" kern="100" dirty="0">
                          <a:latin typeface="Times New Roman"/>
                          <a:ea typeface="宋体"/>
                          <a:cs typeface="Times New Roman"/>
                        </a:rPr>
                        <a:t>            </a:t>
                      </a:r>
                      <a:r>
                        <a:rPr lang="en-US" sz="1200" kern="100" dirty="0">
                          <a:latin typeface="Times New Roman"/>
                          <a:ea typeface="宋体"/>
                          <a:cs typeface="Times New Roman"/>
                        </a:rPr>
                        <a:t> </a:t>
                      </a:r>
                      <a:r>
                        <a:rPr lang="zh-CN" sz="1200" kern="100" dirty="0">
                          <a:latin typeface="Times New Roman"/>
                          <a:ea typeface="宋体"/>
                          <a:cs typeface="Times New Roman"/>
                        </a:rPr>
                        <a:t>（执业或从业印章）</a:t>
                      </a:r>
                      <a:r>
                        <a:rPr lang="en-US" sz="1200" u="sng" kern="100" dirty="0">
                          <a:latin typeface="Times New Roman"/>
                          <a:ea typeface="宋体"/>
                          <a:cs typeface="Times New Roman"/>
                        </a:rPr>
                        <a:t>            </a:t>
                      </a:r>
                      <a:endParaRPr lang="zh-CN" sz="12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  <a:p>
                      <a:pPr indent="68580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200" kern="100" dirty="0">
                          <a:latin typeface="Times New Roman"/>
                          <a:ea typeface="宋体"/>
                          <a:cs typeface="Times New Roman"/>
                        </a:rPr>
                        <a:t>审</a:t>
                      </a:r>
                      <a:r>
                        <a:rPr lang="en-US" sz="1200" kern="100" dirty="0">
                          <a:latin typeface="Times New Roman"/>
                          <a:ea typeface="宋体"/>
                          <a:cs typeface="Times New Roman"/>
                        </a:rPr>
                        <a:t>  </a:t>
                      </a:r>
                      <a:r>
                        <a:rPr lang="zh-CN" sz="1200" kern="100" dirty="0">
                          <a:latin typeface="Times New Roman"/>
                          <a:ea typeface="宋体"/>
                          <a:cs typeface="Times New Roman"/>
                        </a:rPr>
                        <a:t>核</a:t>
                      </a:r>
                      <a:r>
                        <a:rPr lang="en-US" sz="1200" kern="100" dirty="0">
                          <a:latin typeface="Times New Roman"/>
                          <a:ea typeface="宋体"/>
                          <a:cs typeface="Times New Roman"/>
                        </a:rPr>
                        <a:t>  </a:t>
                      </a:r>
                      <a:r>
                        <a:rPr lang="zh-CN" sz="1200" kern="100" dirty="0">
                          <a:latin typeface="Times New Roman"/>
                          <a:ea typeface="宋体"/>
                          <a:cs typeface="Times New Roman"/>
                        </a:rPr>
                        <a:t>人：</a:t>
                      </a:r>
                      <a:r>
                        <a:rPr lang="en-US" sz="1200" u="sng" kern="100" dirty="0">
                          <a:latin typeface="Times New Roman"/>
                          <a:ea typeface="宋体"/>
                          <a:cs typeface="Times New Roman"/>
                        </a:rPr>
                        <a:t>            </a:t>
                      </a:r>
                      <a:r>
                        <a:rPr lang="en-US" sz="1200" kern="100" dirty="0">
                          <a:latin typeface="Times New Roman"/>
                          <a:ea typeface="宋体"/>
                          <a:cs typeface="Times New Roman"/>
                        </a:rPr>
                        <a:t> </a:t>
                      </a:r>
                      <a:r>
                        <a:rPr lang="zh-CN" sz="1200" kern="100" dirty="0">
                          <a:latin typeface="Times New Roman"/>
                          <a:ea typeface="宋体"/>
                          <a:cs typeface="Times New Roman"/>
                        </a:rPr>
                        <a:t>（执业或从业印章）</a:t>
                      </a:r>
                      <a:r>
                        <a:rPr lang="en-US" sz="1200" u="sng" kern="100" dirty="0">
                          <a:latin typeface="Times New Roman"/>
                          <a:ea typeface="宋体"/>
                          <a:cs typeface="Times New Roman"/>
                        </a:rPr>
                        <a:t>            </a:t>
                      </a:r>
                      <a:endParaRPr lang="zh-CN" sz="12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  <a:p>
                      <a:pPr indent="68580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200" kern="100" dirty="0">
                          <a:latin typeface="Times New Roman"/>
                          <a:ea typeface="宋体"/>
                          <a:cs typeface="Times New Roman"/>
                        </a:rPr>
                        <a:t>审</a:t>
                      </a:r>
                      <a:r>
                        <a:rPr lang="en-US" sz="1200" kern="100" dirty="0">
                          <a:latin typeface="Times New Roman"/>
                          <a:ea typeface="宋体"/>
                          <a:cs typeface="Times New Roman"/>
                        </a:rPr>
                        <a:t>  </a:t>
                      </a:r>
                      <a:r>
                        <a:rPr lang="zh-CN" sz="1200" kern="100" dirty="0">
                          <a:latin typeface="Times New Roman"/>
                          <a:ea typeface="宋体"/>
                          <a:cs typeface="Times New Roman"/>
                        </a:rPr>
                        <a:t>定</a:t>
                      </a:r>
                      <a:r>
                        <a:rPr lang="en-US" sz="1200" kern="100" dirty="0">
                          <a:latin typeface="Times New Roman"/>
                          <a:ea typeface="宋体"/>
                          <a:cs typeface="Times New Roman"/>
                        </a:rPr>
                        <a:t>  </a:t>
                      </a:r>
                      <a:r>
                        <a:rPr lang="zh-CN" sz="1200" kern="100" dirty="0">
                          <a:latin typeface="Times New Roman"/>
                          <a:ea typeface="宋体"/>
                          <a:cs typeface="Times New Roman"/>
                        </a:rPr>
                        <a:t>人：</a:t>
                      </a:r>
                      <a:r>
                        <a:rPr lang="en-US" sz="1200" u="sng" kern="100" dirty="0">
                          <a:latin typeface="Times New Roman"/>
                          <a:ea typeface="宋体"/>
                          <a:cs typeface="Times New Roman"/>
                        </a:rPr>
                        <a:t>            </a:t>
                      </a:r>
                      <a:r>
                        <a:rPr lang="en-US" sz="1200" kern="100" dirty="0">
                          <a:latin typeface="Times New Roman"/>
                          <a:ea typeface="宋体"/>
                          <a:cs typeface="Times New Roman"/>
                        </a:rPr>
                        <a:t> </a:t>
                      </a:r>
                      <a:r>
                        <a:rPr lang="zh-CN" sz="1200" kern="100" dirty="0">
                          <a:latin typeface="Times New Roman"/>
                          <a:ea typeface="宋体"/>
                          <a:cs typeface="Times New Roman"/>
                        </a:rPr>
                        <a:t>（执业或从业印章）</a:t>
                      </a:r>
                      <a:r>
                        <a:rPr lang="en-US" sz="1200" u="sng" kern="100" dirty="0">
                          <a:latin typeface="Times New Roman"/>
                          <a:ea typeface="宋体"/>
                          <a:cs typeface="Times New Roman"/>
                        </a:rPr>
                        <a:t>            </a:t>
                      </a:r>
                      <a:endParaRPr lang="zh-CN" sz="12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  <a:p>
                      <a:pPr indent="68580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200" kern="100" dirty="0">
                          <a:latin typeface="Times New Roman"/>
                          <a:ea typeface="宋体"/>
                          <a:cs typeface="Times New Roman"/>
                        </a:rPr>
                        <a:t>法定代表人或其</a:t>
                      </a:r>
                      <a:r>
                        <a:rPr lang="zh-CN" sz="1200" kern="100" dirty="0" smtClean="0">
                          <a:latin typeface="Times New Roman"/>
                          <a:ea typeface="宋体"/>
                          <a:cs typeface="Times New Roman"/>
                        </a:rPr>
                        <a:t>授权人</a:t>
                      </a:r>
                      <a:r>
                        <a:rPr lang="zh-CN" altLang="en-US" sz="1200" u="none" kern="100" dirty="0" smtClean="0">
                          <a:latin typeface="Times New Roman"/>
                          <a:ea typeface="宋体"/>
                          <a:cs typeface="Times New Roman"/>
                        </a:rPr>
                        <a:t>：</a:t>
                      </a:r>
                      <a:r>
                        <a:rPr lang="en-US" sz="1200" u="sng" kern="100" dirty="0" smtClean="0">
                          <a:latin typeface="Times New Roman"/>
                          <a:ea typeface="宋体"/>
                          <a:cs typeface="Times New Roman"/>
                        </a:rPr>
                        <a:t>                                 </a:t>
                      </a:r>
                      <a:endParaRPr lang="zh-CN" sz="12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3305" marR="633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cxnSp>
        <p:nvCxnSpPr>
          <p:cNvPr id="15" name="直接连接符 14"/>
          <p:cNvCxnSpPr/>
          <p:nvPr/>
        </p:nvCxnSpPr>
        <p:spPr>
          <a:xfrm>
            <a:off x="6154626" y="4643446"/>
            <a:ext cx="659428" cy="1588"/>
          </a:xfrm>
          <a:prstGeom prst="line">
            <a:avLst/>
          </a:prstGeom>
          <a:ln w="31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6154626" y="4927610"/>
            <a:ext cx="659428" cy="1588"/>
          </a:xfrm>
          <a:prstGeom prst="line">
            <a:avLst/>
          </a:prstGeom>
          <a:ln w="31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6154626" y="5143512"/>
            <a:ext cx="659428" cy="1588"/>
          </a:xfrm>
          <a:prstGeom prst="line">
            <a:avLst/>
          </a:prstGeom>
          <a:ln w="31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5231428" y="5500702"/>
            <a:ext cx="1648569" cy="1588"/>
          </a:xfrm>
          <a:prstGeom prst="line">
            <a:avLst/>
          </a:prstGeom>
          <a:ln w="31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4"/>
          <p:cNvGrpSpPr>
            <a:grpSpLocks/>
          </p:cNvGrpSpPr>
          <p:nvPr/>
        </p:nvGrpSpPr>
        <p:grpSpPr bwMode="auto">
          <a:xfrm>
            <a:off x="633046" y="422275"/>
            <a:ext cx="4868008" cy="642938"/>
            <a:chOff x="632383" y="422260"/>
            <a:chExt cx="4868311" cy="642941"/>
          </a:xfrm>
        </p:grpSpPr>
        <p:pic>
          <p:nvPicPr>
            <p:cNvPr id="74765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632383" y="422260"/>
              <a:ext cx="969760" cy="642941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</p:spPr>
        </p:pic>
        <p:sp>
          <p:nvSpPr>
            <p:cNvPr id="74766" name="TextBox 6"/>
            <p:cNvSpPr txBox="1">
              <a:spLocks noChangeArrowheads="1"/>
            </p:cNvSpPr>
            <p:nvPr/>
          </p:nvSpPr>
          <p:spPr bwMode="auto">
            <a:xfrm>
              <a:off x="1503067" y="430185"/>
              <a:ext cx="3926189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2400">
                  <a:solidFill>
                    <a:srgbClr val="1D8AC8"/>
                  </a:solidFill>
                  <a:latin typeface="华文新魏" pitchFamily="2" charset="-122"/>
                  <a:ea typeface="华文新魏" pitchFamily="2" charset="-122"/>
                </a:rPr>
                <a:t>中国建设工程造价管理协会</a:t>
              </a:r>
            </a:p>
          </p:txBody>
        </p:sp>
        <p:sp>
          <p:nvSpPr>
            <p:cNvPr id="8" name="矩形 7"/>
            <p:cNvSpPr/>
            <p:nvPr/>
          </p:nvSpPr>
          <p:spPr>
            <a:xfrm>
              <a:off x="1502876" y="1008051"/>
              <a:ext cx="3997818" cy="46037"/>
            </a:xfrm>
            <a:prstGeom prst="rect">
              <a:avLst/>
            </a:prstGeom>
            <a:solidFill>
              <a:srgbClr val="1D8AC8"/>
            </a:solidFill>
            <a:ln>
              <a:solidFill>
                <a:srgbClr val="1D8AC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rgbClr val="FF0000"/>
                </a:solidFill>
              </a:endParaRPr>
            </a:p>
          </p:txBody>
        </p:sp>
      </p:grpSp>
      <p:sp>
        <p:nvSpPr>
          <p:cNvPr id="9" name="同侧圆角矩形 4"/>
          <p:cNvSpPr/>
          <p:nvPr/>
        </p:nvSpPr>
        <p:spPr bwMode="auto">
          <a:xfrm>
            <a:off x="6879997" y="428605"/>
            <a:ext cx="1450741" cy="714359"/>
          </a:xfrm>
          <a:prstGeom prst="rect">
            <a:avLst/>
          </a:prstGeom>
          <a:ln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lIns="247650" tIns="123825" rIns="247650" bIns="123825" spcCol="1270" anchor="ctr"/>
          <a:lstStyle/>
          <a:p>
            <a:pPr>
              <a:defRPr/>
            </a:pPr>
            <a:r>
              <a:rPr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  附  录</a:t>
            </a:r>
            <a:endParaRPr lang="zh-CN" altLang="zh-CN" sz="2400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Rectangle 1"/>
          <p:cNvSpPr>
            <a:spLocks noChangeArrowheads="1"/>
          </p:cNvSpPr>
          <p:nvPr/>
        </p:nvSpPr>
        <p:spPr bwMode="auto">
          <a:xfrm>
            <a:off x="2725602" y="1071546"/>
            <a:ext cx="4615994" cy="6103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165048" rIns="91440" bIns="165048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kumimoji="0" lang="x-none" altLang="zh-CN" dirty="0" smtClean="0" bmk="_Toc385509759">
                <a:solidFill>
                  <a:schemeClr val="tx1"/>
                </a:solidFill>
                <a:latin typeface="Cambria" pitchFamily="18" charset="0"/>
                <a:cs typeface="宋体" pitchFamily="2" charset="-122"/>
              </a:rPr>
              <a:t>附录J  造价鉴定</a:t>
            </a:r>
            <a:r>
              <a:rPr kumimoji="0" lang="zh-CN" altLang="en-US" dirty="0" smtClean="0" bmk="_Toc385509759">
                <a:solidFill>
                  <a:schemeClr val="tx1"/>
                </a:solidFill>
                <a:latin typeface="Cambria" pitchFamily="18" charset="0"/>
                <a:cs typeface="宋体" pitchFamily="2" charset="-122"/>
              </a:rPr>
              <a:t>成果文件</a:t>
            </a:r>
            <a:r>
              <a:rPr kumimoji="0" lang="x-none" altLang="zh-CN" dirty="0" smtClean="0" bmk="_Toc385509759">
                <a:solidFill>
                  <a:schemeClr val="tx1"/>
                </a:solidFill>
                <a:latin typeface="Cambria" pitchFamily="18" charset="0"/>
                <a:cs typeface="宋体" pitchFamily="2" charset="-122"/>
              </a:rPr>
              <a:t>格式</a:t>
            </a:r>
            <a:endParaRPr kumimoji="0" lang="zh-CN" altLang="en-US" dirty="0" smtClean="0" bmk="_Toc385509759">
              <a:solidFill>
                <a:schemeClr val="tx1"/>
              </a:solidFill>
              <a:latin typeface="Cambria" pitchFamily="18" charset="0"/>
              <a:cs typeface="宋体" pitchFamily="2" charset="-122"/>
            </a:endParaRPr>
          </a:p>
        </p:txBody>
      </p:sp>
      <p:sp>
        <p:nvSpPr>
          <p:cNvPr id="567297" name="Rectangle 1"/>
          <p:cNvSpPr>
            <a:spLocks noChangeArrowheads="1"/>
          </p:cNvSpPr>
          <p:nvPr/>
        </p:nvSpPr>
        <p:spPr bwMode="auto">
          <a:xfrm>
            <a:off x="747320" y="1500174"/>
            <a:ext cx="791313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kumimoji="0" lang="en-US" altLang="zh-CN" b="0" dirty="0" smtClean="0">
                <a:solidFill>
                  <a:schemeClr val="tx1"/>
                </a:solidFill>
                <a:latin typeface="+mn-ea"/>
                <a:ea typeface="+mn-ea"/>
                <a:cs typeface="Times New Roman" pitchFamily="18" charset="0"/>
              </a:rPr>
              <a:t>J.0.3 </a:t>
            </a:r>
            <a:r>
              <a:rPr kumimoji="0" lang="zh-CN" altLang="en-US" b="0" dirty="0" smtClean="0">
                <a:solidFill>
                  <a:schemeClr val="tx1"/>
                </a:solidFill>
                <a:latin typeface="+mn-ea"/>
                <a:ea typeface="+mn-ea"/>
                <a:cs typeface="Times New Roman" pitchFamily="18" charset="0"/>
              </a:rPr>
              <a:t>工程造价鉴定人员声明可按表</a:t>
            </a:r>
            <a:r>
              <a:rPr kumimoji="0" lang="en-US" altLang="zh-CN" b="0" dirty="0" smtClean="0">
                <a:solidFill>
                  <a:schemeClr val="tx1"/>
                </a:solidFill>
                <a:latin typeface="+mn-ea"/>
                <a:cs typeface="Times New Roman" pitchFamily="18" charset="0"/>
              </a:rPr>
              <a:t>J.0.3</a:t>
            </a:r>
            <a:r>
              <a:rPr kumimoji="0" lang="zh-CN" altLang="en-US" b="0" dirty="0" smtClean="0">
                <a:solidFill>
                  <a:schemeClr val="tx1"/>
                </a:solidFill>
                <a:latin typeface="+mn-ea"/>
                <a:ea typeface="+mn-ea"/>
                <a:cs typeface="Times New Roman" pitchFamily="18" charset="0"/>
              </a:rPr>
              <a:t>编制。</a:t>
            </a:r>
          </a:p>
        </p:txBody>
      </p:sp>
      <p:sp>
        <p:nvSpPr>
          <p:cNvPr id="13" name="Rectangle 1"/>
          <p:cNvSpPr>
            <a:spLocks noChangeArrowheads="1"/>
          </p:cNvSpPr>
          <p:nvPr/>
        </p:nvSpPr>
        <p:spPr bwMode="auto">
          <a:xfrm>
            <a:off x="3055316" y="1906778"/>
            <a:ext cx="4945708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kumimoji="0" lang="zh-CN" altLang="en-US" sz="1400" dirty="0" smtClean="0">
                <a:solidFill>
                  <a:schemeClr val="tx1"/>
                </a:solidFill>
                <a:latin typeface="+mn-ea"/>
                <a:cs typeface="宋体" pitchFamily="2" charset="-122"/>
              </a:rPr>
              <a:t>表</a:t>
            </a:r>
            <a:r>
              <a:rPr kumimoji="0" lang="en-US" altLang="zh-CN" sz="1400" dirty="0" smtClean="0">
                <a:solidFill>
                  <a:schemeClr val="tx1"/>
                </a:solidFill>
                <a:latin typeface="+mn-ea"/>
                <a:cs typeface="宋体" pitchFamily="2" charset="-122"/>
              </a:rPr>
              <a:t>J.0.3  </a:t>
            </a:r>
            <a:r>
              <a:rPr kumimoji="0" lang="zh-CN" altLang="en-US" sz="1400" dirty="0" smtClean="0">
                <a:solidFill>
                  <a:schemeClr val="tx1"/>
                </a:solidFill>
                <a:latin typeface="+mn-ea"/>
                <a:cs typeface="宋体" pitchFamily="2" charset="-122"/>
              </a:rPr>
              <a:t>工程造价鉴定人员声明</a:t>
            </a:r>
          </a:p>
        </p:txBody>
      </p:sp>
      <p:graphicFrame>
        <p:nvGraphicFramePr>
          <p:cNvPr id="19" name="表格 18"/>
          <p:cNvGraphicFramePr>
            <a:graphicFrameLocks noGrp="1"/>
          </p:cNvGraphicFramePr>
          <p:nvPr/>
        </p:nvGraphicFramePr>
        <p:xfrm>
          <a:off x="2132118" y="2285992"/>
          <a:ext cx="5341364" cy="4214842"/>
        </p:xfrm>
        <a:graphic>
          <a:graphicData uri="http://schemas.openxmlformats.org/drawingml/2006/table">
            <a:tbl>
              <a:tblPr/>
              <a:tblGrid>
                <a:gridCol w="5341364"/>
              </a:tblGrid>
              <a:tr h="4214842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60"/>
                        </a:spcBef>
                        <a:spcAft>
                          <a:spcPts val="0"/>
                        </a:spcAft>
                      </a:pPr>
                      <a:r>
                        <a:rPr lang="zh-CN" sz="1600" b="1" kern="100" dirty="0" smtClean="0">
                          <a:latin typeface="Times New Roman"/>
                          <a:ea typeface="宋体"/>
                          <a:cs typeface="Times New Roman"/>
                        </a:rPr>
                        <a:t>工程</a:t>
                      </a:r>
                      <a:r>
                        <a:rPr lang="zh-CN" sz="1600" b="1" kern="100" dirty="0">
                          <a:latin typeface="Times New Roman"/>
                          <a:ea typeface="宋体"/>
                          <a:cs typeface="Times New Roman"/>
                        </a:rPr>
                        <a:t>造价鉴定人员声明</a:t>
                      </a: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Bef>
                          <a:spcPts val="360"/>
                        </a:spcBef>
                        <a:spcAft>
                          <a:spcPts val="0"/>
                        </a:spcAft>
                      </a:pPr>
                      <a:r>
                        <a:rPr lang="en-US" sz="1200" u="sng" kern="100" dirty="0">
                          <a:latin typeface="宋体"/>
                          <a:ea typeface="宋体"/>
                          <a:cs typeface="Times New Roman"/>
                        </a:rPr>
                        <a:t>            </a:t>
                      </a:r>
                      <a:r>
                        <a:rPr lang="zh-CN" sz="1200" kern="100" dirty="0">
                          <a:latin typeface="Times New Roman"/>
                          <a:ea typeface="宋体"/>
                          <a:cs typeface="Times New Roman"/>
                        </a:rPr>
                        <a:t>（鉴定委托人名称）：</a:t>
                      </a: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  <a:p>
                      <a:pPr indent="304800" algn="just">
                        <a:lnSpc>
                          <a:spcPct val="150000"/>
                        </a:lnSpc>
                        <a:spcBef>
                          <a:spcPts val="360"/>
                        </a:spcBef>
                        <a:spcAft>
                          <a:spcPts val="0"/>
                        </a:spcAft>
                      </a:pPr>
                      <a:r>
                        <a:rPr lang="zh-CN" sz="1200" kern="100" dirty="0">
                          <a:latin typeface="Times New Roman"/>
                          <a:ea typeface="宋体"/>
                          <a:cs typeface="Times New Roman"/>
                        </a:rPr>
                        <a:t>受贵</a:t>
                      </a:r>
                      <a:r>
                        <a:rPr lang="en-US" sz="1200" u="sng" kern="100" dirty="0">
                          <a:latin typeface="Times New Roman"/>
                          <a:ea typeface="宋体"/>
                          <a:cs typeface="Times New Roman"/>
                        </a:rPr>
                        <a:t>      </a:t>
                      </a:r>
                      <a:r>
                        <a:rPr lang="zh-CN" sz="1200" kern="100" dirty="0">
                          <a:latin typeface="Times New Roman"/>
                          <a:ea typeface="宋体"/>
                          <a:cs typeface="Times New Roman"/>
                        </a:rPr>
                        <a:t>委托</a:t>
                      </a:r>
                      <a:r>
                        <a:rPr lang="en-US" sz="1200" kern="100" dirty="0">
                          <a:latin typeface="Times New Roman"/>
                          <a:ea typeface="宋体"/>
                          <a:cs typeface="Times New Roman"/>
                        </a:rPr>
                        <a:t>, </a:t>
                      </a:r>
                      <a:r>
                        <a:rPr lang="zh-CN" sz="1200" kern="100" dirty="0">
                          <a:latin typeface="Times New Roman"/>
                          <a:ea typeface="宋体"/>
                          <a:cs typeface="Times New Roman"/>
                        </a:rPr>
                        <a:t>对</a:t>
                      </a:r>
                      <a:r>
                        <a:rPr lang="en-US" sz="1200" u="sng" kern="100" dirty="0">
                          <a:latin typeface="Times New Roman"/>
                          <a:ea typeface="宋体"/>
                          <a:cs typeface="Times New Roman"/>
                        </a:rPr>
                        <a:t>        </a:t>
                      </a:r>
                      <a:r>
                        <a:rPr lang="zh-CN" sz="1200" kern="100" dirty="0">
                          <a:latin typeface="Times New Roman"/>
                          <a:ea typeface="宋体"/>
                          <a:cs typeface="Times New Roman"/>
                        </a:rPr>
                        <a:t>项目的工程造价进行鉴定。参与本次鉴定工作的造价鉴定人员郑重声明</a:t>
                      </a:r>
                      <a:r>
                        <a:rPr lang="en-US" sz="1200" kern="100" dirty="0">
                          <a:latin typeface="Times New Roman"/>
                          <a:ea typeface="宋体"/>
                          <a:cs typeface="Times New Roman"/>
                        </a:rPr>
                        <a:t>:</a:t>
                      </a: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  <a:p>
                      <a:pPr indent="304800" algn="just">
                        <a:lnSpc>
                          <a:spcPct val="150000"/>
                        </a:lnSpc>
                        <a:spcBef>
                          <a:spcPts val="360"/>
                        </a:spcBef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latin typeface="宋体"/>
                          <a:ea typeface="宋体"/>
                          <a:cs typeface="Times New Roman"/>
                        </a:rPr>
                        <a:t>1</a:t>
                      </a:r>
                      <a:r>
                        <a:rPr lang="zh-CN" sz="1200" kern="100" dirty="0">
                          <a:latin typeface="Times New Roman"/>
                          <a:ea typeface="宋体"/>
                          <a:cs typeface="Times New Roman"/>
                        </a:rPr>
                        <a:t>、我们在本鉴定意见书中陈述的事实是真实和准确的；</a:t>
                      </a: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Bef>
                          <a:spcPts val="360"/>
                        </a:spcBef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latin typeface="宋体"/>
                          <a:ea typeface="宋体"/>
                          <a:cs typeface="Times New Roman"/>
                        </a:rPr>
                        <a:t>    2</a:t>
                      </a:r>
                      <a:r>
                        <a:rPr lang="zh-CN" sz="1200" kern="100" dirty="0">
                          <a:latin typeface="Times New Roman"/>
                          <a:ea typeface="宋体"/>
                          <a:cs typeface="Times New Roman"/>
                        </a:rPr>
                        <a:t>、本报告中的分析、意见和结论是我们自已独立、公正的专业分析、意见和结论；</a:t>
                      </a: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  <a:p>
                      <a:pPr indent="304800" algn="just">
                        <a:lnSpc>
                          <a:spcPct val="150000"/>
                        </a:lnSpc>
                        <a:spcBef>
                          <a:spcPts val="360"/>
                        </a:spcBef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latin typeface="宋体"/>
                          <a:ea typeface="宋体"/>
                          <a:cs typeface="Times New Roman"/>
                        </a:rPr>
                        <a:t>3</a:t>
                      </a:r>
                      <a:r>
                        <a:rPr lang="zh-CN" sz="1200" kern="100" dirty="0">
                          <a:latin typeface="Times New Roman"/>
                          <a:ea typeface="宋体"/>
                          <a:cs typeface="Times New Roman"/>
                        </a:rPr>
                        <a:t>、工程造价及其相关经济问题存在固有的不确定性，本报告结论的依据是贵方委托书，仅负责对委托鉴定范围及内容作出结论，未考虑与其他方面的关联；</a:t>
                      </a: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Bef>
                          <a:spcPts val="360"/>
                        </a:spcBef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latin typeface="宋体"/>
                          <a:ea typeface="宋体"/>
                          <a:cs typeface="Times New Roman"/>
                        </a:rPr>
                        <a:t>    4</a:t>
                      </a:r>
                      <a:r>
                        <a:rPr lang="zh-CN" sz="1200" kern="100" dirty="0">
                          <a:latin typeface="Times New Roman"/>
                          <a:ea typeface="宋体"/>
                          <a:cs typeface="Times New Roman"/>
                        </a:rPr>
                        <a:t>、我们与本报告中的当事人没有利害关系，也与有关当事人没有个人利害关系或偏见。</a:t>
                      </a: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  <a:p>
                      <a:pPr algn="just">
                        <a:lnSpc>
                          <a:spcPct val="120000"/>
                        </a:lnSpc>
                        <a:spcBef>
                          <a:spcPts val="36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kern="100" dirty="0" smtClean="0">
                          <a:latin typeface="Times New Roman"/>
                          <a:ea typeface="宋体"/>
                          <a:cs typeface="Times New Roman"/>
                        </a:rPr>
                        <a:t>         </a:t>
                      </a:r>
                      <a:r>
                        <a:rPr lang="zh-CN" sz="1200" kern="100" dirty="0" smtClean="0">
                          <a:latin typeface="Times New Roman"/>
                          <a:ea typeface="宋体"/>
                          <a:cs typeface="Times New Roman"/>
                        </a:rPr>
                        <a:t>工程</a:t>
                      </a:r>
                      <a:r>
                        <a:rPr lang="zh-CN" sz="1200" kern="100" dirty="0">
                          <a:latin typeface="Times New Roman"/>
                          <a:ea typeface="宋体"/>
                          <a:cs typeface="Times New Roman"/>
                        </a:rPr>
                        <a:t>造价鉴定人员（签章）及执业（从业）证号：</a:t>
                      </a: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3183" marR="631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946" name="Rectangle 4"/>
          <p:cNvSpPr>
            <a:spLocks noChangeArrowheads="1"/>
          </p:cNvSpPr>
          <p:nvPr/>
        </p:nvSpPr>
        <p:spPr bwMode="auto">
          <a:xfrm>
            <a:off x="523143" y="2002356"/>
            <a:ext cx="8175380" cy="26161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sz="2800" b="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联系方式</a:t>
            </a:r>
            <a:r>
              <a:rPr lang="zh-CN" altLang="en-US" sz="2800" b="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：      北京市西城区百万庄大街</a:t>
            </a:r>
            <a:r>
              <a:rPr lang="en-US" altLang="zh-CN" sz="2800" b="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22</a:t>
            </a:r>
            <a:r>
              <a:rPr lang="zh-CN" altLang="en-US" sz="2800" b="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号</a:t>
            </a:r>
            <a:endParaRPr lang="en-US" altLang="zh-CN" sz="2800" b="0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spcBef>
                <a:spcPct val="0"/>
              </a:spcBef>
            </a:pPr>
            <a:endParaRPr lang="en-US" altLang="zh-CN" sz="2800" b="0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spcBef>
                <a:spcPct val="0"/>
              </a:spcBef>
            </a:pPr>
            <a:r>
              <a:rPr lang="zh-CN" altLang="en-US" sz="2800" b="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                         中国建设工程造价管理协会</a:t>
            </a:r>
          </a:p>
          <a:p>
            <a:pPr>
              <a:spcBef>
                <a:spcPct val="0"/>
              </a:spcBef>
            </a:pPr>
            <a:endParaRPr lang="en-US" altLang="zh-CN" sz="3200" b="0" dirty="0">
              <a:solidFill>
                <a:srgbClr val="FF0000"/>
              </a:solidFill>
              <a:latin typeface="黑体" pitchFamily="49" charset="-122"/>
            </a:endParaRPr>
          </a:p>
          <a:p>
            <a:pPr>
              <a:spcBef>
                <a:spcPct val="0"/>
              </a:spcBef>
            </a:pPr>
            <a:r>
              <a:rPr lang="en-US" altLang="zh-CN" sz="4800" b="0" dirty="0">
                <a:solidFill>
                  <a:srgbClr val="FF0000"/>
                </a:solidFill>
                <a:latin typeface="黑体" pitchFamily="49" charset="-122"/>
              </a:rPr>
              <a:t>          </a:t>
            </a:r>
            <a:r>
              <a:rPr lang="zh-CN" altLang="en-US" sz="4800" b="0" dirty="0">
                <a:solidFill>
                  <a:srgbClr val="FF0000"/>
                </a:solidFill>
                <a:latin typeface="黑体" pitchFamily="49" charset="-122"/>
              </a:rPr>
              <a:t>吴  佐  民 </a:t>
            </a:r>
            <a:endParaRPr lang="en-US" altLang="zh-CN" sz="4800" b="0" dirty="0">
              <a:solidFill>
                <a:srgbClr val="FF0000"/>
              </a:solidFill>
              <a:latin typeface="黑体" pitchFamily="49" charset="-122"/>
            </a:endParaRPr>
          </a:p>
        </p:txBody>
      </p:sp>
      <p:sp>
        <p:nvSpPr>
          <p:cNvPr id="793605" name="Rectangle 5"/>
          <p:cNvSpPr>
            <a:spLocks noChangeArrowheads="1"/>
          </p:cNvSpPr>
          <p:nvPr/>
        </p:nvSpPr>
        <p:spPr bwMode="auto">
          <a:xfrm>
            <a:off x="583223" y="260350"/>
            <a:ext cx="3124200" cy="503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 anchor="ctr"/>
          <a:lstStyle/>
          <a:p>
            <a:pPr>
              <a:spcBef>
                <a:spcPct val="0"/>
              </a:spcBef>
              <a:defRPr/>
            </a:pPr>
            <a:endParaRPr lang="zh-CN" altLang="en-US" sz="2400">
              <a:solidFill>
                <a:srgbClr val="FF0066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Georgia" pitchFamily="18" charset="0"/>
              <a:ea typeface="新宋体" pitchFamily="49" charset="-122"/>
            </a:endParaRPr>
          </a:p>
        </p:txBody>
      </p:sp>
      <p:sp>
        <p:nvSpPr>
          <p:cNvPr id="210948" name="Rectangle 6"/>
          <p:cNvSpPr>
            <a:spLocks noChangeArrowheads="1"/>
          </p:cNvSpPr>
          <p:nvPr/>
        </p:nvSpPr>
        <p:spPr bwMode="auto">
          <a:xfrm>
            <a:off x="3707424" y="5229201"/>
            <a:ext cx="4785946" cy="1373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800" b="0" dirty="0">
                <a:solidFill>
                  <a:srgbClr val="660033"/>
                </a:solidFill>
                <a:latin typeface="黑体" pitchFamily="49" charset="-122"/>
              </a:rPr>
              <a:t> </a:t>
            </a:r>
            <a:r>
              <a:rPr lang="zh-CN" altLang="en-US" sz="2800" b="0" dirty="0">
                <a:solidFill>
                  <a:srgbClr val="FF0000"/>
                </a:solidFill>
                <a:latin typeface="黑体" pitchFamily="49" charset="-122"/>
              </a:rPr>
              <a:t>电  话：</a:t>
            </a:r>
            <a:r>
              <a:rPr lang="en-US" altLang="zh-CN" sz="2800" b="0" dirty="0" smtClean="0">
                <a:solidFill>
                  <a:srgbClr val="FF0000"/>
                </a:solidFill>
                <a:latin typeface="黑体" pitchFamily="49" charset="-122"/>
              </a:rPr>
              <a:t>010-68331258</a:t>
            </a:r>
            <a:endParaRPr lang="en-US" altLang="zh-CN" sz="2800" b="0" dirty="0">
              <a:solidFill>
                <a:srgbClr val="FF0000"/>
              </a:solidFill>
              <a:latin typeface="黑体" pitchFamily="49" charset="-122"/>
            </a:endParaRPr>
          </a:p>
          <a:p>
            <a:pPr>
              <a:spcBef>
                <a:spcPct val="0"/>
              </a:spcBef>
            </a:pPr>
            <a:r>
              <a:rPr lang="zh-CN" altLang="en-US" sz="2800" b="0" dirty="0">
                <a:solidFill>
                  <a:srgbClr val="FF0000"/>
                </a:solidFill>
                <a:latin typeface="黑体" pitchFamily="49" charset="-122"/>
              </a:rPr>
              <a:t> 邮  箱：</a:t>
            </a:r>
            <a:r>
              <a:rPr lang="en-US" altLang="zh-CN" sz="2800" b="0" dirty="0">
                <a:solidFill>
                  <a:srgbClr val="FF0000"/>
                </a:solidFill>
                <a:latin typeface="黑体" pitchFamily="49" charset="-122"/>
              </a:rPr>
              <a:t>jcdezw@163.com</a:t>
            </a:r>
          </a:p>
          <a:p>
            <a:pPr>
              <a:spcBef>
                <a:spcPct val="0"/>
              </a:spcBef>
            </a:pPr>
            <a:r>
              <a:rPr lang="en-US" altLang="zh-CN" sz="2800" b="0" dirty="0">
                <a:solidFill>
                  <a:srgbClr val="FF0000"/>
                </a:solidFill>
                <a:latin typeface="黑体" pitchFamily="49" charset="-122"/>
              </a:rPr>
              <a:t> </a:t>
            </a:r>
          </a:p>
        </p:txBody>
      </p:sp>
      <p:grpSp>
        <p:nvGrpSpPr>
          <p:cNvPr id="2" name="组合 7"/>
          <p:cNvGrpSpPr>
            <a:grpSpLocks/>
          </p:cNvGrpSpPr>
          <p:nvPr/>
        </p:nvGrpSpPr>
        <p:grpSpPr bwMode="auto">
          <a:xfrm>
            <a:off x="633046" y="422275"/>
            <a:ext cx="4868008" cy="642938"/>
            <a:chOff x="632383" y="422260"/>
            <a:chExt cx="4868311" cy="642941"/>
          </a:xfrm>
        </p:grpSpPr>
        <p:pic>
          <p:nvPicPr>
            <p:cNvPr id="210950" name="Picture 2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632383" y="422260"/>
              <a:ext cx="969760" cy="642941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</p:spPr>
        </p:pic>
        <p:sp>
          <p:nvSpPr>
            <p:cNvPr id="210951" name="TextBox 9"/>
            <p:cNvSpPr txBox="1">
              <a:spLocks noChangeArrowheads="1"/>
            </p:cNvSpPr>
            <p:nvPr/>
          </p:nvSpPr>
          <p:spPr bwMode="auto">
            <a:xfrm>
              <a:off x="1503067" y="430185"/>
              <a:ext cx="3926189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2400">
                  <a:solidFill>
                    <a:srgbClr val="1D8AC8"/>
                  </a:solidFill>
                  <a:latin typeface="华文新魏" pitchFamily="2" charset="-122"/>
                  <a:ea typeface="华文新魏" pitchFamily="2" charset="-122"/>
                </a:rPr>
                <a:t>中国建设工程造价管理协会</a:t>
              </a:r>
            </a:p>
          </p:txBody>
        </p:sp>
        <p:sp>
          <p:nvSpPr>
            <p:cNvPr id="8" name="矩形 7"/>
            <p:cNvSpPr/>
            <p:nvPr/>
          </p:nvSpPr>
          <p:spPr>
            <a:xfrm>
              <a:off x="1502876" y="1008051"/>
              <a:ext cx="3997818" cy="46037"/>
            </a:xfrm>
            <a:prstGeom prst="rect">
              <a:avLst/>
            </a:prstGeom>
            <a:solidFill>
              <a:srgbClr val="1D8AC8"/>
            </a:solidFill>
            <a:ln>
              <a:solidFill>
                <a:srgbClr val="1D8AC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rgbClr val="FF0000"/>
                </a:solidFill>
              </a:endParaRPr>
            </a:p>
          </p:txBody>
        </p:sp>
      </p:grpSp>
      <p:pic>
        <p:nvPicPr>
          <p:cNvPr id="223239" name="Picture 7" descr="C:\Program Files (x86)\Microsoft Office\MEDIA\CAGCAT10\j0292020.wm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49491" y="3500439"/>
            <a:ext cx="2176111" cy="2237505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922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540000"/>
            <a:ext cx="9144000" cy="431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9923" name="TextBox 8"/>
          <p:cNvSpPr txBox="1">
            <a:spLocks noChangeArrowheads="1"/>
          </p:cNvSpPr>
          <p:nvPr/>
        </p:nvSpPr>
        <p:spPr bwMode="auto">
          <a:xfrm>
            <a:off x="3493477" y="1308100"/>
            <a:ext cx="3877985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7200">
                <a:solidFill>
                  <a:srgbClr val="C00000"/>
                </a:solidFill>
                <a:latin typeface="华文隶书" pitchFamily="2" charset="-122"/>
                <a:ea typeface="华文隶书" pitchFamily="2" charset="-122"/>
              </a:rPr>
              <a:t>谢谢大家</a:t>
            </a:r>
          </a:p>
        </p:txBody>
      </p:sp>
      <p:pic>
        <p:nvPicPr>
          <p:cNvPr id="20992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554" y="285750"/>
            <a:ext cx="970085" cy="642938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</p:pic>
      <p:sp>
        <p:nvSpPr>
          <p:cNvPr id="209925" name="TextBox 10"/>
          <p:cNvSpPr txBox="1">
            <a:spLocks noChangeArrowheads="1"/>
          </p:cNvSpPr>
          <p:nvPr/>
        </p:nvSpPr>
        <p:spPr bwMode="auto">
          <a:xfrm>
            <a:off x="1288073" y="287338"/>
            <a:ext cx="3927231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>
                <a:solidFill>
                  <a:srgbClr val="1D8AC8"/>
                </a:solidFill>
                <a:latin typeface="华文新魏" pitchFamily="2" charset="-122"/>
                <a:ea typeface="华文新魏" pitchFamily="2" charset="-122"/>
              </a:rPr>
              <a:t>中国建设工程造价管理协会</a:t>
            </a:r>
          </a:p>
        </p:txBody>
      </p:sp>
      <p:sp>
        <p:nvSpPr>
          <p:cNvPr id="12" name="矩形 11"/>
          <p:cNvSpPr/>
          <p:nvPr/>
        </p:nvSpPr>
        <p:spPr>
          <a:xfrm>
            <a:off x="1288074" y="785814"/>
            <a:ext cx="3999034" cy="46037"/>
          </a:xfrm>
          <a:prstGeom prst="rect">
            <a:avLst/>
          </a:prstGeom>
          <a:solidFill>
            <a:srgbClr val="1D8AC8"/>
          </a:solidFill>
          <a:ln>
            <a:solidFill>
              <a:srgbClr val="1D8AC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4"/>
          <p:cNvGrpSpPr>
            <a:grpSpLocks/>
          </p:cNvGrpSpPr>
          <p:nvPr/>
        </p:nvGrpSpPr>
        <p:grpSpPr bwMode="auto">
          <a:xfrm>
            <a:off x="633046" y="422275"/>
            <a:ext cx="4868008" cy="642938"/>
            <a:chOff x="632383" y="422260"/>
            <a:chExt cx="4868311" cy="642941"/>
          </a:xfrm>
        </p:grpSpPr>
        <p:pic>
          <p:nvPicPr>
            <p:cNvPr id="74765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632383" y="422260"/>
              <a:ext cx="969760" cy="642941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</p:spPr>
        </p:pic>
        <p:sp>
          <p:nvSpPr>
            <p:cNvPr id="74766" name="TextBox 6"/>
            <p:cNvSpPr txBox="1">
              <a:spLocks noChangeArrowheads="1"/>
            </p:cNvSpPr>
            <p:nvPr/>
          </p:nvSpPr>
          <p:spPr bwMode="auto">
            <a:xfrm>
              <a:off x="1503067" y="430185"/>
              <a:ext cx="3926189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2400">
                  <a:solidFill>
                    <a:srgbClr val="1D8AC8"/>
                  </a:solidFill>
                  <a:latin typeface="华文新魏" pitchFamily="2" charset="-122"/>
                  <a:ea typeface="华文新魏" pitchFamily="2" charset="-122"/>
                </a:rPr>
                <a:t>中国建设工程造价管理协会</a:t>
              </a:r>
            </a:p>
          </p:txBody>
        </p:sp>
        <p:sp>
          <p:nvSpPr>
            <p:cNvPr id="8" name="矩形 7"/>
            <p:cNvSpPr/>
            <p:nvPr/>
          </p:nvSpPr>
          <p:spPr>
            <a:xfrm>
              <a:off x="1502876" y="1008051"/>
              <a:ext cx="3997818" cy="46037"/>
            </a:xfrm>
            <a:prstGeom prst="rect">
              <a:avLst/>
            </a:prstGeom>
            <a:solidFill>
              <a:srgbClr val="1D8AC8"/>
            </a:solidFill>
            <a:ln>
              <a:solidFill>
                <a:srgbClr val="1D8AC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rgbClr val="FF0000"/>
                </a:solidFill>
              </a:endParaRPr>
            </a:p>
          </p:txBody>
        </p:sp>
      </p:grpSp>
      <p:sp>
        <p:nvSpPr>
          <p:cNvPr id="9" name="同侧圆角矩形 4"/>
          <p:cNvSpPr/>
          <p:nvPr/>
        </p:nvSpPr>
        <p:spPr bwMode="auto">
          <a:xfrm>
            <a:off x="6814054" y="500043"/>
            <a:ext cx="1450741" cy="714359"/>
          </a:xfrm>
          <a:prstGeom prst="rect">
            <a:avLst/>
          </a:prstGeom>
          <a:ln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lIns="247650" tIns="123825" rIns="247650" bIns="123825" spcCol="1270" anchor="ctr"/>
          <a:lstStyle/>
          <a:p>
            <a:pPr>
              <a:defRPr/>
            </a:pPr>
            <a:r>
              <a:rPr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  附  录</a:t>
            </a:r>
            <a:endParaRPr lang="zh-CN" altLang="zh-CN" sz="2400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Rectangle 1"/>
          <p:cNvSpPr>
            <a:spLocks noChangeArrowheads="1"/>
          </p:cNvSpPr>
          <p:nvPr/>
        </p:nvSpPr>
        <p:spPr bwMode="auto">
          <a:xfrm>
            <a:off x="3121259" y="1000108"/>
            <a:ext cx="3626852" cy="6103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165048" rIns="91440" bIns="165048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kumimoji="0" lang="x-none" altLang="zh-CN" dirty="0" smtClean="0" bmk="_Toc385509759">
                <a:solidFill>
                  <a:schemeClr val="tx1"/>
                </a:solidFill>
                <a:latin typeface="Cambria" pitchFamily="18" charset="0"/>
                <a:cs typeface="宋体" pitchFamily="2" charset="-122"/>
              </a:rPr>
              <a:t>附录A </a:t>
            </a:r>
            <a:r>
              <a:rPr kumimoji="0" lang="en-US" altLang="zh-CN" dirty="0" smtClean="0" bmk="_Toc385509759">
                <a:solidFill>
                  <a:schemeClr val="tx1"/>
                </a:solidFill>
                <a:latin typeface="Cambria" pitchFamily="18" charset="0"/>
                <a:cs typeface="宋体" pitchFamily="2" charset="-122"/>
              </a:rPr>
              <a:t>   </a:t>
            </a:r>
            <a:r>
              <a:rPr kumimoji="0" lang="x-none" altLang="zh-CN" dirty="0" smtClean="0" bmk="_Toc385509759">
                <a:solidFill>
                  <a:schemeClr val="tx1"/>
                </a:solidFill>
                <a:latin typeface="Cambria" pitchFamily="18" charset="0"/>
                <a:cs typeface="宋体" pitchFamily="2" charset="-122"/>
              </a:rPr>
              <a:t>投资估算成果文件格式</a:t>
            </a:r>
            <a:endParaRPr kumimoji="0" lang="zh-CN" altLang="en-US" dirty="0" smtClean="0" bmk="_Toc385509759">
              <a:solidFill>
                <a:schemeClr val="tx1"/>
              </a:solidFill>
              <a:latin typeface="Cambria" pitchFamily="18" charset="0"/>
              <a:cs typeface="宋体" pitchFamily="2" charset="-122"/>
            </a:endParaRPr>
          </a:p>
        </p:txBody>
      </p:sp>
      <p:sp>
        <p:nvSpPr>
          <p:cNvPr id="567297" name="Rectangle 1"/>
          <p:cNvSpPr>
            <a:spLocks noChangeArrowheads="1"/>
          </p:cNvSpPr>
          <p:nvPr/>
        </p:nvSpPr>
        <p:spPr bwMode="auto">
          <a:xfrm>
            <a:off x="747319" y="1500174"/>
            <a:ext cx="6396449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>
              <a:spcBef>
                <a:spcPct val="0"/>
              </a:spcBef>
            </a:pPr>
            <a:r>
              <a:rPr kumimoji="0" lang="en-US" altLang="zh-CN" b="0" dirty="0" smtClean="0">
                <a:solidFill>
                  <a:schemeClr val="tx1"/>
                </a:solidFill>
                <a:latin typeface="+mn-ea"/>
                <a:ea typeface="+mn-ea"/>
                <a:cs typeface="Times New Roman" pitchFamily="18" charset="0"/>
              </a:rPr>
              <a:t>A.0.5  </a:t>
            </a:r>
            <a:r>
              <a:rPr kumimoji="0" lang="zh-CN" altLang="en-US" b="0" dirty="0" smtClean="0">
                <a:solidFill>
                  <a:schemeClr val="tx1"/>
                </a:solidFill>
                <a:latin typeface="+mn-ea"/>
                <a:ea typeface="+mn-ea"/>
                <a:cs typeface="Times New Roman" pitchFamily="18" charset="0"/>
              </a:rPr>
              <a:t>单项工程投资估算汇总表可按表</a:t>
            </a:r>
            <a:r>
              <a:rPr kumimoji="0" lang="en-US" altLang="zh-CN" b="0" dirty="0" smtClean="0">
                <a:solidFill>
                  <a:schemeClr val="tx1"/>
                </a:solidFill>
                <a:latin typeface="+mn-ea"/>
                <a:ea typeface="+mn-ea"/>
                <a:cs typeface="Times New Roman" pitchFamily="18" charset="0"/>
              </a:rPr>
              <a:t>A.0.5</a:t>
            </a:r>
            <a:r>
              <a:rPr kumimoji="0" lang="zh-CN" altLang="en-US" b="0" dirty="0" smtClean="0">
                <a:solidFill>
                  <a:schemeClr val="tx1"/>
                </a:solidFill>
                <a:latin typeface="+mn-ea"/>
                <a:ea typeface="+mn-ea"/>
                <a:cs typeface="Times New Roman" pitchFamily="18" charset="0"/>
              </a:rPr>
              <a:t>编制。   </a:t>
            </a:r>
          </a:p>
        </p:txBody>
      </p:sp>
      <p:sp>
        <p:nvSpPr>
          <p:cNvPr id="567298" name="Rectangle 2"/>
          <p:cNvSpPr>
            <a:spLocks noChangeArrowheads="1"/>
          </p:cNvSpPr>
          <p:nvPr/>
        </p:nvSpPr>
        <p:spPr bwMode="auto">
          <a:xfrm>
            <a:off x="2264003" y="1904518"/>
            <a:ext cx="5473250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>
              <a:spcBef>
                <a:spcPct val="0"/>
              </a:spcBef>
            </a:pPr>
            <a:r>
              <a:rPr kumimoji="0" lang="zh-CN" altLang="en-US" sz="1400" dirty="0" smtClean="0">
                <a:solidFill>
                  <a:schemeClr val="tx1"/>
                </a:solidFill>
                <a:latin typeface="+mn-ea"/>
                <a:ea typeface="+mn-ea"/>
                <a:cs typeface="宋体" pitchFamily="2" charset="-122"/>
              </a:rPr>
              <a:t>表</a:t>
            </a:r>
            <a:r>
              <a:rPr kumimoji="0" lang="en-US" altLang="zh-CN" sz="1400" dirty="0" smtClean="0">
                <a:solidFill>
                  <a:schemeClr val="tx1"/>
                </a:solidFill>
                <a:latin typeface="+mn-ea"/>
                <a:cs typeface="宋体" pitchFamily="2" charset="-122"/>
              </a:rPr>
              <a:t>A.0.5</a:t>
            </a:r>
            <a:r>
              <a:rPr kumimoji="0" lang="en-US" altLang="en-US" sz="1400" dirty="0" smtClean="0">
                <a:solidFill>
                  <a:schemeClr val="tx1"/>
                </a:solidFill>
                <a:latin typeface="+mn-ea"/>
                <a:ea typeface="+mn-ea"/>
                <a:cs typeface="宋体" pitchFamily="2" charset="-122"/>
              </a:rPr>
              <a:t> </a:t>
            </a:r>
            <a:r>
              <a:rPr kumimoji="0" lang="zh-CN" altLang="en-US" sz="1400" dirty="0" smtClean="0">
                <a:solidFill>
                  <a:schemeClr val="tx1"/>
                </a:solidFill>
                <a:latin typeface="+mn-ea"/>
                <a:ea typeface="+mn-ea"/>
                <a:cs typeface="宋体" pitchFamily="2" charset="-122"/>
              </a:rPr>
              <a:t>单项工程投资估算汇总表</a:t>
            </a:r>
          </a:p>
          <a:p>
            <a:pPr algn="ctr">
              <a:spcBef>
                <a:spcPct val="0"/>
              </a:spcBef>
            </a:pPr>
            <a:endParaRPr kumimoji="0" lang="zh-CN" altLang="en-US" sz="1400" dirty="0" smtClean="0">
              <a:solidFill>
                <a:schemeClr val="tx1"/>
              </a:solidFill>
              <a:latin typeface="+mn-ea"/>
              <a:ea typeface="+mn-ea"/>
              <a:cs typeface="宋体" pitchFamily="2" charset="-122"/>
            </a:endParaRPr>
          </a:p>
          <a:p>
            <a:pPr algn="ctr">
              <a:spcBef>
                <a:spcPct val="0"/>
              </a:spcBef>
            </a:pPr>
            <a:endParaRPr kumimoji="0" lang="zh-CN" altLang="en-US" sz="1400" dirty="0" smtClean="0">
              <a:solidFill>
                <a:schemeClr val="tx1"/>
              </a:solidFill>
              <a:latin typeface="+mn-ea"/>
              <a:ea typeface="+mn-ea"/>
              <a:cs typeface="宋体" pitchFamily="2" charset="-122"/>
            </a:endParaRPr>
          </a:p>
        </p:txBody>
      </p:sp>
      <p:sp>
        <p:nvSpPr>
          <p:cNvPr id="15" name="Rectangle 1"/>
          <p:cNvSpPr>
            <a:spLocks noChangeArrowheads="1"/>
          </p:cNvSpPr>
          <p:nvPr/>
        </p:nvSpPr>
        <p:spPr bwMode="auto">
          <a:xfrm>
            <a:off x="2857489" y="2071678"/>
            <a:ext cx="880714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12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工程名称：</a:t>
            </a:r>
            <a:endParaRPr kumimoji="0" lang="zh-CN" sz="12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2813542" y="6509588"/>
            <a:ext cx="584691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000" dirty="0" smtClean="0">
                <a:solidFill>
                  <a:schemeClr val="tx1"/>
                </a:solidFill>
                <a:latin typeface="+mn-ea"/>
                <a:ea typeface="+mn-ea"/>
              </a:rPr>
              <a:t> </a:t>
            </a:r>
            <a:r>
              <a:rPr lang="zh-CN" altLang="en-US" sz="1200" dirty="0" smtClean="0">
                <a:solidFill>
                  <a:schemeClr val="tx1"/>
                </a:solidFill>
                <a:latin typeface="+mn-ea"/>
                <a:ea typeface="+mn-ea"/>
              </a:rPr>
              <a:t>编制人：</a:t>
            </a:r>
            <a:r>
              <a:rPr lang="en-US" sz="1200" dirty="0" smtClean="0">
                <a:solidFill>
                  <a:schemeClr val="tx1"/>
                </a:solidFill>
                <a:latin typeface="+mn-ea"/>
                <a:ea typeface="+mn-ea"/>
              </a:rPr>
              <a:t>                                      </a:t>
            </a:r>
            <a:r>
              <a:rPr lang="zh-CN" altLang="en-US" sz="1200" dirty="0" smtClean="0">
                <a:solidFill>
                  <a:schemeClr val="tx1"/>
                </a:solidFill>
                <a:latin typeface="+mn-ea"/>
                <a:ea typeface="+mn-ea"/>
              </a:rPr>
              <a:t>审核人： </a:t>
            </a:r>
            <a:r>
              <a:rPr lang="en-US" sz="1200" dirty="0" smtClean="0">
                <a:solidFill>
                  <a:schemeClr val="tx1"/>
                </a:solidFill>
                <a:latin typeface="+mn-ea"/>
                <a:ea typeface="+mn-ea"/>
              </a:rPr>
              <a:t>                                 </a:t>
            </a:r>
            <a:r>
              <a:rPr lang="zh-CN" altLang="en-US" sz="1200" dirty="0" smtClean="0">
                <a:solidFill>
                  <a:schemeClr val="tx1"/>
                </a:solidFill>
                <a:latin typeface="+mn-ea"/>
                <a:ea typeface="+mn-ea"/>
              </a:rPr>
              <a:t>审定人：</a:t>
            </a:r>
            <a:endParaRPr lang="zh-CN" altLang="en-US" sz="1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graphicFrame>
        <p:nvGraphicFramePr>
          <p:cNvPr id="18" name="表格 17"/>
          <p:cNvGraphicFramePr>
            <a:graphicFrameLocks noGrp="1"/>
          </p:cNvGraphicFramePr>
          <p:nvPr/>
        </p:nvGraphicFramePr>
        <p:xfrm>
          <a:off x="2923431" y="2428869"/>
          <a:ext cx="4615996" cy="4000529"/>
        </p:xfrm>
        <a:graphic>
          <a:graphicData uri="http://schemas.openxmlformats.org/drawingml/2006/table">
            <a:tbl>
              <a:tblPr/>
              <a:tblGrid>
                <a:gridCol w="428766"/>
                <a:gridCol w="1177196"/>
                <a:gridCol w="438453"/>
                <a:gridCol w="438453"/>
                <a:gridCol w="433355"/>
                <a:gridCol w="361468"/>
                <a:gridCol w="267661"/>
                <a:gridCol w="267661"/>
                <a:gridCol w="267661"/>
                <a:gridCol w="267661"/>
                <a:gridCol w="267661"/>
              </a:tblGrid>
              <a:tr h="270837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800" b="1" kern="0" dirty="0">
                          <a:latin typeface="Times New Roman"/>
                          <a:ea typeface="宋体"/>
                          <a:cs typeface="Times New Roman"/>
                        </a:rPr>
                        <a:t>序</a:t>
                      </a:r>
                      <a:endParaRPr lang="zh-CN" sz="7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800" b="1" kern="0" dirty="0">
                          <a:latin typeface="Times New Roman"/>
                          <a:ea typeface="宋体"/>
                          <a:cs typeface="Times New Roman"/>
                        </a:rPr>
                        <a:t>号</a:t>
                      </a:r>
                      <a:endParaRPr lang="zh-CN" sz="7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0655" marR="4065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800" b="1" kern="0">
                          <a:latin typeface="Times New Roman"/>
                          <a:ea typeface="宋体"/>
                          <a:cs typeface="Times New Roman"/>
                        </a:rPr>
                        <a:t>工程和费用</a:t>
                      </a:r>
                      <a:endParaRPr lang="zh-CN" sz="700" kern="100">
                        <a:latin typeface="Times New Roman"/>
                        <a:ea typeface="宋体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800" b="1" kern="0">
                          <a:latin typeface="Times New Roman"/>
                          <a:ea typeface="宋体"/>
                          <a:cs typeface="Times New Roman"/>
                        </a:rPr>
                        <a:t>名</a:t>
                      </a:r>
                      <a:r>
                        <a:rPr lang="en-US" sz="800" b="1" kern="0">
                          <a:latin typeface="Times New Roman"/>
                          <a:ea typeface="宋体"/>
                          <a:cs typeface="Times New Roman"/>
                        </a:rPr>
                        <a:t>     </a:t>
                      </a:r>
                      <a:r>
                        <a:rPr lang="zh-CN" sz="800" b="1" kern="0">
                          <a:latin typeface="Times New Roman"/>
                          <a:ea typeface="宋体"/>
                          <a:cs typeface="Times New Roman"/>
                        </a:rPr>
                        <a:t>称</a:t>
                      </a:r>
                      <a:endParaRPr lang="zh-CN" sz="7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0655" marR="4065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800" b="1" kern="0">
                          <a:latin typeface="Times New Roman"/>
                          <a:ea typeface="宋体"/>
                          <a:cs typeface="Times New Roman"/>
                        </a:rPr>
                        <a:t>估</a:t>
                      </a:r>
                      <a:r>
                        <a:rPr lang="en-US" sz="800" b="1" kern="0">
                          <a:latin typeface="Times New Roman"/>
                          <a:ea typeface="宋体"/>
                          <a:cs typeface="Times New Roman"/>
                        </a:rPr>
                        <a:t>   </a:t>
                      </a:r>
                      <a:r>
                        <a:rPr lang="zh-CN" sz="800" b="1" kern="0">
                          <a:latin typeface="Times New Roman"/>
                          <a:ea typeface="宋体"/>
                          <a:cs typeface="Times New Roman"/>
                        </a:rPr>
                        <a:t>算</a:t>
                      </a:r>
                      <a:r>
                        <a:rPr lang="en-US" sz="800" b="1" kern="0">
                          <a:latin typeface="Times New Roman"/>
                          <a:ea typeface="宋体"/>
                          <a:cs typeface="Times New Roman"/>
                        </a:rPr>
                        <a:t>   </a:t>
                      </a:r>
                      <a:r>
                        <a:rPr lang="zh-CN" sz="800" b="1" kern="0">
                          <a:latin typeface="Times New Roman"/>
                          <a:ea typeface="宋体"/>
                          <a:cs typeface="Times New Roman"/>
                        </a:rPr>
                        <a:t>价</a:t>
                      </a:r>
                      <a:r>
                        <a:rPr lang="en-US" sz="800" b="1" kern="0">
                          <a:latin typeface="Times New Roman"/>
                          <a:ea typeface="宋体"/>
                          <a:cs typeface="Times New Roman"/>
                        </a:rPr>
                        <a:t>   </a:t>
                      </a:r>
                      <a:r>
                        <a:rPr lang="zh-CN" sz="800" b="1" kern="0">
                          <a:latin typeface="Times New Roman"/>
                          <a:ea typeface="宋体"/>
                          <a:cs typeface="Times New Roman"/>
                        </a:rPr>
                        <a:t>值 </a:t>
                      </a:r>
                      <a:endParaRPr lang="zh-CN" sz="700" kern="100">
                        <a:latin typeface="Times New Roman"/>
                        <a:ea typeface="宋体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 b="1" kern="0">
                          <a:latin typeface="宋体"/>
                          <a:ea typeface="宋体"/>
                          <a:cs typeface="Times New Roman"/>
                        </a:rPr>
                        <a:t> </a:t>
                      </a:r>
                      <a:r>
                        <a:rPr lang="zh-CN" sz="800" b="1" kern="0">
                          <a:latin typeface="Times New Roman"/>
                          <a:ea typeface="宋体"/>
                          <a:cs typeface="Times New Roman"/>
                        </a:rPr>
                        <a:t>（</a:t>
                      </a:r>
                      <a:r>
                        <a:rPr lang="en-US" sz="800" b="1" kern="0">
                          <a:latin typeface="Times New Roman"/>
                          <a:ea typeface="宋体"/>
                          <a:cs typeface="Times New Roman"/>
                        </a:rPr>
                        <a:t>  </a:t>
                      </a:r>
                      <a:r>
                        <a:rPr lang="zh-CN" sz="800" b="1" kern="0">
                          <a:latin typeface="Times New Roman"/>
                          <a:ea typeface="宋体"/>
                          <a:cs typeface="Times New Roman"/>
                        </a:rPr>
                        <a:t>万元</a:t>
                      </a:r>
                      <a:r>
                        <a:rPr lang="en-US" sz="800" b="1" kern="0">
                          <a:latin typeface="Times New Roman"/>
                          <a:ea typeface="宋体"/>
                          <a:cs typeface="Times New Roman"/>
                        </a:rPr>
                        <a:t>  </a:t>
                      </a:r>
                      <a:r>
                        <a:rPr lang="zh-CN" sz="800" b="1" kern="0">
                          <a:latin typeface="Times New Roman"/>
                          <a:ea typeface="宋体"/>
                          <a:cs typeface="Times New Roman"/>
                        </a:rPr>
                        <a:t>）</a:t>
                      </a:r>
                      <a:endParaRPr lang="zh-CN" sz="7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0655" marR="4065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800" b="1" kern="0">
                          <a:latin typeface="Times New Roman"/>
                          <a:ea typeface="宋体"/>
                          <a:cs typeface="Times New Roman"/>
                        </a:rPr>
                        <a:t>技术经济指标</a:t>
                      </a:r>
                      <a:endParaRPr lang="zh-CN" sz="7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0655" marR="4065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525512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800" b="1" kern="0">
                          <a:latin typeface="Times New Roman"/>
                          <a:ea typeface="宋体"/>
                          <a:cs typeface="Times New Roman"/>
                        </a:rPr>
                        <a:t>建筑</a:t>
                      </a:r>
                      <a:endParaRPr lang="zh-CN" sz="700" kern="100">
                        <a:latin typeface="Times New Roman"/>
                        <a:ea typeface="宋体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800" b="1" kern="0">
                          <a:latin typeface="Times New Roman"/>
                          <a:ea typeface="宋体"/>
                          <a:cs typeface="Times New Roman"/>
                        </a:rPr>
                        <a:t>工程费</a:t>
                      </a:r>
                      <a:endParaRPr lang="zh-CN" sz="7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0655" marR="4065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800" b="1" kern="0">
                          <a:latin typeface="Times New Roman"/>
                          <a:ea typeface="宋体"/>
                          <a:cs typeface="Times New Roman"/>
                        </a:rPr>
                        <a:t>设备及工器具购置费</a:t>
                      </a:r>
                      <a:endParaRPr lang="zh-CN" sz="7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0655" marR="4065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800" b="1" kern="0">
                          <a:latin typeface="Times New Roman"/>
                          <a:ea typeface="宋体"/>
                          <a:cs typeface="Times New Roman"/>
                        </a:rPr>
                        <a:t>安装工程费</a:t>
                      </a:r>
                      <a:endParaRPr lang="zh-CN" sz="7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0655" marR="4065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800" b="1" kern="0">
                          <a:latin typeface="Times New Roman"/>
                          <a:ea typeface="宋体"/>
                          <a:cs typeface="Times New Roman"/>
                        </a:rPr>
                        <a:t>其他费用</a:t>
                      </a:r>
                      <a:endParaRPr lang="zh-CN" sz="7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0655" marR="4065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800" b="1" kern="0">
                          <a:latin typeface="Times New Roman"/>
                          <a:ea typeface="宋体"/>
                          <a:cs typeface="Times New Roman"/>
                        </a:rPr>
                        <a:t>合</a:t>
                      </a:r>
                      <a:r>
                        <a:rPr lang="en-US" sz="800" b="1" kern="0">
                          <a:latin typeface="Times New Roman"/>
                          <a:ea typeface="宋体"/>
                          <a:cs typeface="Times New Roman"/>
                        </a:rPr>
                        <a:t>    </a:t>
                      </a:r>
                      <a:r>
                        <a:rPr lang="zh-CN" sz="800" b="1" kern="0">
                          <a:latin typeface="Times New Roman"/>
                          <a:ea typeface="宋体"/>
                          <a:cs typeface="Times New Roman"/>
                        </a:rPr>
                        <a:t>计</a:t>
                      </a:r>
                      <a:endParaRPr lang="zh-CN" sz="7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0655" marR="4065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800" b="1" kern="0">
                          <a:latin typeface="Times New Roman"/>
                          <a:ea typeface="宋体"/>
                          <a:cs typeface="Times New Roman"/>
                        </a:rPr>
                        <a:t>单位</a:t>
                      </a:r>
                      <a:endParaRPr lang="zh-CN" sz="7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0655" marR="4065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800" b="1" kern="0">
                          <a:latin typeface="Times New Roman"/>
                          <a:ea typeface="宋体"/>
                          <a:cs typeface="Times New Roman"/>
                        </a:rPr>
                        <a:t>数量</a:t>
                      </a:r>
                      <a:endParaRPr lang="zh-CN" sz="7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0655" marR="4065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800" b="1" kern="0">
                          <a:latin typeface="Times New Roman"/>
                          <a:ea typeface="宋体"/>
                          <a:cs typeface="Times New Roman"/>
                        </a:rPr>
                        <a:t>单位价值</a:t>
                      </a:r>
                      <a:endParaRPr lang="zh-CN" sz="7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0655" marR="4065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800" b="1" kern="0">
                          <a:latin typeface="宋体"/>
                          <a:ea typeface="宋体"/>
                          <a:cs typeface="Times New Roman"/>
                        </a:rPr>
                        <a:t>%</a:t>
                      </a:r>
                      <a:endParaRPr lang="zh-CN" sz="7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0655" marR="4065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020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800" b="1" kern="100">
                          <a:latin typeface="Times New Roman"/>
                          <a:ea typeface="宋体"/>
                          <a:cs typeface="Times New Roman"/>
                        </a:rPr>
                        <a:t>一</a:t>
                      </a:r>
                      <a:endParaRPr lang="zh-CN" sz="7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0655" marR="4065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800" b="1" kern="100">
                          <a:latin typeface="Times New Roman"/>
                          <a:ea typeface="宋体"/>
                          <a:cs typeface="Times New Roman"/>
                        </a:rPr>
                        <a:t>工程费用</a:t>
                      </a:r>
                      <a:endParaRPr lang="zh-CN" sz="7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0655" marR="4065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en-US" sz="800" kern="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40655" marR="406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en-US" sz="800" kern="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40655" marR="406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en-US" sz="800" kern="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40655" marR="406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en-US" sz="800" kern="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40655" marR="406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zh-CN" sz="7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0655" marR="406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en-US" sz="800" kern="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40655" marR="406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en-US" sz="800" kern="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40655" marR="406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en-US" sz="800" kern="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40655" marR="406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en-US" sz="800" kern="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40655" marR="406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020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 b="1" kern="100">
                          <a:latin typeface="Times New Roman"/>
                          <a:ea typeface="宋体"/>
                          <a:cs typeface="Times New Roman"/>
                        </a:rPr>
                        <a:t>(</a:t>
                      </a:r>
                      <a:r>
                        <a:rPr lang="zh-CN" sz="800" b="1" kern="100">
                          <a:latin typeface="Times New Roman"/>
                          <a:ea typeface="宋体"/>
                          <a:cs typeface="Times New Roman"/>
                        </a:rPr>
                        <a:t>一</a:t>
                      </a:r>
                      <a:r>
                        <a:rPr lang="en-US" sz="800" b="1" kern="100">
                          <a:latin typeface="Times New Roman"/>
                          <a:ea typeface="宋体"/>
                          <a:cs typeface="Times New Roman"/>
                        </a:rPr>
                        <a:t>)</a:t>
                      </a:r>
                      <a:endParaRPr lang="zh-CN" sz="7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0655" marR="4065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800" b="1" kern="100">
                          <a:latin typeface="Times New Roman"/>
                          <a:ea typeface="宋体"/>
                          <a:cs typeface="Times New Roman"/>
                        </a:rPr>
                        <a:t>主要生产系统</a:t>
                      </a:r>
                      <a:endParaRPr lang="zh-CN" sz="7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0655" marR="4065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zh-CN" sz="7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0655" marR="406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zh-CN" sz="7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0655" marR="406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zh-CN" sz="7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0655" marR="406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zh-CN" sz="7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0655" marR="406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zh-CN" sz="7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0655" marR="406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zh-CN" sz="7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0655" marR="406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zh-CN" sz="7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0655" marR="406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zh-CN" sz="7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0655" marR="406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zh-CN" sz="7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0655" marR="406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020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 b="1" kern="100">
                          <a:latin typeface="Times New Roman"/>
                          <a:ea typeface="宋体"/>
                          <a:cs typeface="Times New Roman"/>
                        </a:rPr>
                        <a:t>1</a:t>
                      </a:r>
                      <a:endParaRPr lang="zh-CN" sz="7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0655" marR="4065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800" b="1" kern="100">
                          <a:latin typeface="Times New Roman"/>
                          <a:ea typeface="宋体"/>
                          <a:cs typeface="Times New Roman"/>
                        </a:rPr>
                        <a:t>××车间</a:t>
                      </a:r>
                      <a:endParaRPr lang="zh-CN" sz="7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0655" marR="4065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en-US" sz="800" kern="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40655" marR="406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en-US" sz="800" kern="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40655" marR="406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en-US" sz="800" kern="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40655" marR="406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en-US" sz="800" kern="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40655" marR="406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en-US" sz="800" kern="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40655" marR="406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en-US" sz="800" kern="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40655" marR="406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en-US" sz="800" kern="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40655" marR="406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en-US" sz="800" kern="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40655" marR="406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en-US" sz="800" kern="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40655" marR="406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020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7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0655" marR="4065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800" kern="100">
                          <a:latin typeface="Times New Roman"/>
                          <a:ea typeface="宋体"/>
                          <a:cs typeface="Times New Roman"/>
                        </a:rPr>
                        <a:t>一般土建</a:t>
                      </a:r>
                      <a:endParaRPr lang="zh-CN" sz="7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0655" marR="4065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en-US" sz="800" kern="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40655" marR="406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en-US" sz="800" kern="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40655" marR="406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en-US" sz="800" kern="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40655" marR="406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en-US" sz="800" kern="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40655" marR="406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en-US" sz="800" kern="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40655" marR="406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en-US" sz="800" kern="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40655" marR="406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en-US" sz="800" kern="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40655" marR="406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en-US" sz="800" kern="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40655" marR="406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en-US" sz="800" kern="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40655" marR="406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020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7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0655" marR="4065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800" kern="100">
                          <a:latin typeface="Times New Roman"/>
                          <a:ea typeface="宋体"/>
                          <a:cs typeface="Times New Roman"/>
                        </a:rPr>
                        <a:t>给排水</a:t>
                      </a:r>
                      <a:endParaRPr lang="zh-CN" sz="7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0655" marR="4065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en-US" sz="800" kern="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40655" marR="406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en-US" sz="800" kern="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40655" marR="406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en-US" sz="800" kern="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40655" marR="406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en-US" sz="800" kern="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40655" marR="406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en-US" sz="800" kern="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40655" marR="406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en-US" sz="800" kern="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40655" marR="406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en-US" sz="800" kern="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40655" marR="406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en-US" sz="800" kern="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40655" marR="406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en-US" sz="800" kern="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40655" marR="406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020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7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0655" marR="4065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800" kern="100">
                          <a:latin typeface="Times New Roman"/>
                          <a:ea typeface="宋体"/>
                          <a:cs typeface="Times New Roman"/>
                        </a:rPr>
                        <a:t>采暖</a:t>
                      </a:r>
                      <a:endParaRPr lang="zh-CN" sz="7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0655" marR="4065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en-US" sz="800" kern="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40655" marR="406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en-US" sz="800" kern="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40655" marR="406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en-US" sz="800" kern="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40655" marR="406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en-US" sz="800" kern="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40655" marR="406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en-US" sz="800" kern="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40655" marR="406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en-US" sz="800" kern="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40655" marR="406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en-US" sz="800" kern="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40655" marR="406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en-US" sz="800" kern="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40655" marR="406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en-US" sz="800" kern="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40655" marR="406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020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8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40655" marR="4065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800" kern="100">
                          <a:latin typeface="Times New Roman"/>
                          <a:ea typeface="宋体"/>
                          <a:cs typeface="Times New Roman"/>
                        </a:rPr>
                        <a:t>通风空调</a:t>
                      </a:r>
                      <a:endParaRPr lang="zh-CN" sz="7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0655" marR="4065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zh-CN" sz="7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0655" marR="406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zh-CN" sz="7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0655" marR="406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zh-CN" sz="7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0655" marR="406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zh-CN" sz="7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0655" marR="406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zh-CN" sz="7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0655" marR="406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zh-CN" sz="7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0655" marR="406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zh-CN" sz="7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0655" marR="406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zh-CN" sz="7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0655" marR="406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zh-CN" sz="7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0655" marR="406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020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8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40655" marR="4065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800" kern="100">
                          <a:latin typeface="Times New Roman"/>
                          <a:ea typeface="宋体"/>
                          <a:cs typeface="Times New Roman"/>
                        </a:rPr>
                        <a:t>照明</a:t>
                      </a:r>
                      <a:endParaRPr lang="zh-CN" sz="7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0655" marR="4065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en-US" sz="800" kern="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40655" marR="406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en-US" sz="800" kern="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40655" marR="406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en-US" sz="800" kern="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40655" marR="406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en-US" sz="800" kern="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40655" marR="406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en-US" sz="800" kern="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40655" marR="406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en-US" sz="800" kern="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40655" marR="406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en-US" sz="800" kern="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40655" marR="406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en-US" sz="800" kern="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40655" marR="406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en-US" sz="800" kern="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40655" marR="406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020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8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40655" marR="4065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800" kern="100">
                          <a:latin typeface="Times New Roman"/>
                          <a:ea typeface="宋体"/>
                          <a:cs typeface="Times New Roman"/>
                        </a:rPr>
                        <a:t>工艺设备及安装</a:t>
                      </a:r>
                      <a:endParaRPr lang="zh-CN" sz="7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0655" marR="4065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en-US" sz="800" kern="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40655" marR="406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en-US" sz="800" kern="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40655" marR="406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en-US" sz="800" kern="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40655" marR="406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en-US" sz="800" kern="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40655" marR="406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en-US" sz="800" kern="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40655" marR="406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en-US" sz="800" kern="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40655" marR="406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en-US" sz="800" kern="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40655" marR="406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en-US" sz="800" kern="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40655" marR="406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en-US" sz="800" kern="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40655" marR="406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020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8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40655" marR="4065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800" kern="100">
                          <a:latin typeface="Times New Roman"/>
                          <a:ea typeface="宋体"/>
                          <a:cs typeface="Times New Roman"/>
                        </a:rPr>
                        <a:t>工艺金属结构</a:t>
                      </a:r>
                      <a:endParaRPr lang="zh-CN" sz="7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0655" marR="4065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en-US" sz="800" kern="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40655" marR="406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en-US" sz="800" kern="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40655" marR="406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en-US" sz="800" kern="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40655" marR="406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en-US" sz="800" kern="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40655" marR="406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en-US" sz="800" kern="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40655" marR="406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en-US" sz="800" kern="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40655" marR="406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en-US" sz="800" kern="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40655" marR="406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en-US" sz="800" kern="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40655" marR="406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en-US" sz="800" kern="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40655" marR="406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020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8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40655" marR="4065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800" kern="100">
                          <a:latin typeface="Times New Roman"/>
                          <a:ea typeface="宋体"/>
                          <a:cs typeface="Times New Roman"/>
                        </a:rPr>
                        <a:t>工艺管道</a:t>
                      </a:r>
                      <a:endParaRPr lang="zh-CN" sz="7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0655" marR="4065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en-US" sz="800" kern="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40655" marR="406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en-US" sz="800" kern="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40655" marR="406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en-US" sz="800" kern="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40655" marR="406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en-US" sz="800" kern="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40655" marR="406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en-US" sz="800" kern="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40655" marR="406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en-US" sz="800" kern="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40655" marR="406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en-US" sz="800" kern="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40655" marR="406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en-US" sz="800" kern="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40655" marR="406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en-US" sz="800" kern="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40655" marR="406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020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8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40655" marR="4065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800" kern="100">
                          <a:latin typeface="Times New Roman"/>
                          <a:ea typeface="宋体"/>
                          <a:cs typeface="Times New Roman"/>
                        </a:rPr>
                        <a:t>工艺筑炉及保温</a:t>
                      </a:r>
                      <a:endParaRPr lang="zh-CN" sz="7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0655" marR="4065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zh-CN" sz="7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0655" marR="406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zh-CN" sz="7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0655" marR="406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zh-CN" sz="7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0655" marR="406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zh-CN" sz="7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0655" marR="406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zh-CN" sz="7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0655" marR="406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zh-CN" sz="7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0655" marR="406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zh-CN" sz="7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0655" marR="406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zh-CN" sz="7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0655" marR="406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zh-CN" sz="7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0655" marR="406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020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8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40655" marR="4065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800" kern="100">
                          <a:latin typeface="Times New Roman"/>
                          <a:ea typeface="宋体"/>
                          <a:cs typeface="Times New Roman"/>
                        </a:rPr>
                        <a:t>变配电设备及安装</a:t>
                      </a:r>
                      <a:endParaRPr lang="zh-CN" sz="7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0655" marR="4065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en-US" sz="800" kern="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40655" marR="406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en-US" sz="800" kern="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40655" marR="406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en-US" sz="800" kern="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40655" marR="406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en-US" sz="800" kern="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40655" marR="406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en-US" sz="800" kern="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40655" marR="406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en-US" sz="800" kern="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40655" marR="406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en-US" sz="800" kern="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40655" marR="406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en-US" sz="800" kern="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40655" marR="406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en-US" sz="800" kern="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40655" marR="406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020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8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40655" marR="4065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800" kern="100">
                          <a:latin typeface="Times New Roman"/>
                          <a:ea typeface="宋体"/>
                          <a:cs typeface="Times New Roman"/>
                        </a:rPr>
                        <a:t>仪表设备及安装</a:t>
                      </a:r>
                      <a:endParaRPr lang="zh-CN" sz="7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0655" marR="4065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en-US" sz="800" kern="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40655" marR="406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en-US" sz="800" kern="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40655" marR="406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en-US" sz="800" kern="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40655" marR="406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en-US" sz="800" kern="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40655" marR="406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en-US" sz="800" kern="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40655" marR="406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en-US" sz="800" kern="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40655" marR="406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en-US" sz="800" kern="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40655" marR="406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en-US" sz="800" kern="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40655" marR="406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en-US" sz="800" kern="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40655" marR="406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020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7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0655" marR="4065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8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40655" marR="4065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en-US" sz="800" kern="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40655" marR="406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en-US" sz="800" kern="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40655" marR="406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en-US" sz="800" kern="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40655" marR="406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en-US" sz="800" kern="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40655" marR="406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en-US" sz="800" kern="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40655" marR="406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en-US" sz="800" kern="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40655" marR="406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en-US" sz="800" kern="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40655" marR="406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en-US" sz="800" kern="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40655" marR="406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en-US" sz="800" kern="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40655" marR="406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020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7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0655" marR="4065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800" b="1" kern="100">
                          <a:latin typeface="Times New Roman"/>
                          <a:ea typeface="宋体"/>
                          <a:cs typeface="Times New Roman"/>
                        </a:rPr>
                        <a:t>小计</a:t>
                      </a:r>
                      <a:endParaRPr lang="zh-CN" sz="7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0655" marR="4065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en-US" sz="800" kern="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40655" marR="406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en-US" sz="800" kern="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40655" marR="406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en-US" sz="800" kern="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40655" marR="406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en-US" sz="800" kern="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40655" marR="406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en-US" sz="800" kern="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40655" marR="406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en-US" sz="800" kern="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40655" marR="406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en-US" sz="800" kern="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40655" marR="406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en-US" sz="800" kern="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40655" marR="406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en-US" sz="800" kern="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40655" marR="406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020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7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0655" marR="4065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8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40655" marR="4065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zh-CN" sz="7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0655" marR="406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zh-CN" sz="7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0655" marR="406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zh-CN" sz="7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0655" marR="406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zh-CN" sz="7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0655" marR="406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zh-CN" sz="7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0655" marR="406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zh-CN" sz="7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0655" marR="406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zh-CN" sz="7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0655" marR="406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zh-CN" sz="7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0655" marR="406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zh-CN" sz="7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0655" marR="406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020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 b="1" kern="100">
                          <a:latin typeface="Times New Roman"/>
                          <a:ea typeface="宋体"/>
                          <a:cs typeface="Times New Roman"/>
                        </a:rPr>
                        <a:t>2</a:t>
                      </a:r>
                      <a:endParaRPr lang="zh-CN" sz="7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0655" marR="4065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800" kern="100" dirty="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40655" marR="4065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en-US" sz="800" kern="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40655" marR="406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en-US" sz="800" kern="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40655" marR="406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en-US" sz="800" kern="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40655" marR="406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en-US" sz="800" kern="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40655" marR="406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en-US" sz="800" kern="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40655" marR="406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en-US" sz="800" kern="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40655" marR="406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en-US" sz="800" kern="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40655" marR="406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en-US" sz="800" kern="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40655" marR="406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en-US" sz="800" kern="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40655" marR="406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020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7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0655" marR="4065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8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40655" marR="4065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en-US" sz="800" kern="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40655" marR="406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en-US" sz="800" kern="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40655" marR="406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en-US" sz="800" kern="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40655" marR="406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en-US" sz="800" kern="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40655" marR="406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en-US" sz="800" kern="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40655" marR="406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en-US" sz="800" kern="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40655" marR="406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en-US" sz="800" kern="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40655" marR="406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en-US" sz="800" kern="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40655" marR="406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en-US" sz="800" kern="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40655" marR="406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020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 b="1" kern="100">
                          <a:latin typeface="宋体"/>
                          <a:ea typeface="宋体"/>
                          <a:cs typeface="Times New Roman"/>
                        </a:rPr>
                        <a:t>3</a:t>
                      </a:r>
                      <a:endParaRPr lang="zh-CN" sz="7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0655" marR="4065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8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40655" marR="4065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en-US" sz="800" kern="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40655" marR="406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en-US" sz="800" kern="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40655" marR="406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en-US" sz="800" kern="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40655" marR="406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en-US" sz="800" kern="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40655" marR="406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en-US" sz="800" kern="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40655" marR="406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en-US" sz="800" kern="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40655" marR="406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en-US" sz="800" kern="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40655" marR="406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en-US" sz="800" kern="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40655" marR="406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en-US" sz="800" kern="0" dirty="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40655" marR="406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4"/>
          <p:cNvGrpSpPr>
            <a:grpSpLocks/>
          </p:cNvGrpSpPr>
          <p:nvPr/>
        </p:nvGrpSpPr>
        <p:grpSpPr bwMode="auto">
          <a:xfrm>
            <a:off x="633046" y="422275"/>
            <a:ext cx="4868008" cy="642938"/>
            <a:chOff x="632383" y="422260"/>
            <a:chExt cx="4868311" cy="642941"/>
          </a:xfrm>
        </p:grpSpPr>
        <p:pic>
          <p:nvPicPr>
            <p:cNvPr id="74765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632383" y="422260"/>
              <a:ext cx="969760" cy="642941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</p:spPr>
        </p:pic>
        <p:sp>
          <p:nvSpPr>
            <p:cNvPr id="74766" name="TextBox 6"/>
            <p:cNvSpPr txBox="1">
              <a:spLocks noChangeArrowheads="1"/>
            </p:cNvSpPr>
            <p:nvPr/>
          </p:nvSpPr>
          <p:spPr bwMode="auto">
            <a:xfrm>
              <a:off x="1503067" y="430185"/>
              <a:ext cx="3926189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2400">
                  <a:solidFill>
                    <a:srgbClr val="1D8AC8"/>
                  </a:solidFill>
                  <a:latin typeface="华文新魏" pitchFamily="2" charset="-122"/>
                  <a:ea typeface="华文新魏" pitchFamily="2" charset="-122"/>
                </a:rPr>
                <a:t>中国建设工程造价管理协会</a:t>
              </a:r>
            </a:p>
          </p:txBody>
        </p:sp>
        <p:sp>
          <p:nvSpPr>
            <p:cNvPr id="8" name="矩形 7"/>
            <p:cNvSpPr/>
            <p:nvPr/>
          </p:nvSpPr>
          <p:spPr>
            <a:xfrm>
              <a:off x="1502876" y="1008051"/>
              <a:ext cx="3997818" cy="46037"/>
            </a:xfrm>
            <a:prstGeom prst="rect">
              <a:avLst/>
            </a:prstGeom>
            <a:solidFill>
              <a:srgbClr val="1D8AC8"/>
            </a:solidFill>
            <a:ln>
              <a:solidFill>
                <a:srgbClr val="1D8AC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rgbClr val="FF0000"/>
                </a:solidFill>
              </a:endParaRPr>
            </a:p>
          </p:txBody>
        </p:sp>
      </p:grpSp>
      <p:sp>
        <p:nvSpPr>
          <p:cNvPr id="9" name="同侧圆角矩形 4"/>
          <p:cNvSpPr/>
          <p:nvPr/>
        </p:nvSpPr>
        <p:spPr bwMode="auto">
          <a:xfrm>
            <a:off x="6814054" y="500043"/>
            <a:ext cx="1450741" cy="714359"/>
          </a:xfrm>
          <a:prstGeom prst="rect">
            <a:avLst/>
          </a:prstGeom>
          <a:ln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lIns="247650" tIns="123825" rIns="247650" bIns="123825" spcCol="1270" anchor="ctr"/>
          <a:lstStyle/>
          <a:p>
            <a:pPr>
              <a:defRPr/>
            </a:pPr>
            <a:r>
              <a:rPr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  附  录</a:t>
            </a:r>
            <a:endParaRPr lang="zh-CN" altLang="zh-CN" sz="2400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Rectangle 1"/>
          <p:cNvSpPr>
            <a:spLocks noChangeArrowheads="1"/>
          </p:cNvSpPr>
          <p:nvPr/>
        </p:nvSpPr>
        <p:spPr bwMode="auto">
          <a:xfrm>
            <a:off x="3121259" y="1000108"/>
            <a:ext cx="3626852" cy="6103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165048" rIns="91440" bIns="165048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kumimoji="0" lang="x-none" altLang="zh-CN" dirty="0" smtClean="0" bmk="_Toc385509759">
                <a:solidFill>
                  <a:schemeClr val="tx1"/>
                </a:solidFill>
                <a:latin typeface="Cambria" pitchFamily="18" charset="0"/>
                <a:cs typeface="宋体" pitchFamily="2" charset="-122"/>
              </a:rPr>
              <a:t>附录B </a:t>
            </a:r>
            <a:r>
              <a:rPr kumimoji="0" lang="en-US" altLang="zh-CN" dirty="0" smtClean="0" bmk="_Toc385509759">
                <a:solidFill>
                  <a:schemeClr val="tx1"/>
                </a:solidFill>
                <a:latin typeface="Cambria" pitchFamily="18" charset="0"/>
                <a:cs typeface="宋体" pitchFamily="2" charset="-122"/>
              </a:rPr>
              <a:t> </a:t>
            </a:r>
            <a:r>
              <a:rPr kumimoji="0" lang="x-none" altLang="zh-CN" dirty="0" smtClean="0" bmk="_Toc385509759">
                <a:solidFill>
                  <a:schemeClr val="tx1"/>
                </a:solidFill>
                <a:latin typeface="Cambria" pitchFamily="18" charset="0"/>
                <a:cs typeface="宋体" pitchFamily="2" charset="-122"/>
              </a:rPr>
              <a:t>设计概算成果文件格式</a:t>
            </a:r>
            <a:endParaRPr kumimoji="0" lang="zh-CN" altLang="en-US" dirty="0" smtClean="0" bmk="_Toc385509759">
              <a:solidFill>
                <a:schemeClr val="tx1"/>
              </a:solidFill>
              <a:latin typeface="Cambria" pitchFamily="18" charset="0"/>
              <a:cs typeface="宋体" pitchFamily="2" charset="-122"/>
            </a:endParaRPr>
          </a:p>
        </p:txBody>
      </p:sp>
      <p:sp>
        <p:nvSpPr>
          <p:cNvPr id="567297" name="Rectangle 1"/>
          <p:cNvSpPr>
            <a:spLocks noChangeArrowheads="1"/>
          </p:cNvSpPr>
          <p:nvPr/>
        </p:nvSpPr>
        <p:spPr bwMode="auto">
          <a:xfrm>
            <a:off x="747319" y="1500174"/>
            <a:ext cx="6396449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>
              <a:spcBef>
                <a:spcPct val="0"/>
              </a:spcBef>
            </a:pPr>
            <a:r>
              <a:rPr kumimoji="0" lang="en-US" altLang="zh-CN" b="0" dirty="0" smtClean="0">
                <a:solidFill>
                  <a:schemeClr val="tx1"/>
                </a:solidFill>
                <a:latin typeface="+mn-ea"/>
                <a:ea typeface="+mn-ea"/>
                <a:cs typeface="Times New Roman" pitchFamily="18" charset="0"/>
              </a:rPr>
              <a:t>B.0.1  </a:t>
            </a:r>
            <a:r>
              <a:rPr kumimoji="0" lang="zh-CN" altLang="en-US" b="0" dirty="0" smtClean="0">
                <a:solidFill>
                  <a:schemeClr val="tx1"/>
                </a:solidFill>
                <a:latin typeface="+mn-ea"/>
                <a:ea typeface="+mn-ea"/>
                <a:cs typeface="Times New Roman" pitchFamily="18" charset="0"/>
              </a:rPr>
              <a:t>设计概算封面可按表</a:t>
            </a:r>
            <a:r>
              <a:rPr kumimoji="0" lang="en-US" altLang="zh-CN" b="0" dirty="0" smtClean="0">
                <a:solidFill>
                  <a:schemeClr val="tx1"/>
                </a:solidFill>
                <a:latin typeface="+mn-ea"/>
                <a:ea typeface="+mn-ea"/>
                <a:cs typeface="Times New Roman" pitchFamily="18" charset="0"/>
              </a:rPr>
              <a:t>B.0.1</a:t>
            </a:r>
            <a:r>
              <a:rPr kumimoji="0" lang="zh-CN" altLang="en-US" b="0" dirty="0" smtClean="0">
                <a:solidFill>
                  <a:schemeClr val="tx1"/>
                </a:solidFill>
                <a:latin typeface="+mn-ea"/>
                <a:ea typeface="+mn-ea"/>
                <a:cs typeface="Times New Roman" pitchFamily="18" charset="0"/>
              </a:rPr>
              <a:t>编制。</a:t>
            </a:r>
          </a:p>
        </p:txBody>
      </p:sp>
      <p:sp>
        <p:nvSpPr>
          <p:cNvPr id="567298" name="Rectangle 2"/>
          <p:cNvSpPr>
            <a:spLocks noChangeArrowheads="1"/>
          </p:cNvSpPr>
          <p:nvPr/>
        </p:nvSpPr>
        <p:spPr bwMode="auto">
          <a:xfrm>
            <a:off x="2264003" y="1904519"/>
            <a:ext cx="5671078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>
              <a:spcBef>
                <a:spcPct val="0"/>
              </a:spcBef>
            </a:pPr>
            <a:r>
              <a:rPr kumimoji="0" lang="zh-CN" altLang="en-US" sz="1400" dirty="0" smtClean="0">
                <a:solidFill>
                  <a:schemeClr val="tx1"/>
                </a:solidFill>
                <a:latin typeface="+mn-ea"/>
                <a:ea typeface="+mn-ea"/>
                <a:cs typeface="宋体" pitchFamily="2" charset="-122"/>
              </a:rPr>
              <a:t>表</a:t>
            </a:r>
            <a:r>
              <a:rPr kumimoji="0" lang="en-US" altLang="zh-CN" sz="1400" dirty="0" smtClean="0">
                <a:solidFill>
                  <a:schemeClr val="tx1"/>
                </a:solidFill>
                <a:latin typeface="+mn-ea"/>
                <a:ea typeface="+mn-ea"/>
                <a:cs typeface="宋体" pitchFamily="2" charset="-122"/>
              </a:rPr>
              <a:t>B.0.1</a:t>
            </a:r>
            <a:r>
              <a:rPr kumimoji="0" lang="en-US" altLang="en-US" sz="1400" dirty="0" smtClean="0">
                <a:solidFill>
                  <a:schemeClr val="tx1"/>
                </a:solidFill>
                <a:latin typeface="+mn-ea"/>
                <a:ea typeface="+mn-ea"/>
                <a:cs typeface="宋体" pitchFamily="2" charset="-122"/>
              </a:rPr>
              <a:t>  </a:t>
            </a:r>
            <a:r>
              <a:rPr kumimoji="0" lang="zh-CN" altLang="en-US" sz="1400" dirty="0" smtClean="0">
                <a:solidFill>
                  <a:schemeClr val="tx1"/>
                </a:solidFill>
                <a:latin typeface="+mn-ea"/>
                <a:ea typeface="+mn-ea"/>
                <a:cs typeface="宋体" pitchFamily="2" charset="-122"/>
              </a:rPr>
              <a:t>设计概算封面</a:t>
            </a:r>
          </a:p>
          <a:p>
            <a:pPr algn="ctr">
              <a:spcBef>
                <a:spcPct val="0"/>
              </a:spcBef>
            </a:pPr>
            <a:endParaRPr kumimoji="0" lang="zh-CN" altLang="en-US" sz="1400" dirty="0" smtClean="0">
              <a:solidFill>
                <a:schemeClr val="tx1"/>
              </a:solidFill>
              <a:latin typeface="+mn-ea"/>
              <a:ea typeface="+mn-ea"/>
              <a:cs typeface="宋体" pitchFamily="2" charset="-122"/>
            </a:endParaRPr>
          </a:p>
          <a:p>
            <a:pPr algn="ctr">
              <a:spcBef>
                <a:spcPct val="0"/>
              </a:spcBef>
            </a:pPr>
            <a:endParaRPr kumimoji="0" lang="zh-CN" altLang="en-US" sz="1400" dirty="0" smtClean="0">
              <a:solidFill>
                <a:schemeClr val="tx1"/>
              </a:solidFill>
              <a:latin typeface="+mn-ea"/>
              <a:ea typeface="+mn-ea"/>
              <a:cs typeface="宋体" pitchFamily="2" charset="-122"/>
            </a:endParaRPr>
          </a:p>
          <a:p>
            <a:pPr algn="ctr">
              <a:spcBef>
                <a:spcPct val="0"/>
              </a:spcBef>
            </a:pPr>
            <a:endParaRPr kumimoji="0" lang="zh-CN" altLang="en-US" sz="1400" dirty="0" smtClean="0">
              <a:solidFill>
                <a:schemeClr val="tx1"/>
              </a:solidFill>
              <a:latin typeface="+mn-ea"/>
              <a:ea typeface="+mn-ea"/>
              <a:cs typeface="宋体" pitchFamily="2" charset="-122"/>
            </a:endParaRPr>
          </a:p>
        </p:txBody>
      </p:sp>
      <p:graphicFrame>
        <p:nvGraphicFramePr>
          <p:cNvPr id="12" name="表格 11"/>
          <p:cNvGraphicFramePr>
            <a:graphicFrameLocks noGrp="1"/>
          </p:cNvGraphicFramePr>
          <p:nvPr/>
        </p:nvGraphicFramePr>
        <p:xfrm>
          <a:off x="3253144" y="2285993"/>
          <a:ext cx="3560910" cy="4402667"/>
        </p:xfrm>
        <a:graphic>
          <a:graphicData uri="http://schemas.openxmlformats.org/drawingml/2006/table">
            <a:tbl>
              <a:tblPr/>
              <a:tblGrid>
                <a:gridCol w="3560910"/>
              </a:tblGrid>
              <a:tr h="440266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  <a:tabLst>
                          <a:tab pos="2533650" algn="l"/>
                          <a:tab pos="2971800" algn="ctr"/>
                        </a:tabLst>
                      </a:pPr>
                      <a:endParaRPr lang="en-US" sz="1400" b="1" kern="100" dirty="0" smtClean="0">
                        <a:latin typeface="+mn-ea"/>
                        <a:ea typeface="+mn-ea"/>
                        <a:cs typeface="Times New Roman"/>
                      </a:endParaRPr>
                    </a:p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  <a:tabLst>
                          <a:tab pos="2533650" algn="l"/>
                          <a:tab pos="2971800" algn="ctr"/>
                        </a:tabLst>
                      </a:pPr>
                      <a:endParaRPr lang="en-US" sz="1400" b="1" kern="100" dirty="0" smtClean="0">
                        <a:latin typeface="+mn-ea"/>
                        <a:ea typeface="+mn-ea"/>
                        <a:cs typeface="Times New Roman"/>
                      </a:endParaRPr>
                    </a:p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  <a:tabLst>
                          <a:tab pos="2533650" algn="l"/>
                          <a:tab pos="2971800" algn="ctr"/>
                        </a:tabLst>
                      </a:pPr>
                      <a:r>
                        <a:rPr lang="en-US" sz="1400" b="1" kern="100" dirty="0" smtClean="0">
                          <a:latin typeface="+mn-ea"/>
                          <a:ea typeface="+mn-ea"/>
                          <a:cs typeface="Times New Roman"/>
                        </a:rPr>
                        <a:t>(</a:t>
                      </a:r>
                      <a:r>
                        <a:rPr lang="zh-CN" sz="1400" b="1" kern="100" dirty="0">
                          <a:latin typeface="+mn-ea"/>
                          <a:ea typeface="+mn-ea"/>
                          <a:cs typeface="Times New Roman"/>
                        </a:rPr>
                        <a:t>工程名称</a:t>
                      </a:r>
                      <a:r>
                        <a:rPr lang="en-US" sz="1400" b="1" kern="100" dirty="0">
                          <a:latin typeface="+mn-ea"/>
                          <a:ea typeface="+mn-ea"/>
                          <a:cs typeface="Times New Roman"/>
                        </a:rPr>
                        <a:t>)</a:t>
                      </a:r>
                      <a:endParaRPr lang="zh-CN" sz="1400" kern="100" dirty="0">
                        <a:latin typeface="+mn-ea"/>
                        <a:ea typeface="+mn-ea"/>
                        <a:cs typeface="Times New Roman"/>
                      </a:endParaRPr>
                    </a:p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1800" b="1" kern="100" dirty="0">
                          <a:latin typeface="Times New Roman"/>
                          <a:ea typeface="黑体"/>
                          <a:cs typeface="Times New Roman"/>
                        </a:rPr>
                        <a:t>设 计 概 </a:t>
                      </a:r>
                      <a:r>
                        <a:rPr lang="zh-CN" sz="1800" b="1" kern="100" dirty="0" smtClean="0">
                          <a:latin typeface="Times New Roman"/>
                          <a:ea typeface="黑体"/>
                          <a:cs typeface="Times New Roman"/>
                        </a:rPr>
                        <a:t>算</a:t>
                      </a:r>
                      <a:endParaRPr lang="en-US" altLang="zh-CN" sz="1800" b="1" kern="100" dirty="0" smtClean="0">
                        <a:latin typeface="Times New Roman"/>
                        <a:ea typeface="黑体"/>
                        <a:cs typeface="Times New Roman"/>
                      </a:endParaRPr>
                    </a:p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en-US" altLang="zh-CN" sz="1800" b="1" kern="100" dirty="0" smtClean="0">
                        <a:latin typeface="Times New Roman"/>
                        <a:ea typeface="黑体"/>
                        <a:cs typeface="Times New Roman"/>
                      </a:endParaRPr>
                    </a:p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18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en-US" altLang="zh-CN" sz="1400" b="1" kern="100" dirty="0" smtClean="0">
                        <a:latin typeface="Times New Roman"/>
                        <a:ea typeface="宋体"/>
                        <a:cs typeface="Times New Roman"/>
                      </a:endParaRPr>
                    </a:p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1400" b="1" kern="100" dirty="0" smtClean="0">
                          <a:latin typeface="Times New Roman"/>
                          <a:ea typeface="宋体"/>
                          <a:cs typeface="Times New Roman"/>
                        </a:rPr>
                        <a:t>档案</a:t>
                      </a:r>
                      <a:r>
                        <a:rPr lang="zh-CN" sz="1400" b="1" kern="100" dirty="0">
                          <a:latin typeface="Times New Roman"/>
                          <a:ea typeface="宋体"/>
                          <a:cs typeface="Times New Roman"/>
                        </a:rPr>
                        <a:t>号</a:t>
                      </a:r>
                      <a:r>
                        <a:rPr lang="zh-CN" sz="1400" b="1" kern="100" dirty="0" smtClean="0">
                          <a:latin typeface="Times New Roman"/>
                          <a:ea typeface="宋体"/>
                          <a:cs typeface="Times New Roman"/>
                        </a:rPr>
                        <a:t>：</a:t>
                      </a:r>
                      <a:endParaRPr lang="en-US" altLang="zh-CN" sz="1400" b="1" kern="100" dirty="0" smtClean="0">
                        <a:latin typeface="Times New Roman"/>
                        <a:ea typeface="宋体"/>
                        <a:cs typeface="Times New Roman"/>
                      </a:endParaRPr>
                    </a:p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en-US" altLang="zh-CN" sz="1400" b="1" kern="100" dirty="0" smtClean="0">
                        <a:latin typeface="Times New Roman"/>
                        <a:ea typeface="宋体"/>
                        <a:cs typeface="Times New Roman"/>
                      </a:endParaRPr>
                    </a:p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1400" b="1" kern="100" dirty="0" smtClean="0">
                          <a:latin typeface="Times New Roman"/>
                          <a:ea typeface="宋体"/>
                          <a:cs typeface="Times New Roman"/>
                        </a:rPr>
                        <a:t>共</a:t>
                      </a:r>
                      <a:r>
                        <a:rPr lang="en-US" sz="1400" b="1" kern="100" dirty="0" smtClean="0">
                          <a:latin typeface="Times New Roman"/>
                          <a:ea typeface="宋体"/>
                          <a:cs typeface="Times New Roman"/>
                        </a:rPr>
                        <a:t>    </a:t>
                      </a:r>
                      <a:r>
                        <a:rPr lang="zh-CN" sz="1400" b="1" kern="100" dirty="0">
                          <a:latin typeface="Times New Roman"/>
                          <a:ea typeface="宋体"/>
                          <a:cs typeface="Times New Roman"/>
                        </a:rPr>
                        <a:t>册</a:t>
                      </a:r>
                      <a:r>
                        <a:rPr lang="en-US" sz="1400" b="1" kern="100" dirty="0">
                          <a:latin typeface="Times New Roman"/>
                          <a:ea typeface="宋体"/>
                          <a:cs typeface="Times New Roman"/>
                        </a:rPr>
                        <a:t>     </a:t>
                      </a:r>
                      <a:r>
                        <a:rPr lang="zh-CN" sz="1400" b="1" kern="100" dirty="0">
                          <a:latin typeface="Times New Roman"/>
                          <a:ea typeface="宋体"/>
                          <a:cs typeface="Times New Roman"/>
                        </a:rPr>
                        <a:t>第</a:t>
                      </a:r>
                      <a:r>
                        <a:rPr lang="en-US" sz="1400" b="1" kern="100" dirty="0">
                          <a:latin typeface="Times New Roman"/>
                          <a:ea typeface="宋体"/>
                          <a:cs typeface="Times New Roman"/>
                        </a:rPr>
                        <a:t>    </a:t>
                      </a:r>
                      <a:r>
                        <a:rPr lang="zh-CN" sz="1400" b="1" kern="100" dirty="0">
                          <a:latin typeface="Times New Roman"/>
                          <a:ea typeface="宋体"/>
                          <a:cs typeface="Times New Roman"/>
                        </a:rPr>
                        <a:t>册</a:t>
                      </a:r>
                      <a:endParaRPr lang="zh-CN" sz="14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en-US" sz="700" b="1" kern="100" dirty="0" smtClean="0">
                        <a:latin typeface="Times New Roman"/>
                        <a:ea typeface="宋体"/>
                        <a:cs typeface="Times New Roman"/>
                      </a:endParaRPr>
                    </a:p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en-US" sz="700" b="1" kern="100" dirty="0" smtClean="0">
                        <a:latin typeface="Times New Roman"/>
                        <a:ea typeface="宋体"/>
                        <a:cs typeface="Times New Roman"/>
                      </a:endParaRPr>
                    </a:p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en-US" sz="700" b="1" kern="100" dirty="0" smtClean="0">
                        <a:latin typeface="Times New Roman"/>
                        <a:ea typeface="宋体"/>
                        <a:cs typeface="Times New Roman"/>
                      </a:endParaRPr>
                    </a:p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1000" b="1" kern="100" dirty="0" smtClean="0">
                          <a:latin typeface="Times New Roman"/>
                          <a:ea typeface="宋体"/>
                          <a:cs typeface="Times New Roman"/>
                        </a:rPr>
                        <a:t>(</a:t>
                      </a:r>
                      <a:r>
                        <a:rPr lang="zh-CN" sz="1000" b="1" kern="100" dirty="0">
                          <a:latin typeface="Times New Roman"/>
                          <a:ea typeface="宋体"/>
                          <a:cs typeface="Times New Roman"/>
                        </a:rPr>
                        <a:t>设计单位名称</a:t>
                      </a:r>
                      <a:r>
                        <a:rPr lang="en-US" sz="1000" b="1" kern="100" dirty="0">
                          <a:latin typeface="Times New Roman"/>
                          <a:ea typeface="宋体"/>
                          <a:cs typeface="Times New Roman"/>
                        </a:rPr>
                        <a:t>)</a:t>
                      </a: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1000" b="1" kern="100" dirty="0">
                          <a:latin typeface="Times New Roman"/>
                          <a:ea typeface="宋体"/>
                          <a:cs typeface="Times New Roman"/>
                        </a:rPr>
                        <a:t> (</a:t>
                      </a:r>
                      <a:r>
                        <a:rPr lang="zh-CN" sz="1000" b="1" kern="100" dirty="0">
                          <a:latin typeface="Times New Roman"/>
                          <a:ea typeface="宋体"/>
                          <a:cs typeface="Times New Roman"/>
                        </a:rPr>
                        <a:t>工程造价咨询企业执业章</a:t>
                      </a:r>
                      <a:r>
                        <a:rPr lang="en-US" sz="1000" b="1" kern="100" dirty="0">
                          <a:latin typeface="Times New Roman"/>
                          <a:ea typeface="宋体"/>
                          <a:cs typeface="Times New Roman"/>
                        </a:rPr>
                        <a:t>)</a:t>
                      </a: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1000" b="1" kern="100" dirty="0">
                          <a:latin typeface="Times New Roman"/>
                          <a:ea typeface="宋体"/>
                          <a:cs typeface="Times New Roman"/>
                        </a:rPr>
                        <a:t>年</a:t>
                      </a:r>
                      <a:r>
                        <a:rPr lang="en-US" sz="1000" b="1" kern="100" dirty="0">
                          <a:latin typeface="Times New Roman"/>
                          <a:ea typeface="宋体"/>
                          <a:cs typeface="Times New Roman"/>
                        </a:rPr>
                        <a:t>   </a:t>
                      </a:r>
                      <a:r>
                        <a:rPr lang="zh-CN" sz="1000" b="1" kern="100" dirty="0">
                          <a:latin typeface="Times New Roman"/>
                          <a:ea typeface="宋体"/>
                          <a:cs typeface="Times New Roman"/>
                        </a:rPr>
                        <a:t>月</a:t>
                      </a:r>
                      <a:r>
                        <a:rPr lang="en-US" sz="1000" b="1" kern="100" dirty="0">
                          <a:latin typeface="Times New Roman"/>
                          <a:ea typeface="宋体"/>
                          <a:cs typeface="Times New Roman"/>
                        </a:rPr>
                        <a:t>   </a:t>
                      </a:r>
                      <a:r>
                        <a:rPr lang="zh-CN" sz="1000" b="1" kern="100" dirty="0">
                          <a:latin typeface="Times New Roman"/>
                          <a:ea typeface="宋体"/>
                          <a:cs typeface="Times New Roman"/>
                        </a:rPr>
                        <a:t>日</a:t>
                      </a: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4980" marR="449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8613</Words>
  <PresentationFormat>全屏显示(4:3)</PresentationFormat>
  <Paragraphs>2514</Paragraphs>
  <Slides>77</Slides>
  <Notes>74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77</vt:i4>
      </vt:variant>
    </vt:vector>
  </HeadingPairs>
  <TitlesOfParts>
    <vt:vector size="78" baseType="lpstr">
      <vt:lpstr>Office 主题</vt:lpstr>
      <vt:lpstr> 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  <vt:lpstr>幻灯片 41</vt:lpstr>
      <vt:lpstr>幻灯片 42</vt:lpstr>
      <vt:lpstr>幻灯片 43</vt:lpstr>
      <vt:lpstr>幻灯片 44</vt:lpstr>
      <vt:lpstr>幻灯片 45</vt:lpstr>
      <vt:lpstr>幻灯片 46</vt:lpstr>
      <vt:lpstr>幻灯片 47</vt:lpstr>
      <vt:lpstr>幻灯片 48</vt:lpstr>
      <vt:lpstr>幻灯片 49</vt:lpstr>
      <vt:lpstr>幻灯片 50</vt:lpstr>
      <vt:lpstr>幻灯片 51</vt:lpstr>
      <vt:lpstr>幻灯片 52</vt:lpstr>
      <vt:lpstr>幻灯片 53</vt:lpstr>
      <vt:lpstr>幻灯片 54</vt:lpstr>
      <vt:lpstr>幻灯片 55</vt:lpstr>
      <vt:lpstr>幻灯片 56</vt:lpstr>
      <vt:lpstr>幻灯片 57</vt:lpstr>
      <vt:lpstr>幻灯片 58</vt:lpstr>
      <vt:lpstr>幻灯片 59</vt:lpstr>
      <vt:lpstr>幻灯片 60</vt:lpstr>
      <vt:lpstr>幻灯片 61</vt:lpstr>
      <vt:lpstr>幻灯片 62</vt:lpstr>
      <vt:lpstr>幻灯片 63</vt:lpstr>
      <vt:lpstr>幻灯片 64</vt:lpstr>
      <vt:lpstr>幻灯片 65</vt:lpstr>
      <vt:lpstr>幻灯片 66</vt:lpstr>
      <vt:lpstr>幻灯片 67</vt:lpstr>
      <vt:lpstr>幻灯片 68</vt:lpstr>
      <vt:lpstr>幻灯片 69</vt:lpstr>
      <vt:lpstr>幻灯片 70</vt:lpstr>
      <vt:lpstr>幻灯片 71</vt:lpstr>
      <vt:lpstr>幻灯片 72</vt:lpstr>
      <vt:lpstr>幻灯片 73</vt:lpstr>
      <vt:lpstr>幻灯片 74</vt:lpstr>
      <vt:lpstr>幻灯片 75</vt:lpstr>
      <vt:lpstr>幻灯片 76</vt:lpstr>
      <vt:lpstr>幻灯片 77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</dc:title>
  <dc:creator>Lenovo</dc:creator>
  <cp:lastModifiedBy>OA管理员</cp:lastModifiedBy>
  <cp:revision>1</cp:revision>
  <dcterms:created xsi:type="dcterms:W3CDTF">2015-07-16T06:28:11Z</dcterms:created>
  <dcterms:modified xsi:type="dcterms:W3CDTF">2015-07-16T06:30:02Z</dcterms:modified>
</cp:coreProperties>
</file>